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53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980" autoAdjust="0"/>
  </p:normalViewPr>
  <p:slideViewPr>
    <p:cSldViewPr snapToGrid="0" showGuides="1">
      <p:cViewPr>
        <p:scale>
          <a:sx n="75" d="100"/>
          <a:sy n="75" d="100"/>
        </p:scale>
        <p:origin x="2928" y="12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3"/>
          <p:cNvSpPr>
            <a:spLocks noChangeArrowheads="1"/>
          </p:cNvSpPr>
          <p:nvPr userDrawn="1"/>
        </p:nvSpPr>
        <p:spPr bwMode="auto">
          <a:xfrm>
            <a:off x="222250" y="4559300"/>
            <a:ext cx="8693150" cy="2063750"/>
          </a:xfrm>
          <a:prstGeom prst="rect">
            <a:avLst/>
          </a:prstGeom>
          <a:noFill/>
          <a:ln w="3175">
            <a:solidFill>
              <a:srgbClr val="3E7B94">
                <a:alpha val="50195"/>
              </a:srgbClr>
            </a:solidFill>
            <a:miter lim="800000"/>
            <a:headEnd/>
            <a:tailEnd/>
          </a:ln>
        </p:spPr>
        <p:txBody>
          <a:bodyPr wrap="none" anchor="ctr"/>
          <a:lstStyle/>
          <a:p>
            <a:pPr algn="ctr" fontAlgn="base">
              <a:spcBef>
                <a:spcPct val="0"/>
              </a:spcBef>
              <a:spcAft>
                <a:spcPct val="0"/>
              </a:spcAft>
              <a:defRPr/>
            </a:pPr>
            <a:endParaRPr lang="en-SG">
              <a:solidFill>
                <a:srgbClr val="000000"/>
              </a:solidFill>
              <a:latin typeface="Arial" pitchFamily="34" charset="0"/>
              <a:ea typeface="MS PGothic" pitchFamily="34" charset="-128"/>
            </a:endParaRPr>
          </a:p>
        </p:txBody>
      </p:sp>
      <p:sp>
        <p:nvSpPr>
          <p:cNvPr id="6" name="Rectangle 10"/>
          <p:cNvSpPr>
            <a:spLocks noChangeArrowheads="1"/>
          </p:cNvSpPr>
          <p:nvPr/>
        </p:nvSpPr>
        <p:spPr bwMode="auto">
          <a:xfrm>
            <a:off x="-71437" y="3505200"/>
            <a:ext cx="9286875" cy="1143000"/>
          </a:xfrm>
          <a:prstGeom prst="rect">
            <a:avLst/>
          </a:prstGeom>
          <a:solidFill>
            <a:srgbClr val="1F538F"/>
          </a:solidFill>
          <a:ln>
            <a:noFill/>
          </a:ln>
        </p:spPr>
        <p:txBody>
          <a:bodyPr anchor="ctr"/>
          <a:lstStyle/>
          <a:p>
            <a:pPr algn="ctr" fontAlgn="base">
              <a:spcBef>
                <a:spcPct val="0"/>
              </a:spcBef>
              <a:spcAft>
                <a:spcPct val="0"/>
              </a:spcAft>
              <a:defRPr/>
            </a:pPr>
            <a:endParaRPr lang="en-US">
              <a:solidFill>
                <a:srgbClr val="000000"/>
              </a:solidFill>
              <a:ea typeface="MS PGothic" pitchFamily="34" charset="-128"/>
            </a:endParaRPr>
          </a:p>
        </p:txBody>
      </p:sp>
      <p:sp>
        <p:nvSpPr>
          <p:cNvPr id="74756" name="Rectangle 4"/>
          <p:cNvSpPr>
            <a:spLocks noGrp="1" noChangeArrowheads="1"/>
          </p:cNvSpPr>
          <p:nvPr>
            <p:ph type="subTitle" idx="1"/>
          </p:nvPr>
        </p:nvSpPr>
        <p:spPr>
          <a:xfrm>
            <a:off x="457200" y="4870450"/>
            <a:ext cx="8288338" cy="1295400"/>
          </a:xfrm>
          <a:ln/>
        </p:spPr>
        <p:txBody>
          <a:bodyPr/>
          <a:lstStyle>
            <a:lvl1pPr marL="0" indent="0">
              <a:buFont typeface="Wingdings" pitchFamily="2" charset="2"/>
              <a:buNone/>
              <a:defRPr sz="2400">
                <a:solidFill>
                  <a:schemeClr val="tx2"/>
                </a:solidFill>
                <a:latin typeface="HelveticaNeue LT 65 Medium" pitchFamily="2" charset="0"/>
              </a:defRPr>
            </a:lvl1pPr>
          </a:lstStyle>
          <a:p>
            <a:r>
              <a:rPr lang="en-US"/>
              <a:t>Click to edit Master subtitle style</a:t>
            </a:r>
          </a:p>
        </p:txBody>
      </p:sp>
      <p:sp>
        <p:nvSpPr>
          <p:cNvPr id="74762" name="Rectangle 10"/>
          <p:cNvSpPr>
            <a:spLocks noGrp="1" noChangeArrowheads="1"/>
          </p:cNvSpPr>
          <p:nvPr>
            <p:ph type="ctrTitle"/>
          </p:nvPr>
        </p:nvSpPr>
        <p:spPr>
          <a:xfrm>
            <a:off x="466725" y="3524250"/>
            <a:ext cx="8248650" cy="1141413"/>
          </a:xfrm>
        </p:spPr>
        <p:txBody>
          <a:bodyPr/>
          <a:lstStyle>
            <a:lvl1pPr algn="l">
              <a:defRPr sz="3200"/>
            </a:lvl1pPr>
          </a:lstStyle>
          <a:p>
            <a:r>
              <a:rPr lang="en-US"/>
              <a:t>Click to edit Master title style</a:t>
            </a:r>
          </a:p>
        </p:txBody>
      </p:sp>
      <p:pic>
        <p:nvPicPr>
          <p:cNvPr id="8" name="Picture 2" descr="Image result for ccl packaging">
            <a:extLst>
              <a:ext uri="{FF2B5EF4-FFF2-40B4-BE49-F238E27FC236}">
                <a16:creationId xmlns:a16="http://schemas.microsoft.com/office/drawing/2014/main" id="{2E3FACE8-18ED-46BF-9979-10777A60EDB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7648" y="107949"/>
            <a:ext cx="7908704" cy="3379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13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ln/>
        </p:spPr>
        <p:txBody>
          <a:bodyPr/>
          <a:lstStyle>
            <a:lvl1pPr>
              <a:defRPr/>
            </a:lvl1pPr>
          </a:lstStyle>
          <a:p>
            <a:pPr>
              <a:defRPr/>
            </a:pPr>
            <a:fld id="{A6A40DAB-4FB3-4600-B0DF-8EEE5E84EF01}"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4219331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5113"/>
            <a:ext cx="2160587" cy="6137275"/>
          </a:xfrm>
        </p:spPr>
        <p:txBody>
          <a:bodyPr vert="eaVert"/>
          <a:lstStyle/>
          <a:p>
            <a:r>
              <a:rPr lang="en-US"/>
              <a:t>Click to edit Master title style</a:t>
            </a:r>
            <a:endParaRPr lang="en-SG"/>
          </a:p>
        </p:txBody>
      </p:sp>
      <p:sp>
        <p:nvSpPr>
          <p:cNvPr id="3" name="Vertical Text Placeholder 2"/>
          <p:cNvSpPr>
            <a:spLocks noGrp="1"/>
          </p:cNvSpPr>
          <p:nvPr>
            <p:ph type="body" orient="vert" idx="1"/>
          </p:nvPr>
        </p:nvSpPr>
        <p:spPr>
          <a:xfrm>
            <a:off x="222250" y="265113"/>
            <a:ext cx="6332538" cy="6137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ln/>
        </p:spPr>
        <p:txBody>
          <a:bodyPr/>
          <a:lstStyle>
            <a:lvl1pPr>
              <a:defRPr/>
            </a:lvl1pPr>
          </a:lstStyle>
          <a:p>
            <a:pPr>
              <a:defRPr/>
            </a:pPr>
            <a:fld id="{4741CB2A-8111-4F3E-B9DE-E060B8F04A8B}"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946475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0" y="265113"/>
            <a:ext cx="8645525" cy="544512"/>
          </a:xfrm>
        </p:spPr>
        <p:txBody>
          <a:bodyPr/>
          <a:lstStyle/>
          <a:p>
            <a:r>
              <a:rPr lang="en-US" dirty="0"/>
              <a:t>Click to edit Master title style</a:t>
            </a:r>
            <a:endParaRPr lang="en-SG" dirty="0"/>
          </a:p>
        </p:txBody>
      </p:sp>
      <p:sp>
        <p:nvSpPr>
          <p:cNvPr id="3" name="Text Placeholder 2"/>
          <p:cNvSpPr>
            <a:spLocks noGrp="1"/>
          </p:cNvSpPr>
          <p:nvPr>
            <p:ph type="body" sz="half" idx="1"/>
          </p:nvPr>
        </p:nvSpPr>
        <p:spPr>
          <a:xfrm>
            <a:off x="1343025" y="1724025"/>
            <a:ext cx="3643313" cy="467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quarter" idx="2"/>
          </p:nvPr>
        </p:nvSpPr>
        <p:spPr>
          <a:xfrm>
            <a:off x="5138738" y="1724025"/>
            <a:ext cx="3643312" cy="2262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Content Placeholder 4"/>
          <p:cNvSpPr>
            <a:spLocks noGrp="1"/>
          </p:cNvSpPr>
          <p:nvPr>
            <p:ph sz="quarter" idx="3"/>
          </p:nvPr>
        </p:nvSpPr>
        <p:spPr>
          <a:xfrm>
            <a:off x="5138738" y="4138613"/>
            <a:ext cx="3643312" cy="2263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Rectangle 8"/>
          <p:cNvSpPr>
            <a:spLocks noGrp="1" noChangeArrowheads="1"/>
          </p:cNvSpPr>
          <p:nvPr>
            <p:ph type="sldNum" sz="quarter" idx="10"/>
          </p:nvPr>
        </p:nvSpPr>
        <p:spPr>
          <a:ln/>
        </p:spPr>
        <p:txBody>
          <a:bodyPr/>
          <a:lstStyle>
            <a:lvl1pPr>
              <a:defRPr/>
            </a:lvl1pPr>
          </a:lstStyle>
          <a:p>
            <a:pPr>
              <a:defRPr/>
            </a:pPr>
            <a:fld id="{6CDF0278-6018-455A-853E-75708C3EB08B}"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156524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143000"/>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914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4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0" y="205738"/>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270173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0" y="205738"/>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636271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0" y="205738"/>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latin typeface="Helvetica"/>
                <a:cs typeface="Arial"/>
              </a:rPr>
              <a:pPr/>
              <a:t>‹#›</a:t>
            </a:fld>
            <a:endParaRPr lang="en-US">
              <a:solidFill>
                <a:srgbClr val="FFFFFF"/>
              </a:solidFill>
              <a:latin typeface="Helvetica"/>
              <a:cs typeface="Arial"/>
            </a:endParaRPr>
          </a:p>
        </p:txBody>
      </p:sp>
    </p:spTree>
    <p:extLst>
      <p:ext uri="{BB962C8B-B14F-4D97-AF65-F5344CB8AC3E}">
        <p14:creationId xmlns:p14="http://schemas.microsoft.com/office/powerpoint/2010/main" val="4239340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0" y="205738"/>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latin typeface="Helvetica"/>
                <a:cs typeface="Arial"/>
              </a:rPr>
              <a:pPr/>
              <a:t>‹#›</a:t>
            </a:fld>
            <a:endParaRPr lang="en-US">
              <a:solidFill>
                <a:srgbClr val="FFFFFF"/>
              </a:solidFill>
              <a:latin typeface="Helvetica"/>
              <a:cs typeface="Arial"/>
            </a:endParaRPr>
          </a:p>
        </p:txBody>
      </p:sp>
    </p:spTree>
    <p:extLst>
      <p:ext uri="{BB962C8B-B14F-4D97-AF65-F5344CB8AC3E}">
        <p14:creationId xmlns:p14="http://schemas.microsoft.com/office/powerpoint/2010/main" val="3997355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0" y="205738"/>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latin typeface="Helvetica"/>
                <a:cs typeface="Arial"/>
              </a:rPr>
              <a:pPr/>
              <a:t>‹#›</a:t>
            </a:fld>
            <a:endParaRPr lang="en-US">
              <a:solidFill>
                <a:srgbClr val="FFFFFF"/>
              </a:solidFill>
              <a:latin typeface="Helvetica"/>
              <a:cs typeface="Arial"/>
            </a:endParaRPr>
          </a:p>
        </p:txBody>
      </p:sp>
    </p:spTree>
    <p:extLst>
      <p:ext uri="{BB962C8B-B14F-4D97-AF65-F5344CB8AC3E}">
        <p14:creationId xmlns:p14="http://schemas.microsoft.com/office/powerpoint/2010/main" val="32560352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0" y="205738"/>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latin typeface="Helvetica"/>
                <a:cs typeface="Arial"/>
              </a:rPr>
              <a:pPr/>
              <a:t>‹#›</a:t>
            </a:fld>
            <a:endParaRPr lang="en-US">
              <a:solidFill>
                <a:srgbClr val="FFFFFF"/>
              </a:solidFill>
              <a:latin typeface="Helvetica"/>
              <a:cs typeface="Arial"/>
            </a:endParaRPr>
          </a:p>
        </p:txBody>
      </p:sp>
    </p:spTree>
    <p:extLst>
      <p:ext uri="{BB962C8B-B14F-4D97-AF65-F5344CB8AC3E}">
        <p14:creationId xmlns:p14="http://schemas.microsoft.com/office/powerpoint/2010/main" val="1850695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ln/>
        </p:spPr>
        <p:txBody>
          <a:bodyPr/>
          <a:lstStyle>
            <a:lvl1pPr>
              <a:defRPr/>
            </a:lvl1pPr>
          </a:lstStyle>
          <a:p>
            <a:pPr>
              <a:defRPr/>
            </a:pPr>
            <a:fld id="{06E897D5-DBA7-4E3C-AC3D-2764B58DDF5F}" type="slidenum">
              <a:rPr lang="en-AU">
                <a:solidFill>
                  <a:srgbClr val="FFFFFF"/>
                </a:solidFill>
              </a:rPr>
              <a:pPr>
                <a:defRPr/>
              </a:pPr>
              <a:t>‹#›</a:t>
            </a:fld>
            <a:endParaRPr lang="en-AU" dirty="0">
              <a:solidFill>
                <a:srgbClr val="FFFFFF"/>
              </a:solidFill>
            </a:endParaRPr>
          </a:p>
        </p:txBody>
      </p:sp>
      <p:sp>
        <p:nvSpPr>
          <p:cNvPr id="5" name="Rectangle 2"/>
          <p:cNvSpPr txBox="1">
            <a:spLocks noChangeArrowheads="1"/>
          </p:cNvSpPr>
          <p:nvPr userDrawn="1"/>
        </p:nvSpPr>
        <p:spPr bwMode="auto">
          <a:xfrm>
            <a:off x="222250" y="238125"/>
            <a:ext cx="8636000" cy="571500"/>
          </a:xfrm>
          <a:prstGeom prst="rect">
            <a:avLst/>
          </a:prstGeom>
          <a:noFill/>
          <a:ln w="9525">
            <a:noFill/>
            <a:miter lim="800000"/>
            <a:headEnd/>
            <a:tailEnd/>
          </a:ln>
        </p:spPr>
        <p:txBody>
          <a:bodyPr anchor="ctr"/>
          <a:lstStyle/>
          <a:p>
            <a:pPr fontAlgn="base">
              <a:spcBef>
                <a:spcPct val="0"/>
              </a:spcBef>
              <a:spcAft>
                <a:spcPct val="0"/>
              </a:spcAft>
            </a:pPr>
            <a:endParaRPr lang="en-US" altLang="zh-CN" sz="2800" dirty="0">
              <a:solidFill>
                <a:srgbClr val="FFFFFF"/>
              </a:solidFill>
              <a:ea typeface="SimSun"/>
              <a:cs typeface="SimSun"/>
            </a:endParaRPr>
          </a:p>
        </p:txBody>
      </p:sp>
    </p:spTree>
    <p:extLst>
      <p:ext uri="{BB962C8B-B14F-4D97-AF65-F5344CB8AC3E}">
        <p14:creationId xmlns:p14="http://schemas.microsoft.com/office/powerpoint/2010/main" val="3253057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0" y="205738"/>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latin typeface="Helvetica"/>
                <a:cs typeface="Arial"/>
              </a:rPr>
              <a:pPr/>
              <a:t>‹#›</a:t>
            </a:fld>
            <a:endParaRPr lang="en-US">
              <a:solidFill>
                <a:srgbClr val="FFFFFF"/>
              </a:solidFill>
              <a:latin typeface="Helvetica"/>
              <a:cs typeface="Arial"/>
            </a:endParaRPr>
          </a:p>
        </p:txBody>
      </p:sp>
    </p:spTree>
    <p:extLst>
      <p:ext uri="{BB962C8B-B14F-4D97-AF65-F5344CB8AC3E}">
        <p14:creationId xmlns:p14="http://schemas.microsoft.com/office/powerpoint/2010/main" val="18648750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0" y="205738"/>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latin typeface="Helvetica"/>
                <a:cs typeface="Arial"/>
              </a:rPr>
              <a:pPr/>
              <a:t>‹#›</a:t>
            </a:fld>
            <a:endParaRPr lang="en-US">
              <a:solidFill>
                <a:srgbClr val="FFFFFF"/>
              </a:solidFill>
              <a:latin typeface="Helvetica"/>
              <a:cs typeface="Arial"/>
            </a:endParaRPr>
          </a:p>
        </p:txBody>
      </p:sp>
    </p:spTree>
    <p:extLst>
      <p:ext uri="{BB962C8B-B14F-4D97-AF65-F5344CB8AC3E}">
        <p14:creationId xmlns:p14="http://schemas.microsoft.com/office/powerpoint/2010/main" val="21912574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0" y="205738"/>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latin typeface="Helvetica"/>
                <a:cs typeface="Arial"/>
              </a:rPr>
              <a:pPr/>
              <a:t>‹#›</a:t>
            </a:fld>
            <a:endParaRPr lang="en-US">
              <a:solidFill>
                <a:srgbClr val="FFFFFF"/>
              </a:solidFill>
              <a:latin typeface="Helvetica"/>
              <a:cs typeface="Arial"/>
            </a:endParaRPr>
          </a:p>
        </p:txBody>
      </p:sp>
    </p:spTree>
    <p:extLst>
      <p:ext uri="{BB962C8B-B14F-4D97-AF65-F5344CB8AC3E}">
        <p14:creationId xmlns:p14="http://schemas.microsoft.com/office/powerpoint/2010/main" val="20526832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0" y="205738"/>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latin typeface="Helvetica"/>
                <a:cs typeface="Arial"/>
              </a:rPr>
              <a:pPr/>
              <a:t>‹#›</a:t>
            </a:fld>
            <a:endParaRPr lang="en-US">
              <a:solidFill>
                <a:srgbClr val="FFFFFF"/>
              </a:solidFill>
              <a:latin typeface="Helvetica"/>
              <a:cs typeface="Arial"/>
            </a:endParaRPr>
          </a:p>
        </p:txBody>
      </p:sp>
    </p:spTree>
    <p:extLst>
      <p:ext uri="{BB962C8B-B14F-4D97-AF65-F5344CB8AC3E}">
        <p14:creationId xmlns:p14="http://schemas.microsoft.com/office/powerpoint/2010/main" val="14107157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Rectangle 8"/>
          <p:cNvSpPr>
            <a:spLocks noGrp="1" noChangeArrowheads="1"/>
          </p:cNvSpPr>
          <p:nvPr>
            <p:ph type="sldNum" sz="quarter" idx="10"/>
          </p:nvPr>
        </p:nvSpPr>
        <p:spPr>
          <a:ln/>
        </p:spPr>
        <p:txBody>
          <a:bodyPr/>
          <a:lstStyle>
            <a:lvl1pPr>
              <a:defRPr/>
            </a:lvl1pPr>
          </a:lstStyle>
          <a:p>
            <a:pPr>
              <a:defRPr/>
            </a:pPr>
            <a:fld id="{DA939D2D-3F0F-4A80-A501-61C07349BD3C}"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3274089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3" name="Rectangle 8"/>
          <p:cNvSpPr>
            <a:spLocks noGrp="1" noChangeArrowheads="1"/>
          </p:cNvSpPr>
          <p:nvPr>
            <p:ph type="sldNum" sz="quarter" idx="10"/>
          </p:nvPr>
        </p:nvSpPr>
        <p:spPr>
          <a:ln/>
        </p:spPr>
        <p:txBody>
          <a:bodyPr/>
          <a:lstStyle>
            <a:lvl1pPr>
              <a:defRPr/>
            </a:lvl1pPr>
          </a:lstStyle>
          <a:p>
            <a:pPr>
              <a:defRPr/>
            </a:pPr>
            <a:fld id="{DA939D2D-3F0F-4A80-A501-61C07349BD3C}"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6795446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0" y="205738"/>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ln/>
        </p:spPr>
        <p:txBody>
          <a:bodyPr/>
          <a:lstStyle>
            <a:lvl1pPr>
              <a:defRPr/>
            </a:lvl1pPr>
          </a:lstStyle>
          <a:p>
            <a:fld id="{4BAC98A4-889E-464B-B279-E830E8E80C48}" type="slidenum">
              <a:rPr lang="en-US" smtClean="0">
                <a:solidFill>
                  <a:srgbClr val="FFFFFF"/>
                </a:solidFill>
                <a:latin typeface="Helvetica"/>
                <a:cs typeface="Arial"/>
              </a:rPr>
              <a:pPr/>
              <a:t>‹#›</a:t>
            </a:fld>
            <a:endParaRPr lang="en-US">
              <a:solidFill>
                <a:srgbClr val="FFFFFF"/>
              </a:solidFill>
              <a:latin typeface="Helvetica"/>
              <a:cs typeface="Arial"/>
            </a:endParaRPr>
          </a:p>
        </p:txBody>
      </p:sp>
    </p:spTree>
    <p:extLst>
      <p:ext uri="{BB962C8B-B14F-4D97-AF65-F5344CB8AC3E}">
        <p14:creationId xmlns:p14="http://schemas.microsoft.com/office/powerpoint/2010/main" val="759599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83770A35-C9BA-4ADA-8F97-E522206A8916}"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67227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SG" dirty="0"/>
          </a:p>
        </p:txBody>
      </p:sp>
      <p:sp>
        <p:nvSpPr>
          <p:cNvPr id="3" name="Content Placeholder 2"/>
          <p:cNvSpPr>
            <a:spLocks noGrp="1"/>
          </p:cNvSpPr>
          <p:nvPr>
            <p:ph sz="half" idx="1"/>
          </p:nvPr>
        </p:nvSpPr>
        <p:spPr>
          <a:xfrm>
            <a:off x="1343025" y="1724025"/>
            <a:ext cx="3643313"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half" idx="2"/>
          </p:nvPr>
        </p:nvSpPr>
        <p:spPr>
          <a:xfrm>
            <a:off x="5138738" y="1724025"/>
            <a:ext cx="3643312"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Rectangle 8"/>
          <p:cNvSpPr>
            <a:spLocks noGrp="1" noChangeArrowheads="1"/>
          </p:cNvSpPr>
          <p:nvPr>
            <p:ph type="sldNum" sz="quarter" idx="10"/>
          </p:nvPr>
        </p:nvSpPr>
        <p:spPr>
          <a:ln/>
        </p:spPr>
        <p:txBody>
          <a:bodyPr/>
          <a:lstStyle>
            <a:lvl1pPr>
              <a:defRPr/>
            </a:lvl1pPr>
          </a:lstStyle>
          <a:p>
            <a:pPr>
              <a:defRPr/>
            </a:pPr>
            <a:fld id="{7D2DF075-FB03-4886-8FC9-7048671DDBF9}"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170099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8" name="Title 1"/>
          <p:cNvSpPr>
            <a:spLocks noGrp="1"/>
          </p:cNvSpPr>
          <p:nvPr>
            <p:ph type="title"/>
          </p:nvPr>
        </p:nvSpPr>
        <p:spPr>
          <a:xfrm>
            <a:off x="222250" y="193675"/>
            <a:ext cx="8645525" cy="615950"/>
          </a:xfrm>
        </p:spPr>
        <p:txBody>
          <a:bodyPr/>
          <a:lstStyle/>
          <a:p>
            <a:r>
              <a:rPr lang="en-US" dirty="0"/>
              <a:t>Click to edit Master title style</a:t>
            </a:r>
            <a:endParaRPr lang="en-SG" dirty="0"/>
          </a:p>
        </p:txBody>
      </p:sp>
      <p:sp>
        <p:nvSpPr>
          <p:cNvPr id="7" name="Rectangle 8"/>
          <p:cNvSpPr>
            <a:spLocks noGrp="1" noChangeArrowheads="1"/>
          </p:cNvSpPr>
          <p:nvPr>
            <p:ph type="sldNum" sz="quarter" idx="10"/>
          </p:nvPr>
        </p:nvSpPr>
        <p:spPr>
          <a:ln/>
        </p:spPr>
        <p:txBody>
          <a:bodyPr/>
          <a:lstStyle>
            <a:lvl1pPr>
              <a:defRPr/>
            </a:lvl1pPr>
          </a:lstStyle>
          <a:p>
            <a:pPr>
              <a:defRPr/>
            </a:pPr>
            <a:fld id="{FEC471FB-7503-416E-A858-6E9CECE3153A}"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47147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Rectangle 8"/>
          <p:cNvSpPr>
            <a:spLocks noGrp="1" noChangeArrowheads="1"/>
          </p:cNvSpPr>
          <p:nvPr>
            <p:ph type="sldNum" sz="quarter" idx="10"/>
          </p:nvPr>
        </p:nvSpPr>
        <p:spPr>
          <a:ln/>
        </p:spPr>
        <p:txBody>
          <a:bodyPr/>
          <a:lstStyle>
            <a:lvl1pPr>
              <a:defRPr/>
            </a:lvl1pPr>
          </a:lstStyle>
          <a:p>
            <a:pPr>
              <a:defRPr/>
            </a:pPr>
            <a:fld id="{DA939D2D-3F0F-4A80-A501-61C07349BD3C}"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511165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B44EB3E9-572A-4C79-9EE6-0B98A504B731}"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57161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5D1AB8E6-932B-49DC-9775-13DED6D9F664}"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423628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BB0F408B-CB77-4DA6-9625-0AD6E7E2BC6C}"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76840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0"/>
          <p:cNvSpPr>
            <a:spLocks noChangeArrowheads="1"/>
          </p:cNvSpPr>
          <p:nvPr/>
        </p:nvSpPr>
        <p:spPr bwMode="auto">
          <a:xfrm>
            <a:off x="0" y="1"/>
            <a:ext cx="9144000" cy="761999"/>
          </a:xfrm>
          <a:prstGeom prst="rect">
            <a:avLst/>
          </a:prstGeom>
          <a:solidFill>
            <a:srgbClr val="1F538F"/>
          </a:solidFill>
          <a:ln>
            <a:noFill/>
          </a:ln>
        </p:spPr>
        <p:txBody>
          <a:bodyPr anchor="ctr"/>
          <a:lstStyle/>
          <a:p>
            <a:pPr fontAlgn="base">
              <a:spcBef>
                <a:spcPct val="0"/>
              </a:spcBef>
              <a:spcAft>
                <a:spcPct val="0"/>
              </a:spcAft>
              <a:defRPr/>
            </a:pPr>
            <a:endParaRPr lang="en-US" dirty="0">
              <a:solidFill>
                <a:srgbClr val="000000"/>
              </a:solidFill>
              <a:ea typeface="MS PGothic" pitchFamily="34" charset="-128"/>
            </a:endParaRPr>
          </a:p>
        </p:txBody>
      </p:sp>
      <p:sp>
        <p:nvSpPr>
          <p:cNvPr id="1027" name="Rectangle 3"/>
          <p:cNvSpPr>
            <a:spLocks noGrp="1" noChangeArrowheads="1"/>
          </p:cNvSpPr>
          <p:nvPr>
            <p:ph type="title"/>
          </p:nvPr>
        </p:nvSpPr>
        <p:spPr bwMode="auto">
          <a:xfrm>
            <a:off x="222250" y="237600"/>
            <a:ext cx="8645525" cy="6159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1343025" y="1724025"/>
            <a:ext cx="7439025"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54" name="Rectangle 11"/>
          <p:cNvSpPr>
            <a:spLocks noChangeArrowheads="1"/>
          </p:cNvSpPr>
          <p:nvPr/>
        </p:nvSpPr>
        <p:spPr bwMode="auto">
          <a:xfrm>
            <a:off x="0" y="6621463"/>
            <a:ext cx="9144000" cy="236537"/>
          </a:xfrm>
          <a:prstGeom prst="rect">
            <a:avLst/>
          </a:prstGeom>
          <a:solidFill>
            <a:schemeClr val="bg1">
              <a:lumMod val="85000"/>
            </a:schemeClr>
          </a:solidFill>
          <a:ln>
            <a:noFill/>
          </a:ln>
        </p:spPr>
        <p:txBody>
          <a:bodyPr anchor="ctr"/>
          <a:lstStyle/>
          <a:p>
            <a:pPr algn="ctr" fontAlgn="base">
              <a:spcBef>
                <a:spcPct val="0"/>
              </a:spcBef>
              <a:spcAft>
                <a:spcPct val="0"/>
              </a:spcAft>
              <a:defRPr/>
            </a:pPr>
            <a:endParaRPr lang="en-US">
              <a:solidFill>
                <a:srgbClr val="000000"/>
              </a:solidFill>
              <a:ea typeface="MS PGothic" pitchFamily="34" charset="-128"/>
            </a:endParaRPr>
          </a:p>
        </p:txBody>
      </p:sp>
      <p:sp>
        <p:nvSpPr>
          <p:cNvPr id="73736" name="Rectangle 8"/>
          <p:cNvSpPr>
            <a:spLocks noGrp="1" noChangeArrowheads="1"/>
          </p:cNvSpPr>
          <p:nvPr>
            <p:ph type="sldNum" sz="quarter" idx="4"/>
          </p:nvPr>
        </p:nvSpPr>
        <p:spPr bwMode="auto">
          <a:xfrm>
            <a:off x="7115175" y="6666738"/>
            <a:ext cx="1905000" cy="1365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0" hangingPunct="0">
              <a:spcBef>
                <a:spcPct val="50000"/>
              </a:spcBef>
              <a:spcAft>
                <a:spcPct val="50000"/>
              </a:spcAft>
              <a:defRPr sz="800">
                <a:solidFill>
                  <a:schemeClr val="bg1"/>
                </a:solidFill>
                <a:latin typeface="+mn-lt"/>
                <a:ea typeface="ＭＳ Ｐゴシック" pitchFamily="34" charset="-128"/>
                <a:cs typeface="+mn-cs"/>
              </a:defRPr>
            </a:lvl1pPr>
          </a:lstStyle>
          <a:p>
            <a:pPr fontAlgn="base">
              <a:defRPr/>
            </a:pPr>
            <a:fld id="{019208B9-FB36-42BC-B109-D7D12325CF41}" type="slidenum">
              <a:rPr lang="en-AU">
                <a:solidFill>
                  <a:srgbClr val="FFFFFF"/>
                </a:solidFill>
              </a:rPr>
              <a:pPr fontAlgn="base">
                <a:defRPr/>
              </a:pPr>
              <a:t>‹#›</a:t>
            </a:fld>
            <a:endParaRPr lang="en-AU" dirty="0">
              <a:solidFill>
                <a:srgbClr val="FFFFFF"/>
              </a:solidFill>
            </a:endParaRPr>
          </a:p>
        </p:txBody>
      </p:sp>
      <p:sp>
        <p:nvSpPr>
          <p:cNvPr id="2056" name="Text Box 9"/>
          <p:cNvSpPr txBox="1">
            <a:spLocks noChangeArrowheads="1"/>
          </p:cNvSpPr>
          <p:nvPr/>
        </p:nvSpPr>
        <p:spPr bwMode="auto">
          <a:xfrm>
            <a:off x="121119" y="6673446"/>
            <a:ext cx="6116065" cy="123111"/>
          </a:xfrm>
          <a:prstGeom prst="rect">
            <a:avLst/>
          </a:prstGeom>
          <a:noFill/>
          <a:ln>
            <a:noFill/>
          </a:ln>
        </p:spPr>
        <p:txBody>
          <a:bodyPr wrap="square" lIns="0" tIns="0" rIns="0" bIns="0" anchor="ct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50000"/>
              </a:spcBef>
              <a:spcAft>
                <a:spcPct val="50000"/>
              </a:spcAft>
              <a:defRPr/>
            </a:pPr>
            <a:r>
              <a:rPr lang="en-GB" sz="800" dirty="0">
                <a:solidFill>
                  <a:srgbClr val="1F538F"/>
                </a:solidFill>
                <a:latin typeface="Helvetica"/>
              </a:rPr>
              <a:t>National Investment Banking Competition</a:t>
            </a:r>
            <a:endParaRPr lang="en-AU" sz="800" dirty="0">
              <a:solidFill>
                <a:srgbClr val="1F538F"/>
              </a:solidFill>
              <a:latin typeface="Helvetica"/>
            </a:endParaRPr>
          </a:p>
        </p:txBody>
      </p:sp>
    </p:spTree>
    <p:extLst>
      <p:ext uri="{BB962C8B-B14F-4D97-AF65-F5344CB8AC3E}">
        <p14:creationId xmlns:p14="http://schemas.microsoft.com/office/powerpoint/2010/main" val="19477203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Lst>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p:titleStyle>
    <p:bodyStyle>
      <a:lvl1pPr marL="190500" indent="-190500" algn="l" rtl="0" eaLnBrk="0" fontAlgn="base" hangingPunct="0">
        <a:spcBef>
          <a:spcPct val="0"/>
        </a:spcBef>
        <a:spcAft>
          <a:spcPts val="600"/>
        </a:spcAft>
        <a:buClr>
          <a:srgbClr val="003399"/>
        </a:buClr>
        <a:buFont typeface="Wingdings" pitchFamily="2" charset="2"/>
        <a:buChar char="n"/>
        <a:defRPr sz="1200">
          <a:solidFill>
            <a:schemeClr val="tx1"/>
          </a:solidFill>
          <a:latin typeface="+mn-lt"/>
          <a:ea typeface="+mn-ea"/>
          <a:cs typeface="+mn-cs"/>
        </a:defRPr>
      </a:lvl1pPr>
      <a:lvl2pPr marL="381000" indent="-188913" algn="l" rtl="0" eaLnBrk="0" fontAlgn="base" hangingPunct="0">
        <a:spcBef>
          <a:spcPct val="0"/>
        </a:spcBef>
        <a:spcAft>
          <a:spcPts val="600"/>
        </a:spcAft>
        <a:buClr>
          <a:schemeClr val="bg2"/>
        </a:buClr>
        <a:buChar char="—"/>
        <a:defRPr sz="1200">
          <a:solidFill>
            <a:schemeClr val="tx1"/>
          </a:solidFill>
          <a:latin typeface="+mn-lt"/>
          <a:cs typeface="+mn-cs"/>
        </a:defRPr>
      </a:lvl2pPr>
      <a:lvl3pPr marL="584200" indent="-201613" algn="l" rtl="0" eaLnBrk="0" fontAlgn="base" hangingPunct="0">
        <a:spcBef>
          <a:spcPct val="0"/>
        </a:spcBef>
        <a:spcAft>
          <a:spcPts val="600"/>
        </a:spcAft>
        <a:buClr>
          <a:schemeClr val="bg2"/>
        </a:buClr>
        <a:buChar char="—"/>
        <a:defRPr sz="1200">
          <a:solidFill>
            <a:schemeClr val="tx1"/>
          </a:solidFill>
          <a:latin typeface="+mn-lt"/>
          <a:cs typeface="+mn-cs"/>
        </a:defRPr>
      </a:lvl3pPr>
      <a:lvl4pPr marL="749300" indent="-163513" algn="l" rtl="0" eaLnBrk="0" fontAlgn="base" hangingPunct="0">
        <a:spcBef>
          <a:spcPct val="0"/>
        </a:spcBef>
        <a:spcAft>
          <a:spcPts val="600"/>
        </a:spcAft>
        <a:buClr>
          <a:schemeClr val="bg2"/>
        </a:buClr>
        <a:buChar char="—"/>
        <a:defRPr sz="1200">
          <a:solidFill>
            <a:schemeClr val="tx1"/>
          </a:solidFill>
          <a:latin typeface="+mn-lt"/>
          <a:cs typeface="+mn-cs"/>
        </a:defRPr>
      </a:lvl4pPr>
      <a:lvl5pPr marL="952500" indent="-201613" algn="l" rtl="0" eaLnBrk="0" fontAlgn="base" hangingPunct="0">
        <a:spcBef>
          <a:spcPct val="0"/>
        </a:spcBef>
        <a:spcAft>
          <a:spcPts val="600"/>
        </a:spcAft>
        <a:buClr>
          <a:schemeClr val="bg2"/>
        </a:buClr>
        <a:buChar char="—"/>
        <a:defRPr sz="1200">
          <a:solidFill>
            <a:schemeClr val="tx1"/>
          </a:solidFill>
          <a:latin typeface="+mn-lt"/>
          <a:cs typeface="+mn-cs"/>
        </a:defRPr>
      </a:lvl5pPr>
      <a:lvl6pPr marL="1409700" indent="-201613" algn="l" rtl="0" fontAlgn="base">
        <a:spcBef>
          <a:spcPct val="0"/>
        </a:spcBef>
        <a:spcAft>
          <a:spcPts val="600"/>
        </a:spcAft>
        <a:buClr>
          <a:schemeClr val="bg2"/>
        </a:buClr>
        <a:buChar char="—"/>
        <a:defRPr sz="1200">
          <a:solidFill>
            <a:schemeClr val="tx1"/>
          </a:solidFill>
          <a:latin typeface="+mn-lt"/>
          <a:cs typeface="+mn-cs"/>
        </a:defRPr>
      </a:lvl6pPr>
      <a:lvl7pPr marL="1866900" indent="-201613" algn="l" rtl="0" fontAlgn="base">
        <a:spcBef>
          <a:spcPct val="0"/>
        </a:spcBef>
        <a:spcAft>
          <a:spcPts val="600"/>
        </a:spcAft>
        <a:buClr>
          <a:schemeClr val="bg2"/>
        </a:buClr>
        <a:buChar char="—"/>
        <a:defRPr sz="1200">
          <a:solidFill>
            <a:schemeClr val="tx1"/>
          </a:solidFill>
          <a:latin typeface="+mn-lt"/>
          <a:cs typeface="+mn-cs"/>
        </a:defRPr>
      </a:lvl7pPr>
      <a:lvl8pPr marL="2324100" indent="-201613" algn="l" rtl="0" fontAlgn="base">
        <a:spcBef>
          <a:spcPct val="0"/>
        </a:spcBef>
        <a:spcAft>
          <a:spcPts val="600"/>
        </a:spcAft>
        <a:buClr>
          <a:schemeClr val="bg2"/>
        </a:buClr>
        <a:buChar char="—"/>
        <a:defRPr sz="1200">
          <a:solidFill>
            <a:schemeClr val="tx1"/>
          </a:solidFill>
          <a:latin typeface="+mn-lt"/>
          <a:cs typeface="+mn-cs"/>
        </a:defRPr>
      </a:lvl8pPr>
      <a:lvl9pPr marL="2781300" indent="-201613" algn="l" rtl="0" fontAlgn="base">
        <a:spcBef>
          <a:spcPct val="0"/>
        </a:spcBef>
        <a:spcAft>
          <a:spcPts val="600"/>
        </a:spcAft>
        <a:buClr>
          <a:schemeClr val="bg2"/>
        </a:buClr>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4.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3D61E75-427E-4576-A20C-CD61C9CCDC2B}"/>
              </a:ext>
            </a:extLst>
          </p:cNvPr>
          <p:cNvSpPr>
            <a:spLocks noGrp="1"/>
          </p:cNvSpPr>
          <p:nvPr>
            <p:ph type="ctrTitle"/>
          </p:nvPr>
        </p:nvSpPr>
        <p:spPr/>
        <p:txBody>
          <a:bodyPr/>
          <a:lstStyle/>
          <a:p>
            <a:r>
              <a:rPr lang="en-CA" dirty="0"/>
              <a:t>CCL M&amp;A Exercise | Slide Templates</a:t>
            </a:r>
          </a:p>
        </p:txBody>
      </p:sp>
      <p:sp>
        <p:nvSpPr>
          <p:cNvPr id="5" name="Slide Number Placeholder 4">
            <a:extLst>
              <a:ext uri="{FF2B5EF4-FFF2-40B4-BE49-F238E27FC236}">
                <a16:creationId xmlns:a16="http://schemas.microsoft.com/office/drawing/2014/main" id="{6607E23D-7FC4-42A9-BB11-0FE7B060A919}"/>
              </a:ext>
            </a:extLst>
          </p:cNvPr>
          <p:cNvSpPr>
            <a:spLocks noGrp="1"/>
          </p:cNvSpPr>
          <p:nvPr>
            <p:ph type="sldNum" sz="quarter" idx="4294967295"/>
          </p:nvPr>
        </p:nvSpPr>
        <p:spPr>
          <a:xfrm>
            <a:off x="7239000" y="6667500"/>
            <a:ext cx="1905000" cy="136525"/>
          </a:xfrm>
        </p:spPr>
        <p:txBody>
          <a:bodyPr/>
          <a:lstStyle/>
          <a:p>
            <a:fld id="{7EC5B38F-AE55-4E64-9896-37EFCFF4D1B1}" type="slidenum">
              <a:rPr lang="en-CA" smtClean="0"/>
              <a:pPr/>
              <a:t>1</a:t>
            </a:fld>
            <a:endParaRPr lang="en-CA" dirty="0"/>
          </a:p>
        </p:txBody>
      </p:sp>
      <p:sp>
        <p:nvSpPr>
          <p:cNvPr id="2" name="TextBox 1">
            <a:extLst>
              <a:ext uri="{FF2B5EF4-FFF2-40B4-BE49-F238E27FC236}">
                <a16:creationId xmlns:a16="http://schemas.microsoft.com/office/drawing/2014/main" id="{4A578A2C-B685-4E97-9E53-6A57C4184464}"/>
              </a:ext>
            </a:extLst>
          </p:cNvPr>
          <p:cNvSpPr txBox="1"/>
          <p:nvPr/>
        </p:nvSpPr>
        <p:spPr>
          <a:xfrm>
            <a:off x="338905" y="4781106"/>
            <a:ext cx="8539623" cy="646331"/>
          </a:xfrm>
          <a:prstGeom prst="rect">
            <a:avLst/>
          </a:prstGeom>
          <a:noFill/>
        </p:spPr>
        <p:txBody>
          <a:bodyPr wrap="square" rtlCol="0">
            <a:spAutoFit/>
          </a:bodyPr>
          <a:lstStyle/>
          <a:p>
            <a:r>
              <a:rPr lang="en-CA" sz="1200" dirty="0"/>
              <a:t>Note: The following slides provide examples of discussions topics and slide templates (based on Electronic Arts and Take Two merger) which may be adapted for the CCL M&amp;A screening exercise. Please note these slides are slightly more content-heavy since used as background-briefing rather than boardroom presentation. </a:t>
            </a:r>
          </a:p>
        </p:txBody>
      </p:sp>
    </p:spTree>
    <p:extLst>
      <p:ext uri="{BB962C8B-B14F-4D97-AF65-F5344CB8AC3E}">
        <p14:creationId xmlns:p14="http://schemas.microsoft.com/office/powerpoint/2010/main" val="136236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645697" y="998539"/>
            <a:ext cx="3810000" cy="239712"/>
          </a:xfrm>
          <a:prstGeom prst="roundRect">
            <a:avLst>
              <a:gd name="adj" fmla="val 4482"/>
            </a:avLst>
          </a:prstGeom>
          <a:solidFill>
            <a:srgbClr val="1F538F"/>
          </a:solidFill>
          <a:ln w="25400" cap="flat" cmpd="sng" algn="ctr">
            <a:solidFill>
              <a:srgbClr val="444960"/>
            </a:solidFill>
            <a:prstDash val="solid"/>
          </a:ln>
          <a:effectLst/>
        </p:spPr>
        <p:txBody>
          <a:bodyPr wrap="square" lIns="36000" tIns="36000" rIns="36000" bIns="36000"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srgbClr val="FFFFFF"/>
                </a:solidFill>
                <a:effectLst/>
                <a:uLnTx/>
                <a:uFillTx/>
                <a:latin typeface="Arial"/>
                <a:ea typeface="+mn-ea"/>
                <a:cs typeface="Arial"/>
              </a:rPr>
              <a:t>Acquirer Rationale (Electronic Arts)</a:t>
            </a:r>
          </a:p>
        </p:txBody>
      </p:sp>
      <p:sp>
        <p:nvSpPr>
          <p:cNvPr id="5" name="Slide Number Placeholder 4"/>
          <p:cNvSpPr>
            <a:spLocks noGrp="1"/>
          </p:cNvSpPr>
          <p:nvPr>
            <p:ph type="sldNum" sz="quarter" idx="10"/>
          </p:nvPr>
        </p:nvSpPr>
        <p:spPr/>
        <p:txBody>
          <a:bodyPr/>
          <a:lstStyle/>
          <a:p>
            <a:pPr marL="0" marR="0" lvl="0" indent="0" algn="r" defTabSz="914400" rtl="0" eaLnBrk="0" fontAlgn="auto" latinLnBrk="0" hangingPunct="0">
              <a:lnSpc>
                <a:spcPct val="100000"/>
              </a:lnSpc>
              <a:spcBef>
                <a:spcPct val="50000"/>
              </a:spcBef>
              <a:spcAft>
                <a:spcPct val="50000"/>
              </a:spcAft>
              <a:buClrTx/>
              <a:buSzTx/>
              <a:buFontTx/>
              <a:buNone/>
              <a:tabLst/>
              <a:defRPr/>
            </a:pPr>
            <a:fld id="{4BAC98A4-889E-464B-B279-E830E8E80C48}" type="slidenum">
              <a:rPr kumimoji="0" lang="en-US" sz="800" b="0" i="0" u="none" strike="noStrike" kern="1200" cap="none" spc="0" normalizeH="0" baseline="0" noProof="0" smtClean="0">
                <a:ln>
                  <a:noFill/>
                </a:ln>
                <a:solidFill>
                  <a:srgbClr val="FFFFFF"/>
                </a:solidFill>
                <a:effectLst/>
                <a:uLnTx/>
                <a:uFillTx/>
                <a:latin typeface="Helvetica"/>
                <a:ea typeface="ＭＳ Ｐゴシック" pitchFamily="34" charset="-128"/>
                <a:cs typeface="Arial"/>
              </a:rPr>
              <a:pPr marL="0" marR="0" lvl="0" indent="0" algn="r" defTabSz="914400" rtl="0" eaLnBrk="0" fontAlgn="auto" latinLnBrk="0" hangingPunct="0">
                <a:lnSpc>
                  <a:spcPct val="100000"/>
                </a:lnSpc>
                <a:spcBef>
                  <a:spcPct val="50000"/>
                </a:spcBef>
                <a:spcAft>
                  <a:spcPct val="50000"/>
                </a:spcAft>
                <a:buClrTx/>
                <a:buSzTx/>
                <a:buFontTx/>
                <a:buNone/>
                <a:tabLst/>
                <a:defRPr/>
              </a:pPr>
              <a:t>2</a:t>
            </a:fld>
            <a:endParaRPr kumimoji="0" lang="en-US" sz="800" b="0" i="0" u="none" strike="noStrike" kern="1200" cap="none" spc="0" normalizeH="0" baseline="0" noProof="0">
              <a:ln>
                <a:noFill/>
              </a:ln>
              <a:solidFill>
                <a:srgbClr val="FFFFFF"/>
              </a:solidFill>
              <a:effectLst/>
              <a:uLnTx/>
              <a:uFillTx/>
              <a:latin typeface="Helvetica"/>
              <a:ea typeface="ＭＳ Ｐゴシック" pitchFamily="34" charset="-128"/>
              <a:cs typeface="Arial"/>
            </a:endParaRPr>
          </a:p>
        </p:txBody>
      </p:sp>
      <p:sp>
        <p:nvSpPr>
          <p:cNvPr id="7" name="Title 1"/>
          <p:cNvSpPr txBox="1">
            <a:spLocks/>
          </p:cNvSpPr>
          <p:nvPr/>
        </p:nvSpPr>
        <p:spPr bwMode="auto">
          <a:xfrm>
            <a:off x="253365" y="80645"/>
            <a:ext cx="8645525" cy="603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CA" sz="2400" b="0" i="0" u="none" strike="noStrike" kern="0" cap="none" spc="0" normalizeH="0" baseline="0" noProof="0" dirty="0">
                <a:ln>
                  <a:noFill/>
                </a:ln>
                <a:effectLst/>
                <a:uLnTx/>
                <a:uFillTx/>
                <a:latin typeface="Helvetica"/>
                <a:ea typeface="+mj-ea"/>
                <a:cs typeface="Arial"/>
              </a:rPr>
              <a:t>Transaction Rationale (Template)</a:t>
            </a:r>
            <a:endParaRPr kumimoji="0" lang="en-US" sz="2400" b="0" i="0" u="none" strike="noStrike" kern="0" cap="none" spc="0" normalizeH="0" baseline="0" noProof="0" dirty="0">
              <a:ln>
                <a:noFill/>
              </a:ln>
              <a:effectLst/>
              <a:uLnTx/>
              <a:uFillTx/>
              <a:latin typeface="Helvetica"/>
              <a:ea typeface="+mj-ea"/>
              <a:cs typeface="Arial"/>
            </a:endParaRPr>
          </a:p>
        </p:txBody>
      </p:sp>
      <p:graphicFrame>
        <p:nvGraphicFramePr>
          <p:cNvPr id="10" name="Content Placeholder 9"/>
          <p:cNvGraphicFramePr>
            <a:graphicFrameLocks/>
          </p:cNvGraphicFramePr>
          <p:nvPr/>
        </p:nvGraphicFramePr>
        <p:xfrm>
          <a:off x="428624" y="1338262"/>
          <a:ext cx="4010025" cy="2714496"/>
        </p:xfrm>
        <a:graphic>
          <a:graphicData uri="http://schemas.openxmlformats.org/drawingml/2006/table">
            <a:tbl>
              <a:tblPr firstRow="1" bandRow="1"/>
              <a:tblGrid>
                <a:gridCol w="205726">
                  <a:extLst>
                    <a:ext uri="{9D8B030D-6E8A-4147-A177-3AD203B41FA5}">
                      <a16:colId xmlns:a16="http://schemas.microsoft.com/office/drawing/2014/main" val="20000"/>
                    </a:ext>
                  </a:extLst>
                </a:gridCol>
                <a:gridCol w="3804299">
                  <a:extLst>
                    <a:ext uri="{9D8B030D-6E8A-4147-A177-3AD203B41FA5}">
                      <a16:colId xmlns:a16="http://schemas.microsoft.com/office/drawing/2014/main" val="20001"/>
                    </a:ext>
                  </a:extLst>
                </a:gridCol>
              </a:tblGrid>
              <a:tr h="1098517">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ctr" defTabSz="914400" rtl="0" eaLnBrk="1" fontAlgn="auto" latinLnBrk="0" hangingPunct="1">
                        <a:lnSpc>
                          <a:spcPct val="100000"/>
                        </a:lnSpc>
                        <a:spcBef>
                          <a:spcPts val="100"/>
                        </a:spcBef>
                        <a:spcAft>
                          <a:spcPts val="100"/>
                        </a:spcAft>
                        <a:buClrTx/>
                        <a:buSzTx/>
                        <a:buFontTx/>
                        <a:buNone/>
                        <a:tabLst/>
                        <a:defRPr/>
                      </a:pPr>
                      <a:r>
                        <a:rPr lang="en-US" sz="1050" b="1" dirty="0">
                          <a:solidFill>
                            <a:schemeClr val="bg1"/>
                          </a:solidFill>
                          <a:latin typeface="Arial"/>
                        </a:rPr>
                        <a:t>Strategic</a:t>
                      </a:r>
                    </a:p>
                  </a:txBody>
                  <a:tcPr marL="0" marR="0" marT="0" marB="0" vert="vert27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dirty="0">
                          <a:solidFill>
                            <a:schemeClr val="tx1"/>
                          </a:solidFill>
                          <a:latin typeface="+mn-lt"/>
                        </a:rPr>
                        <a:t>AAA</a:t>
                      </a:r>
                      <a:r>
                        <a:rPr lang="en-US" sz="950" b="1" baseline="0" dirty="0">
                          <a:solidFill>
                            <a:schemeClr val="tx1"/>
                          </a:solidFill>
                          <a:latin typeface="+mn-lt"/>
                        </a:rPr>
                        <a:t> Titles</a:t>
                      </a:r>
                      <a:r>
                        <a:rPr lang="en-US" sz="950" b="1" dirty="0">
                          <a:solidFill>
                            <a:schemeClr val="tx1"/>
                          </a:solidFill>
                          <a:latin typeface="+mn-lt"/>
                        </a:rPr>
                        <a:t>: </a:t>
                      </a:r>
                      <a:r>
                        <a:rPr lang="en-US" sz="950" b="0" dirty="0">
                          <a:solidFill>
                            <a:schemeClr val="tx1"/>
                          </a:solidFill>
                          <a:latin typeface="+mn-lt"/>
                        </a:rPr>
                        <a:t>Acquire</a:t>
                      </a:r>
                      <a:r>
                        <a:rPr lang="en-US" sz="950" b="0" baseline="0" dirty="0">
                          <a:solidFill>
                            <a:schemeClr val="tx1"/>
                          </a:solidFill>
                          <a:latin typeface="+mn-lt"/>
                        </a:rPr>
                        <a:t> highly-valued </a:t>
                      </a:r>
                      <a:r>
                        <a:rPr lang="en-US" sz="950" dirty="0">
                          <a:solidFill>
                            <a:schemeClr val="tx1"/>
                          </a:solidFill>
                          <a:latin typeface="+mn-lt"/>
                        </a:rPr>
                        <a:t>franchises such as TTWO’s GTA and NBA 2K, in line with EA’s core focus on AAA titles</a:t>
                      </a: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kumimoji="0" lang="en-US" sz="950" b="1" i="0" u="none" strike="noStrike" cap="none" normalizeH="0" baseline="0" dirty="0">
                          <a:ln>
                            <a:noFill/>
                          </a:ln>
                          <a:solidFill>
                            <a:schemeClr val="tx1"/>
                          </a:solidFill>
                          <a:effectLst/>
                          <a:latin typeface="Arial" pitchFamily="34" charset="0"/>
                          <a:cs typeface="Arial" pitchFamily="34" charset="0"/>
                        </a:rPr>
                        <a:t>Competition:</a:t>
                      </a:r>
                      <a:r>
                        <a:rPr kumimoji="0" lang="en-US" sz="950" b="0" i="0" u="none" strike="noStrike" cap="none" normalizeH="0" baseline="0" dirty="0">
                          <a:ln>
                            <a:noFill/>
                          </a:ln>
                          <a:solidFill>
                            <a:schemeClr val="tx1"/>
                          </a:solidFill>
                          <a:effectLst/>
                          <a:latin typeface="Arial" pitchFamily="34" charset="0"/>
                          <a:cs typeface="Arial" pitchFamily="34" charset="0"/>
                        </a:rPr>
                        <a:t> Reclaim market position against Activision (#1) and Microsoft (#2) and pre-empt rival bids</a:t>
                      </a: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dirty="0">
                          <a:solidFill>
                            <a:schemeClr val="tx1"/>
                          </a:solidFill>
                          <a:latin typeface="+mn-lt"/>
                        </a:rPr>
                        <a:t>Asia: </a:t>
                      </a:r>
                      <a:r>
                        <a:rPr lang="en-US" sz="950" dirty="0">
                          <a:solidFill>
                            <a:schemeClr val="tx1"/>
                          </a:solidFill>
                          <a:latin typeface="+mn-lt"/>
                        </a:rPr>
                        <a:t>Leverage </a:t>
                      </a:r>
                      <a:r>
                        <a:rPr lang="en-US" sz="950" baseline="0" dirty="0">
                          <a:solidFill>
                            <a:schemeClr val="tx1"/>
                          </a:solidFill>
                          <a:latin typeface="+mn-lt"/>
                        </a:rPr>
                        <a:t>TTWO’s </a:t>
                      </a:r>
                      <a:r>
                        <a:rPr lang="en-US" sz="950" b="0" baseline="0" dirty="0">
                          <a:solidFill>
                            <a:schemeClr val="tx1"/>
                          </a:solidFill>
                          <a:latin typeface="+mn-lt"/>
                        </a:rPr>
                        <a:t>recent </a:t>
                      </a:r>
                      <a:r>
                        <a:rPr lang="en-US" sz="950" b="0" dirty="0">
                          <a:solidFill>
                            <a:schemeClr val="tx1"/>
                          </a:solidFill>
                          <a:latin typeface="+mn-lt"/>
                        </a:rPr>
                        <a:t>expansion into massive Asia market with </a:t>
                      </a:r>
                      <a:r>
                        <a:rPr lang="en-US" sz="950" dirty="0">
                          <a:solidFill>
                            <a:schemeClr val="tx1"/>
                          </a:solidFill>
                          <a:latin typeface="+mn-lt"/>
                        </a:rPr>
                        <a:t>partnerships such as </a:t>
                      </a:r>
                      <a:r>
                        <a:rPr lang="en-US" sz="950" dirty="0" err="1">
                          <a:solidFill>
                            <a:schemeClr val="tx1"/>
                          </a:solidFill>
                          <a:latin typeface="+mn-lt"/>
                        </a:rPr>
                        <a:t>Tencent</a:t>
                      </a:r>
                      <a:r>
                        <a:rPr lang="en-US" sz="950" dirty="0">
                          <a:solidFill>
                            <a:schemeClr val="tx1"/>
                          </a:solidFill>
                          <a:latin typeface="+mn-lt"/>
                        </a:rPr>
                        <a:t> for NBA 2K in China</a:t>
                      </a: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kumimoji="0" lang="en-US" sz="950" b="1" i="0" u="none" strike="noStrike" kern="1200" cap="none" spc="0" normalizeH="0" baseline="0" noProof="0" dirty="0">
                          <a:ln>
                            <a:noFill/>
                          </a:ln>
                          <a:solidFill>
                            <a:schemeClr val="tx1"/>
                          </a:solidFill>
                          <a:effectLst/>
                          <a:uLnTx/>
                          <a:uFillTx/>
                          <a:latin typeface="Arial" pitchFamily="34" charset="0"/>
                          <a:ea typeface="Calibri" pitchFamily="34" charset="0"/>
                          <a:cs typeface="Arial" pitchFamily="34" charset="0"/>
                        </a:rPr>
                        <a:t>Game Development: </a:t>
                      </a:r>
                      <a:r>
                        <a:rPr kumimoji="0" lang="en-US" sz="950" b="0" i="0" u="none" strike="noStrike" kern="1200" cap="none" spc="0" normalizeH="0" baseline="0" noProof="0" dirty="0">
                          <a:ln>
                            <a:noFill/>
                          </a:ln>
                          <a:solidFill>
                            <a:schemeClr val="tx1"/>
                          </a:solidFill>
                          <a:effectLst/>
                          <a:uLnTx/>
                          <a:uFillTx/>
                          <a:latin typeface="Arial" pitchFamily="34" charset="0"/>
                          <a:ea typeface="Calibri" pitchFamily="34" charset="0"/>
                          <a:cs typeface="Arial" pitchFamily="34" charset="0"/>
                        </a:rPr>
                        <a:t>Enhance in-house talent and game quality</a:t>
                      </a: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kern="1200" baseline="0" dirty="0">
                          <a:solidFill>
                            <a:schemeClr val="tx1"/>
                          </a:solidFill>
                          <a:latin typeface="Arial"/>
                          <a:ea typeface="+mn-ea"/>
                          <a:cs typeface="+mn-cs"/>
                        </a:rPr>
                        <a:t>Open World Genre: </a:t>
                      </a:r>
                      <a:r>
                        <a:rPr lang="en-US" sz="950" b="0" kern="1200" baseline="0" dirty="0">
                          <a:solidFill>
                            <a:schemeClr val="tx1"/>
                          </a:solidFill>
                          <a:latin typeface="Arial"/>
                          <a:ea typeface="+mn-ea"/>
                          <a:cs typeface="+mn-cs"/>
                        </a:rPr>
                        <a:t>Break into popular genre through GTA</a:t>
                      </a:r>
                      <a:endParaRPr lang="en-US" sz="950" kern="1200" baseline="0" dirty="0">
                        <a:solidFill>
                          <a:schemeClr val="tx1"/>
                        </a:solidFill>
                        <a:latin typeface="Arial"/>
                        <a:ea typeface="+mn-ea"/>
                        <a:cs typeface="+mn-cs"/>
                      </a:endParaRPr>
                    </a:p>
                  </a:txBody>
                  <a:tcPr marR="90000" marT="46799" marB="46799"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098517">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ctr" defTabSz="914400" rtl="0" eaLnBrk="1" fontAlgn="auto" latinLnBrk="0" hangingPunct="1">
                        <a:lnSpc>
                          <a:spcPct val="100000"/>
                        </a:lnSpc>
                        <a:spcBef>
                          <a:spcPts val="100"/>
                        </a:spcBef>
                        <a:spcAft>
                          <a:spcPts val="100"/>
                        </a:spcAft>
                        <a:buClrTx/>
                        <a:buSzTx/>
                        <a:buFontTx/>
                        <a:buNone/>
                        <a:tabLst/>
                        <a:defRPr/>
                      </a:pPr>
                      <a:r>
                        <a:rPr lang="en-US" sz="1000" b="1" dirty="0">
                          <a:solidFill>
                            <a:schemeClr val="bg1"/>
                          </a:solidFill>
                          <a:latin typeface="Arial"/>
                          <a:sym typeface="Wingdings"/>
                        </a:rPr>
                        <a:t>Financial</a:t>
                      </a:r>
                      <a:r>
                        <a:rPr lang="en-US" sz="1000" b="1" baseline="0" dirty="0">
                          <a:solidFill>
                            <a:schemeClr val="bg1"/>
                          </a:solidFill>
                          <a:latin typeface="Arial"/>
                          <a:sym typeface="Wingdings"/>
                        </a:rPr>
                        <a:t> </a:t>
                      </a:r>
                      <a:endParaRPr lang="en-US" sz="1000" b="1" dirty="0">
                        <a:solidFill>
                          <a:schemeClr val="bg1"/>
                        </a:solidFill>
                        <a:latin typeface="Arial"/>
                      </a:endParaRPr>
                    </a:p>
                  </a:txBody>
                  <a:tcPr marL="0" marR="0" marT="0" marB="0" vert="vert27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kumimoji="0" lang="en-US" sz="950" b="1" i="0" u="none" strike="noStrike" kern="1200" cap="none" spc="0" normalizeH="0" baseline="0" noProof="0" dirty="0">
                          <a:ln>
                            <a:noFill/>
                          </a:ln>
                          <a:solidFill>
                            <a:schemeClr val="tx1"/>
                          </a:solidFill>
                          <a:effectLst/>
                          <a:uLnTx/>
                          <a:uFillTx/>
                          <a:latin typeface="Arial" pitchFamily="34" charset="0"/>
                          <a:ea typeface="Calibri" pitchFamily="34" charset="0"/>
                          <a:cs typeface="Arial" pitchFamily="34" charset="0"/>
                        </a:rPr>
                        <a:t>Efficiencies: </a:t>
                      </a:r>
                      <a:r>
                        <a:rPr kumimoji="0" lang="en-US" sz="950" b="0" i="0" u="none" strike="noStrike" kern="1200" cap="none" spc="0" normalizeH="0" baseline="0" noProof="0" dirty="0">
                          <a:ln>
                            <a:noFill/>
                          </a:ln>
                          <a:solidFill>
                            <a:schemeClr val="tx1"/>
                          </a:solidFill>
                          <a:effectLst/>
                          <a:uLnTx/>
                          <a:uFillTx/>
                          <a:latin typeface="Arial" pitchFamily="34" charset="0"/>
                          <a:ea typeface="Calibri" pitchFamily="34" charset="0"/>
                          <a:cs typeface="Arial" pitchFamily="34" charset="0"/>
                        </a:rPr>
                        <a:t>Shared development, licensing (sports franchises), publishing and digital distribution platform</a:t>
                      </a: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kern="1200" baseline="0" dirty="0">
                          <a:solidFill>
                            <a:schemeClr val="tx1"/>
                          </a:solidFill>
                          <a:latin typeface="Arial"/>
                          <a:ea typeface="+mn-ea"/>
                          <a:cs typeface="+mn-cs"/>
                        </a:rPr>
                        <a:t>Valuation: </a:t>
                      </a:r>
                      <a:r>
                        <a:rPr lang="en-US" sz="950" b="0" kern="1200" baseline="0" dirty="0">
                          <a:solidFill>
                            <a:schemeClr val="tx1"/>
                          </a:solidFill>
                          <a:latin typeface="Arial"/>
                          <a:ea typeface="+mn-ea"/>
                          <a:cs typeface="+mn-cs"/>
                        </a:rPr>
                        <a:t>Share price is at 5-year high (13.1x EV/EBITDA 2015E) but requires significant growth to support valuation</a:t>
                      </a: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kern="1200" baseline="0" dirty="0">
                          <a:solidFill>
                            <a:schemeClr val="tx1"/>
                          </a:solidFill>
                          <a:latin typeface="Arial"/>
                          <a:ea typeface="+mn-ea"/>
                          <a:cs typeface="+mn-cs"/>
                        </a:rPr>
                        <a:t>Financial Capacity: </a:t>
                      </a:r>
                      <a:r>
                        <a:rPr lang="en-US" sz="950" b="0" kern="1200" baseline="0" dirty="0">
                          <a:solidFill>
                            <a:schemeClr val="tx1"/>
                          </a:solidFill>
                          <a:latin typeface="Arial"/>
                          <a:ea typeface="+mn-ea"/>
                          <a:cs typeface="+mn-cs"/>
                        </a:rPr>
                        <a:t>Large cash balance and debt capacity</a:t>
                      </a:r>
                      <a:r>
                        <a:rPr lang="en-US" sz="950" b="0" kern="1200" dirty="0">
                          <a:solidFill>
                            <a:schemeClr val="tx1"/>
                          </a:solidFill>
                          <a:latin typeface="Arial"/>
                          <a:ea typeface="+mn-ea"/>
                          <a:cs typeface="+mn-cs"/>
                        </a:rPr>
                        <a:t> </a:t>
                      </a:r>
                    </a:p>
                    <a:p>
                      <a:pPr marL="114300" indent="-114300" algn="l">
                        <a:spcBef>
                          <a:spcPts val="200"/>
                        </a:spcBef>
                        <a:spcAft>
                          <a:spcPts val="200"/>
                        </a:spcAft>
                        <a:buFont typeface="Wingdings" pitchFamily="2" charset="2"/>
                        <a:buChar char="§"/>
                      </a:pPr>
                      <a:r>
                        <a:rPr lang="en-US" sz="950" b="1" dirty="0">
                          <a:solidFill>
                            <a:schemeClr val="tx1"/>
                          </a:solidFill>
                          <a:latin typeface="+mn-lt"/>
                        </a:rPr>
                        <a:t>Target Growth Potential:</a:t>
                      </a:r>
                      <a:r>
                        <a:rPr lang="en-US" sz="950" b="0" baseline="0" dirty="0">
                          <a:solidFill>
                            <a:schemeClr val="tx1"/>
                          </a:solidFill>
                          <a:latin typeface="+mn-lt"/>
                        </a:rPr>
                        <a:t> TTWO has room to grow with </a:t>
                      </a:r>
                      <a:r>
                        <a:rPr lang="en-US" sz="950" b="0" kern="1200" baseline="0" dirty="0">
                          <a:solidFill>
                            <a:schemeClr val="tx1"/>
                          </a:solidFill>
                          <a:latin typeface="Arial"/>
                          <a:ea typeface="+mn-ea"/>
                          <a:cs typeface="+mn-cs"/>
                        </a:rPr>
                        <a:t>rollout of GTA Online and </a:t>
                      </a:r>
                      <a:r>
                        <a:rPr lang="en-US" sz="950" b="0" baseline="0" dirty="0">
                          <a:solidFill>
                            <a:schemeClr val="tx1"/>
                          </a:solidFill>
                          <a:latin typeface="+mn-lt"/>
                        </a:rPr>
                        <a:t>GTA for PC, PS4 and Xbox</a:t>
                      </a:r>
                      <a:endParaRPr lang="en-US" sz="950" b="0" dirty="0">
                        <a:solidFill>
                          <a:schemeClr val="tx1"/>
                        </a:solidFill>
                        <a:latin typeface="+mn-lt"/>
                      </a:endParaRPr>
                    </a:p>
                  </a:txBody>
                  <a:tcPr marR="90000" marT="46799" marB="46799"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20" name="Table 19"/>
          <p:cNvGraphicFramePr>
            <a:graphicFrameLocks noGrp="1"/>
          </p:cNvGraphicFramePr>
          <p:nvPr/>
        </p:nvGraphicFramePr>
        <p:xfrm>
          <a:off x="428625" y="5137422"/>
          <a:ext cx="4019550" cy="1152000"/>
        </p:xfrm>
        <a:graphic>
          <a:graphicData uri="http://schemas.openxmlformats.org/drawingml/2006/table">
            <a:tbl>
              <a:tblPr firstRow="1" bandRow="1"/>
              <a:tblGrid>
                <a:gridCol w="206215">
                  <a:extLst>
                    <a:ext uri="{9D8B030D-6E8A-4147-A177-3AD203B41FA5}">
                      <a16:colId xmlns:a16="http://schemas.microsoft.com/office/drawing/2014/main" val="20000"/>
                    </a:ext>
                  </a:extLst>
                </a:gridCol>
                <a:gridCol w="3813335">
                  <a:extLst>
                    <a:ext uri="{9D8B030D-6E8A-4147-A177-3AD203B41FA5}">
                      <a16:colId xmlns:a16="http://schemas.microsoft.com/office/drawing/2014/main" val="20001"/>
                    </a:ext>
                  </a:extLst>
                </a:gridCol>
              </a:tblGrid>
              <a:tr h="1152000">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ctr" defTabSz="914400" rtl="0" eaLnBrk="1" fontAlgn="auto" latinLnBrk="0" hangingPunct="1">
                        <a:lnSpc>
                          <a:spcPct val="100000"/>
                        </a:lnSpc>
                        <a:spcBef>
                          <a:spcPts val="100"/>
                        </a:spcBef>
                        <a:spcAft>
                          <a:spcPts val="100"/>
                        </a:spcAft>
                        <a:buClrTx/>
                        <a:buSzTx/>
                        <a:buFontTx/>
                        <a:buNone/>
                        <a:tabLst/>
                        <a:defRPr/>
                      </a:pPr>
                      <a:r>
                        <a:rPr lang="en-CA" sz="1000" b="1" dirty="0">
                          <a:solidFill>
                            <a:schemeClr val="bg1"/>
                          </a:solidFill>
                          <a:latin typeface="Arial"/>
                        </a:rPr>
                        <a:t>Challenges</a:t>
                      </a:r>
                      <a:endParaRPr lang="en-US" sz="1000" b="1" dirty="0">
                        <a:solidFill>
                          <a:schemeClr val="bg1"/>
                        </a:solidFill>
                        <a:latin typeface="Arial"/>
                      </a:endParaRPr>
                    </a:p>
                  </a:txBody>
                  <a:tcPr marL="0" marR="0" marT="0" marB="0" vert="vert27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kern="1200" baseline="0" dirty="0">
                          <a:solidFill>
                            <a:schemeClr val="tx1"/>
                          </a:solidFill>
                          <a:latin typeface="Arial"/>
                          <a:ea typeface="+mn-ea"/>
                          <a:cs typeface="+mn-cs"/>
                        </a:rPr>
                        <a:t>Target Price: </a:t>
                      </a:r>
                      <a:r>
                        <a:rPr lang="en-US" sz="950" b="0" kern="1200" baseline="0" dirty="0">
                          <a:solidFill>
                            <a:schemeClr val="tx1"/>
                          </a:solidFill>
                          <a:latin typeface="Arial"/>
                          <a:ea typeface="+mn-ea"/>
                          <a:cs typeface="+mn-cs"/>
                        </a:rPr>
                        <a:t>All-share acquisition is dilutive at base premium</a:t>
                      </a:r>
                    </a:p>
                    <a:p>
                      <a:pPr marL="114300" indent="-114300" algn="l">
                        <a:spcBef>
                          <a:spcPts val="200"/>
                        </a:spcBef>
                        <a:spcAft>
                          <a:spcPts val="200"/>
                        </a:spcAft>
                        <a:buFont typeface="Wingdings" pitchFamily="2" charset="2"/>
                        <a:buChar char="§"/>
                      </a:pPr>
                      <a:r>
                        <a:rPr lang="en-US" sz="950" b="1" kern="1200" baseline="0" dirty="0">
                          <a:solidFill>
                            <a:schemeClr val="tx1"/>
                          </a:solidFill>
                          <a:latin typeface="Arial"/>
                          <a:ea typeface="+mn-ea"/>
                          <a:cs typeface="+mn-cs"/>
                        </a:rPr>
                        <a:t>Accretion/Dilution: </a:t>
                      </a:r>
                      <a:r>
                        <a:rPr lang="en-US" sz="950" b="0" kern="1200" baseline="0" dirty="0">
                          <a:solidFill>
                            <a:schemeClr val="tx1"/>
                          </a:solidFill>
                          <a:latin typeface="Arial"/>
                          <a:ea typeface="+mn-ea"/>
                          <a:cs typeface="+mn-cs"/>
                        </a:rPr>
                        <a:t>Acquisition is only accretive after debt financing and synergies (except for GTA release every 5 years)</a:t>
                      </a:r>
                    </a:p>
                    <a:p>
                      <a:pPr marL="114300" indent="-114300" algn="l">
                        <a:spcBef>
                          <a:spcPts val="200"/>
                        </a:spcBef>
                        <a:spcAft>
                          <a:spcPts val="200"/>
                        </a:spcAft>
                        <a:buFont typeface="Wingdings" pitchFamily="2" charset="2"/>
                        <a:buChar char="§"/>
                      </a:pPr>
                      <a:r>
                        <a:rPr lang="en-US" sz="950" b="1" kern="1200" baseline="0" dirty="0">
                          <a:solidFill>
                            <a:schemeClr val="tx1"/>
                          </a:solidFill>
                          <a:latin typeface="Arial"/>
                          <a:ea typeface="+mn-ea"/>
                          <a:cs typeface="+mn-cs"/>
                        </a:rPr>
                        <a:t>Rival Bids: </a:t>
                      </a:r>
                      <a:r>
                        <a:rPr lang="en-US" sz="950" b="0" kern="1200" baseline="0" dirty="0">
                          <a:solidFill>
                            <a:schemeClr val="tx1"/>
                          </a:solidFill>
                          <a:latin typeface="Arial"/>
                          <a:ea typeface="+mn-ea"/>
                          <a:cs typeface="+mn-cs"/>
                        </a:rPr>
                        <a:t>Activision could start bidding war over TTWO</a:t>
                      </a: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kern="1200" baseline="0" dirty="0">
                          <a:solidFill>
                            <a:schemeClr val="tx1"/>
                          </a:solidFill>
                          <a:latin typeface="Arial"/>
                          <a:ea typeface="+mn-ea"/>
                          <a:cs typeface="+mn-cs"/>
                        </a:rPr>
                        <a:t>Focus: </a:t>
                      </a:r>
                      <a:r>
                        <a:rPr lang="en-US" sz="950" b="0" kern="1200" baseline="0" dirty="0">
                          <a:solidFill>
                            <a:schemeClr val="tx1"/>
                          </a:solidFill>
                          <a:latin typeface="Arial"/>
                          <a:ea typeface="+mn-ea"/>
                          <a:cs typeface="+mn-cs"/>
                        </a:rPr>
                        <a:t>EA may prefer expanding into mobile and / or Asia</a:t>
                      </a:r>
                    </a:p>
                  </a:txBody>
                  <a:tcPr marL="182880" marR="90000" marT="46799" marB="46799"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bl>
          </a:graphicData>
        </a:graphic>
      </p:graphicFrame>
      <p:sp>
        <p:nvSpPr>
          <p:cNvPr id="15" name="Rounded Rectangle 14"/>
          <p:cNvSpPr/>
          <p:nvPr/>
        </p:nvSpPr>
        <p:spPr>
          <a:xfrm>
            <a:off x="4705351" y="998539"/>
            <a:ext cx="3771899" cy="239712"/>
          </a:xfrm>
          <a:prstGeom prst="roundRect">
            <a:avLst>
              <a:gd name="adj" fmla="val 4482"/>
            </a:avLst>
          </a:prstGeom>
          <a:solidFill>
            <a:srgbClr val="1F538F"/>
          </a:solidFill>
          <a:ln w="25400" cap="flat" cmpd="sng" algn="ctr">
            <a:solidFill>
              <a:srgbClr val="444960"/>
            </a:solidFill>
            <a:prstDash val="solid"/>
          </a:ln>
          <a:effectLst/>
        </p:spPr>
        <p:txBody>
          <a:bodyPr wrap="square" lIns="36000" tIns="36000" rIns="36000" bIns="36000"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srgbClr val="FFFFFF"/>
                </a:solidFill>
                <a:effectLst/>
                <a:uLnTx/>
                <a:uFillTx/>
                <a:latin typeface="Arial"/>
                <a:ea typeface="+mn-ea"/>
                <a:cs typeface="Arial"/>
              </a:rPr>
              <a:t>Target / Seller Rationale (Take-Two)</a:t>
            </a:r>
          </a:p>
        </p:txBody>
      </p:sp>
      <p:graphicFrame>
        <p:nvGraphicFramePr>
          <p:cNvPr id="17" name="Content Placeholder 9"/>
          <p:cNvGraphicFramePr>
            <a:graphicFrameLocks/>
          </p:cNvGraphicFramePr>
          <p:nvPr/>
        </p:nvGraphicFramePr>
        <p:xfrm>
          <a:off x="4676774" y="1347787"/>
          <a:ext cx="3804299" cy="2714496"/>
        </p:xfrm>
        <a:graphic>
          <a:graphicData uri="http://schemas.openxmlformats.org/drawingml/2006/table">
            <a:tbl>
              <a:tblPr firstRow="1" bandRow="1"/>
              <a:tblGrid>
                <a:gridCol w="3804299">
                  <a:extLst>
                    <a:ext uri="{9D8B030D-6E8A-4147-A177-3AD203B41FA5}">
                      <a16:colId xmlns:a16="http://schemas.microsoft.com/office/drawing/2014/main" val="20000"/>
                    </a:ext>
                  </a:extLst>
                </a:gridCol>
              </a:tblGrid>
              <a:tr h="1098517">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dirty="0">
                          <a:solidFill>
                            <a:schemeClr val="tx1"/>
                          </a:solidFill>
                          <a:latin typeface="+mn-lt"/>
                        </a:rPr>
                        <a:t>Diversification: </a:t>
                      </a:r>
                      <a:r>
                        <a:rPr lang="en-US" sz="950" b="0" kern="1200" baseline="0" dirty="0">
                          <a:solidFill>
                            <a:schemeClr val="tx1"/>
                          </a:solidFill>
                          <a:latin typeface="Arial"/>
                          <a:ea typeface="+mn-ea"/>
                          <a:cs typeface="+mn-cs"/>
                        </a:rPr>
                        <a:t>GTA has accounted for ~80% of historic 5-year cumulative EBITDA which was negative in 2012-2013</a:t>
                      </a:r>
                      <a:endParaRPr lang="en-US" sz="950" dirty="0">
                        <a:solidFill>
                          <a:schemeClr val="tx1"/>
                        </a:solidFill>
                        <a:latin typeface="+mn-lt"/>
                      </a:endParaRP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kumimoji="0" lang="en-US" sz="950" b="1" i="0" u="none" strike="noStrike" cap="none" normalizeH="0" baseline="0" dirty="0" err="1">
                          <a:ln>
                            <a:noFill/>
                          </a:ln>
                          <a:solidFill>
                            <a:schemeClr val="tx1"/>
                          </a:solidFill>
                          <a:effectLst/>
                          <a:latin typeface="Arial" pitchFamily="34" charset="0"/>
                          <a:cs typeface="Arial" pitchFamily="34" charset="0"/>
                        </a:rPr>
                        <a:t>Cashflow</a:t>
                      </a:r>
                      <a:r>
                        <a:rPr kumimoji="0" lang="en-US" sz="950" b="1" i="0" u="none" strike="noStrike" cap="none" normalizeH="0" baseline="0" dirty="0">
                          <a:ln>
                            <a:noFill/>
                          </a:ln>
                          <a:solidFill>
                            <a:schemeClr val="tx1"/>
                          </a:solidFill>
                          <a:effectLst/>
                          <a:latin typeface="Arial" pitchFamily="34" charset="0"/>
                          <a:cs typeface="Arial" pitchFamily="34" charset="0"/>
                        </a:rPr>
                        <a:t> Profile:</a:t>
                      </a:r>
                      <a:r>
                        <a:rPr kumimoji="0" lang="en-US" sz="950" b="0" i="0" u="none" strike="noStrike" cap="none" normalizeH="0" baseline="0" dirty="0">
                          <a:ln>
                            <a:noFill/>
                          </a:ln>
                          <a:solidFill>
                            <a:schemeClr val="tx1"/>
                          </a:solidFill>
                          <a:effectLst/>
                          <a:latin typeface="Arial" pitchFamily="34" charset="0"/>
                          <a:cs typeface="Arial" pitchFamily="34" charset="0"/>
                        </a:rPr>
                        <a:t> GTA is released on 5-year cycles with vast majority of sales made within 24 hours of release</a:t>
                      </a: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dirty="0">
                          <a:solidFill>
                            <a:schemeClr val="tx1"/>
                          </a:solidFill>
                          <a:latin typeface="+mn-lt"/>
                        </a:rPr>
                        <a:t>Mobile Segment: </a:t>
                      </a:r>
                      <a:r>
                        <a:rPr lang="en-US" sz="950" baseline="0" dirty="0">
                          <a:solidFill>
                            <a:schemeClr val="tx1"/>
                          </a:solidFill>
                          <a:latin typeface="+mn-lt"/>
                        </a:rPr>
                        <a:t>TTWO has limited exposure to mobile segment which might become essential for major industry players</a:t>
                      </a: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kumimoji="0" lang="en-US" sz="950" b="1" i="0" u="none" strike="noStrike" kern="1200" cap="none" spc="0" normalizeH="0" baseline="0" noProof="0" dirty="0">
                          <a:ln>
                            <a:noFill/>
                          </a:ln>
                          <a:solidFill>
                            <a:schemeClr val="tx1"/>
                          </a:solidFill>
                          <a:effectLst/>
                          <a:uLnTx/>
                          <a:uFillTx/>
                          <a:latin typeface="Arial" pitchFamily="34" charset="0"/>
                          <a:ea typeface="Calibri" pitchFamily="34" charset="0"/>
                          <a:cs typeface="Arial" pitchFamily="34" charset="0"/>
                        </a:rPr>
                        <a:t>Marketing:</a:t>
                      </a:r>
                      <a:r>
                        <a:rPr kumimoji="0" lang="en-US" sz="950" b="0" i="0" u="none" strike="noStrike" kern="1200" cap="none" spc="0" normalizeH="0" baseline="0" noProof="0" dirty="0">
                          <a:ln>
                            <a:noFill/>
                          </a:ln>
                          <a:solidFill>
                            <a:schemeClr val="tx1"/>
                          </a:solidFill>
                          <a:effectLst/>
                          <a:uLnTx/>
                          <a:uFillTx/>
                          <a:latin typeface="Arial" pitchFamily="34" charset="0"/>
                          <a:ea typeface="Calibri" pitchFamily="34" charset="0"/>
                          <a:cs typeface="Arial" pitchFamily="34" charset="0"/>
                        </a:rPr>
                        <a:t> Use EA's platform to push TTWO's high-quality games</a:t>
                      </a: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kern="1200" baseline="0" dirty="0">
                          <a:solidFill>
                            <a:schemeClr val="tx1"/>
                          </a:solidFill>
                          <a:latin typeface="Arial"/>
                          <a:ea typeface="+mn-ea"/>
                          <a:cs typeface="+mn-cs"/>
                        </a:rPr>
                        <a:t>Sports Genre: </a:t>
                      </a:r>
                      <a:r>
                        <a:rPr lang="en-US" sz="950" b="0" kern="1200" baseline="0" dirty="0">
                          <a:solidFill>
                            <a:schemeClr val="tx1"/>
                          </a:solidFill>
                          <a:latin typeface="Arial"/>
                          <a:ea typeface="+mn-ea"/>
                          <a:cs typeface="+mn-cs"/>
                        </a:rPr>
                        <a:t>Leverage EA Sports franchise for NBA 2K</a:t>
                      </a:r>
                      <a:endParaRPr lang="en-US" sz="950" kern="1200" baseline="0" dirty="0">
                        <a:solidFill>
                          <a:schemeClr val="tx1"/>
                        </a:solidFill>
                        <a:latin typeface="Arial"/>
                        <a:ea typeface="+mn-ea"/>
                        <a:cs typeface="+mn-cs"/>
                      </a:endParaRPr>
                    </a:p>
                  </a:txBody>
                  <a:tcPr marL="90000" marR="45720" marT="46799" marB="46799"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098517">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kumimoji="0" lang="en-US" sz="950" b="1" i="0" u="none" strike="noStrike" kern="1200" cap="none" spc="0" normalizeH="0" baseline="0" noProof="0" dirty="0">
                          <a:ln>
                            <a:noFill/>
                          </a:ln>
                          <a:solidFill>
                            <a:schemeClr val="tx1"/>
                          </a:solidFill>
                          <a:effectLst/>
                          <a:uLnTx/>
                          <a:uFillTx/>
                          <a:latin typeface="Arial" pitchFamily="34" charset="0"/>
                          <a:ea typeface="Calibri" pitchFamily="34" charset="0"/>
                          <a:cs typeface="Arial" pitchFamily="34" charset="0"/>
                        </a:rPr>
                        <a:t>Cost Synergies: </a:t>
                      </a:r>
                      <a:r>
                        <a:rPr kumimoji="0" lang="en-US" sz="950" b="0" i="0" u="none" strike="noStrike" kern="1200" cap="none" spc="0" normalizeH="0" baseline="0" noProof="0" dirty="0">
                          <a:ln>
                            <a:noFill/>
                          </a:ln>
                          <a:solidFill>
                            <a:schemeClr val="tx1"/>
                          </a:solidFill>
                          <a:effectLst/>
                          <a:uLnTx/>
                          <a:uFillTx/>
                          <a:latin typeface="Arial" pitchFamily="34" charset="0"/>
                          <a:ea typeface="Calibri" pitchFamily="34" charset="0"/>
                          <a:cs typeface="Arial" pitchFamily="34" charset="0"/>
                        </a:rPr>
                        <a:t>Bring TTWO’s cost structure closer in line with industry (TTWO’s G&amp;A is 9.5% of revenue vs. 3.5% for EA)</a:t>
                      </a:r>
                      <a:endParaRPr lang="en-US" sz="950" b="1" kern="1200" baseline="0" dirty="0">
                        <a:solidFill>
                          <a:schemeClr val="tx1"/>
                        </a:solidFill>
                        <a:latin typeface="Arial"/>
                        <a:ea typeface="+mn-ea"/>
                        <a:cs typeface="+mn-cs"/>
                      </a:endParaRPr>
                    </a:p>
                    <a:p>
                      <a:pPr marL="114300" indent="-114300" algn="l">
                        <a:spcBef>
                          <a:spcPts val="200"/>
                        </a:spcBef>
                        <a:spcAft>
                          <a:spcPts val="200"/>
                        </a:spcAft>
                        <a:buFont typeface="Wingdings" pitchFamily="2" charset="2"/>
                        <a:buChar char="§"/>
                      </a:pPr>
                      <a:r>
                        <a:rPr lang="en-US" sz="950" b="1" kern="1200" baseline="0" dirty="0">
                          <a:solidFill>
                            <a:schemeClr val="tx1"/>
                          </a:solidFill>
                          <a:latin typeface="Arial"/>
                          <a:ea typeface="+mn-ea"/>
                          <a:cs typeface="+mn-cs"/>
                        </a:rPr>
                        <a:t>Valuation: </a:t>
                      </a:r>
                      <a:r>
                        <a:rPr lang="en-US" sz="950" b="0" kern="1200" baseline="0" dirty="0">
                          <a:solidFill>
                            <a:schemeClr val="tx1"/>
                          </a:solidFill>
                          <a:latin typeface="Arial"/>
                          <a:ea typeface="+mn-ea"/>
                          <a:cs typeface="+mn-cs"/>
                        </a:rPr>
                        <a:t>Share price at 5-year high (12.3x EV/EBITDA 2015E) but valuation depends on successful GTA release every 5 years</a:t>
                      </a:r>
                      <a:endParaRPr lang="en-US" sz="950" b="0" dirty="0">
                        <a:solidFill>
                          <a:schemeClr val="tx1"/>
                        </a:solidFill>
                        <a:latin typeface="+mn-lt"/>
                      </a:endParaRP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kern="1200" baseline="0" dirty="0">
                          <a:solidFill>
                            <a:schemeClr val="tx1"/>
                          </a:solidFill>
                          <a:latin typeface="+mn-lt"/>
                          <a:ea typeface="+mn-ea"/>
                          <a:cs typeface="+mn-cs"/>
                        </a:rPr>
                        <a:t>Lock-in Upside</a:t>
                      </a:r>
                      <a:r>
                        <a:rPr lang="en-US" sz="950" b="1" kern="1200" dirty="0">
                          <a:solidFill>
                            <a:schemeClr val="tx1"/>
                          </a:solidFill>
                          <a:latin typeface="+mn-lt"/>
                          <a:ea typeface="+mn-ea"/>
                          <a:cs typeface="+mn-cs"/>
                        </a:rPr>
                        <a:t>: </a:t>
                      </a:r>
                      <a:r>
                        <a:rPr lang="en-US" sz="950" b="0" kern="1200" dirty="0">
                          <a:solidFill>
                            <a:schemeClr val="tx1"/>
                          </a:solidFill>
                          <a:latin typeface="+mn-lt"/>
                          <a:ea typeface="+mn-ea"/>
                          <a:cs typeface="+mn-cs"/>
                        </a:rPr>
                        <a:t>L</a:t>
                      </a:r>
                      <a:r>
                        <a:rPr kumimoji="0" lang="en-CA" sz="950" b="0" i="0" u="none" strike="noStrike" kern="1200" cap="none" spc="0" normalizeH="0" baseline="0" noProof="0" dirty="0" err="1">
                          <a:ln>
                            <a:noFill/>
                          </a:ln>
                          <a:solidFill>
                            <a:srgbClr val="000000"/>
                          </a:solidFill>
                          <a:effectLst/>
                          <a:uLnTx/>
                          <a:uFillTx/>
                          <a:latin typeface="+mn-lt"/>
                          <a:ea typeface="+mn-ea"/>
                          <a:cs typeface="+mn-cs"/>
                        </a:rPr>
                        <a:t>ock</a:t>
                      </a:r>
                      <a:r>
                        <a:rPr kumimoji="0" lang="en-CA" sz="950" b="0" i="0" u="none" strike="noStrike" kern="1200" cap="none" spc="0" normalizeH="0" baseline="0" noProof="0" dirty="0">
                          <a:ln>
                            <a:noFill/>
                          </a:ln>
                          <a:solidFill>
                            <a:srgbClr val="000000"/>
                          </a:solidFill>
                          <a:effectLst/>
                          <a:uLnTx/>
                          <a:uFillTx/>
                          <a:latin typeface="+mn-lt"/>
                          <a:ea typeface="+mn-ea"/>
                          <a:cs typeface="+mn-cs"/>
                        </a:rPr>
                        <a:t> in premium on TTWO shares, which failed to surpass EA’s 2008 offer price of $27 until last month</a:t>
                      </a:r>
                    </a:p>
                    <a:p>
                      <a:pPr marL="114300" indent="-114300" algn="l">
                        <a:spcBef>
                          <a:spcPts val="200"/>
                        </a:spcBef>
                        <a:spcAft>
                          <a:spcPts val="200"/>
                        </a:spcAft>
                        <a:buFont typeface="Wingdings" pitchFamily="2" charset="2"/>
                        <a:buChar char="§"/>
                      </a:pPr>
                      <a:r>
                        <a:rPr lang="en-US" sz="950" b="1" baseline="0" dirty="0">
                          <a:solidFill>
                            <a:schemeClr val="tx1"/>
                          </a:solidFill>
                          <a:latin typeface="+mn-lt"/>
                        </a:rPr>
                        <a:t>Track Record: </a:t>
                      </a:r>
                      <a:r>
                        <a:rPr lang="en-US" sz="950" b="0" baseline="0" dirty="0">
                          <a:solidFill>
                            <a:schemeClr val="tx1"/>
                          </a:solidFill>
                          <a:latin typeface="+mn-lt"/>
                        </a:rPr>
                        <a:t>Negative cumulative </a:t>
                      </a:r>
                      <a:r>
                        <a:rPr lang="en-US" sz="950" b="0" kern="1200" baseline="0" dirty="0">
                          <a:solidFill>
                            <a:schemeClr val="tx1"/>
                          </a:solidFill>
                          <a:latin typeface="Arial"/>
                          <a:ea typeface="+mn-ea"/>
                          <a:cs typeface="+mn-cs"/>
                        </a:rPr>
                        <a:t>2012-2013 </a:t>
                      </a:r>
                      <a:r>
                        <a:rPr lang="en-US" sz="950" b="0" baseline="0" dirty="0">
                          <a:solidFill>
                            <a:schemeClr val="tx1"/>
                          </a:solidFill>
                          <a:latin typeface="+mn-lt"/>
                        </a:rPr>
                        <a:t>EBITDA for TTWO</a:t>
                      </a:r>
                    </a:p>
                  </a:txBody>
                  <a:tcPr marL="90000" marR="0" marT="46799" marB="46799"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8" name="Table 17"/>
          <p:cNvGraphicFramePr>
            <a:graphicFrameLocks noGrp="1"/>
          </p:cNvGraphicFramePr>
          <p:nvPr/>
        </p:nvGraphicFramePr>
        <p:xfrm>
          <a:off x="4676775" y="5146947"/>
          <a:ext cx="3813335" cy="1152000"/>
        </p:xfrm>
        <a:graphic>
          <a:graphicData uri="http://schemas.openxmlformats.org/drawingml/2006/table">
            <a:tbl>
              <a:tblPr firstRow="1" bandRow="1"/>
              <a:tblGrid>
                <a:gridCol w="3813335">
                  <a:extLst>
                    <a:ext uri="{9D8B030D-6E8A-4147-A177-3AD203B41FA5}">
                      <a16:colId xmlns:a16="http://schemas.microsoft.com/office/drawing/2014/main" val="20000"/>
                    </a:ext>
                  </a:extLst>
                </a:gridCol>
              </a:tblGrid>
              <a:tr h="1152000">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kern="1200" baseline="0" dirty="0">
                          <a:solidFill>
                            <a:schemeClr val="tx1"/>
                          </a:solidFill>
                          <a:latin typeface="Arial"/>
                          <a:ea typeface="+mn-ea"/>
                          <a:cs typeface="+mn-cs"/>
                        </a:rPr>
                        <a:t>Price Expectations: </a:t>
                      </a:r>
                      <a:r>
                        <a:rPr lang="en-US" sz="950" b="0" kern="1200" baseline="0" dirty="0">
                          <a:solidFill>
                            <a:schemeClr val="tx1"/>
                          </a:solidFill>
                          <a:latin typeface="Arial"/>
                          <a:ea typeface="+mn-ea"/>
                          <a:cs typeface="+mn-cs"/>
                        </a:rPr>
                        <a:t>TTWO shareholders might demand large premium given strong growth outlook driven by accelerating digital revenues (micro-transactions from GTA Online)</a:t>
                      </a:r>
                    </a:p>
                    <a:p>
                      <a:pPr marL="114300" marR="0" indent="-114300" algn="l" defTabSz="914400" rtl="0" eaLnBrk="1" fontAlgn="auto" latinLnBrk="0" hangingPunct="1">
                        <a:lnSpc>
                          <a:spcPct val="100000"/>
                        </a:lnSpc>
                        <a:spcBef>
                          <a:spcPts val="200"/>
                        </a:spcBef>
                        <a:spcAft>
                          <a:spcPts val="200"/>
                        </a:spcAft>
                        <a:buClrTx/>
                        <a:buSzTx/>
                        <a:buFont typeface="Wingdings" pitchFamily="2" charset="2"/>
                        <a:buChar char="§"/>
                        <a:tabLst/>
                        <a:defRPr/>
                      </a:pPr>
                      <a:r>
                        <a:rPr lang="en-US" sz="950" b="1" kern="1200" baseline="0" dirty="0">
                          <a:solidFill>
                            <a:schemeClr val="tx1"/>
                          </a:solidFill>
                          <a:latin typeface="Arial"/>
                          <a:ea typeface="+mn-ea"/>
                          <a:cs typeface="+mn-cs"/>
                        </a:rPr>
                        <a:t>Strategic Fit: </a:t>
                      </a:r>
                      <a:r>
                        <a:rPr lang="en-US" sz="950" b="0" kern="1200" baseline="0" dirty="0">
                          <a:solidFill>
                            <a:schemeClr val="tx1"/>
                          </a:solidFill>
                          <a:latin typeface="Arial"/>
                          <a:ea typeface="+mn-ea"/>
                          <a:cs typeface="+mn-cs"/>
                        </a:rPr>
                        <a:t>TTWO may want to remain independent or align itself with Activision, which places more focus on game quality</a:t>
                      </a:r>
                    </a:p>
                    <a:p>
                      <a:pPr marL="114300" indent="-114300" algn="l">
                        <a:spcBef>
                          <a:spcPts val="200"/>
                        </a:spcBef>
                        <a:spcAft>
                          <a:spcPts val="200"/>
                        </a:spcAft>
                        <a:buFont typeface="Wingdings" pitchFamily="2" charset="2"/>
                        <a:buChar char="§"/>
                      </a:pPr>
                      <a:r>
                        <a:rPr lang="en-US" sz="950" b="1" kern="1200" baseline="0" dirty="0">
                          <a:solidFill>
                            <a:schemeClr val="tx1"/>
                          </a:solidFill>
                          <a:latin typeface="Arial"/>
                          <a:ea typeface="+mn-ea"/>
                          <a:cs typeface="+mn-cs"/>
                        </a:rPr>
                        <a:t>Customers: </a:t>
                      </a:r>
                      <a:r>
                        <a:rPr lang="en-US" sz="950" b="0" kern="1200" baseline="0" dirty="0">
                          <a:solidFill>
                            <a:schemeClr val="tx1"/>
                          </a:solidFill>
                          <a:latin typeface="Arial"/>
                          <a:ea typeface="+mn-ea"/>
                          <a:cs typeface="+mn-cs"/>
                        </a:rPr>
                        <a:t>TTWO fans may react negatively to EA ownership</a:t>
                      </a:r>
                    </a:p>
                  </a:txBody>
                  <a:tcPr marL="182880" marR="90000" marT="46799" marB="46799"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bl>
          </a:graphicData>
        </a:graphic>
      </p:graphicFrame>
      <p:sp>
        <p:nvSpPr>
          <p:cNvPr id="23" name="Rounded Rectangle 22"/>
          <p:cNvSpPr/>
          <p:nvPr/>
        </p:nvSpPr>
        <p:spPr>
          <a:xfrm>
            <a:off x="1637415" y="4278313"/>
            <a:ext cx="6283842" cy="652993"/>
          </a:xfrm>
          <a:prstGeom prst="roundRect">
            <a:avLst/>
          </a:prstGeom>
          <a:solidFill>
            <a:srgbClr val="DEEBF5"/>
          </a:solidFill>
          <a:ln w="19050" cap="flat" cmpd="sng" algn="ctr">
            <a:solidFill>
              <a:srgbClr val="833C0B"/>
            </a:solidFill>
            <a:prstDash val="solid"/>
          </a:ln>
          <a:effectLst/>
        </p:spPr>
        <p:txBody>
          <a:bodyPr wrap="square" lIns="36000" tIns="36000" rIns="36000" bIns="3600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0000"/>
                </a:solidFill>
                <a:effectLst/>
                <a:uLnTx/>
                <a:uFillTx/>
                <a:latin typeface="Arial"/>
                <a:ea typeface="+mn-ea"/>
                <a:cs typeface="Arial"/>
              </a:rPr>
              <a:t>Acquisition of Take-Two ($2.4bn EV) by Electronic Arts ($13.1bn EV)</a:t>
            </a:r>
          </a:p>
          <a:p>
            <a:pPr marL="0" marR="0" lvl="0" indent="0" algn="ctr" defTabSz="914400" rtl="0" eaLnBrk="1" fontAlgn="auto" latinLnBrk="0" hangingPunct="1">
              <a:lnSpc>
                <a:spcPct val="100000"/>
              </a:lnSpc>
              <a:spcBef>
                <a:spcPts val="500"/>
              </a:spcBef>
              <a:spcAft>
                <a:spcPts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a:ea typeface="+mn-ea"/>
                <a:cs typeface="Arial"/>
              </a:rPr>
              <a:t>Base Case: 25% Premium | 50/50 Cash / Shares | 2018 Accretion of 3.7% Post-Synergies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a:ea typeface="+mn-ea"/>
                <a:cs typeface="Arial"/>
              </a:rPr>
              <a:t>EBITDA Multiples: Electronic Arts (13.1x) and Take-Two (12.3x pre-premium / 15.4x post-premium)</a:t>
            </a:r>
          </a:p>
        </p:txBody>
      </p:sp>
    </p:spTree>
    <p:extLst>
      <p:ext uri="{BB962C8B-B14F-4D97-AF65-F5344CB8AC3E}">
        <p14:creationId xmlns:p14="http://schemas.microsoft.com/office/powerpoint/2010/main" val="32984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p:cNvSpPr/>
          <p:nvPr/>
        </p:nvSpPr>
        <p:spPr>
          <a:xfrm>
            <a:off x="7252449" y="2436809"/>
            <a:ext cx="1578162" cy="3962404"/>
          </a:xfrm>
          <a:prstGeom prst="roundRect">
            <a:avLst>
              <a:gd name="adj" fmla="val 7289"/>
            </a:avLst>
          </a:prstGeom>
          <a:solidFill>
            <a:srgbClr val="DEEBF5"/>
          </a:solidFill>
          <a:ln w="19050" cap="flat" cmpd="sng" algn="ctr">
            <a:solidFill>
              <a:srgbClr val="833C0B"/>
            </a:solidFill>
            <a:prstDash val="solid"/>
          </a:ln>
          <a:effectLst/>
        </p:spPr>
        <p:txBody>
          <a:bodyPr wrap="square" lIns="36000" tIns="36000" r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50" b="1" i="0" u="none" strike="noStrike" kern="0" cap="none" spc="0" normalizeH="0" baseline="0" noProof="0" dirty="0">
              <a:ln>
                <a:noFill/>
              </a:ln>
              <a:solidFill>
                <a:srgbClr val="000000"/>
              </a:solidFill>
              <a:effectLst/>
              <a:uLnTx/>
              <a:uFillTx/>
              <a:latin typeface="Helvetica"/>
              <a:ea typeface="+mn-ea"/>
              <a:cs typeface="Helvetica"/>
            </a:endParaRPr>
          </a:p>
        </p:txBody>
      </p:sp>
      <p:sp>
        <p:nvSpPr>
          <p:cNvPr id="2" name="Title 1"/>
          <p:cNvSpPr>
            <a:spLocks noGrp="1"/>
          </p:cNvSpPr>
          <p:nvPr>
            <p:ph type="title"/>
          </p:nvPr>
        </p:nvSpPr>
        <p:spPr>
          <a:xfrm>
            <a:off x="238125" y="73025"/>
            <a:ext cx="8645525" cy="603887"/>
          </a:xfrm>
        </p:spPr>
        <p:txBody>
          <a:bodyPr/>
          <a:lstStyle/>
          <a:p>
            <a:r>
              <a:rPr lang="en-US" sz="2400" dirty="0">
                <a:latin typeface="+mn-lt"/>
              </a:rPr>
              <a:t>EA Strategic Objectives</a:t>
            </a:r>
            <a:r>
              <a:rPr lang="en-CA" sz="2400" dirty="0">
                <a:latin typeface="Helvetica"/>
              </a:rPr>
              <a:t> (Template)</a:t>
            </a:r>
            <a:r>
              <a:rPr lang="en-US" sz="2400" dirty="0">
                <a:latin typeface="+mn-lt"/>
              </a:rPr>
              <a:t> </a:t>
            </a:r>
          </a:p>
        </p:txBody>
      </p:sp>
      <p:sp>
        <p:nvSpPr>
          <p:cNvPr id="14" name="Slide Number Placeholder 4"/>
          <p:cNvSpPr>
            <a:spLocks noGrp="1"/>
          </p:cNvSpPr>
          <p:nvPr>
            <p:ph type="sldNum" sz="quarter" idx="10"/>
          </p:nvPr>
        </p:nvSpPr>
        <p:spPr>
          <a:xfrm>
            <a:off x="7115175" y="6666738"/>
            <a:ext cx="1905000" cy="136525"/>
          </a:xfrm>
        </p:spPr>
        <p:txBody>
          <a:bodyPr/>
          <a:lstStyle/>
          <a:p>
            <a:pPr marL="0" marR="0" lvl="0" indent="0" algn="r" defTabSz="914400" rtl="0" eaLnBrk="0" fontAlgn="auto" latinLnBrk="0" hangingPunct="0">
              <a:lnSpc>
                <a:spcPct val="100000"/>
              </a:lnSpc>
              <a:spcBef>
                <a:spcPct val="50000"/>
              </a:spcBef>
              <a:spcAft>
                <a:spcPct val="50000"/>
              </a:spcAft>
              <a:buClrTx/>
              <a:buSzTx/>
              <a:buFontTx/>
              <a:buNone/>
              <a:tabLst/>
              <a:defRPr/>
            </a:pPr>
            <a:fld id="{7D2DF075-FB03-4886-8FC9-7048671DDBF9}" type="slidenum">
              <a:rPr kumimoji="0" lang="en-AU" sz="800" b="0" i="0" u="none" strike="noStrike" kern="1200" cap="none" spc="0" normalizeH="0" baseline="0" noProof="0" smtClean="0">
                <a:ln>
                  <a:noFill/>
                </a:ln>
                <a:solidFill>
                  <a:srgbClr val="FFFFFF"/>
                </a:solidFill>
                <a:effectLst/>
                <a:uLnTx/>
                <a:uFillTx/>
                <a:latin typeface="Helvetica"/>
                <a:ea typeface="ＭＳ Ｐゴシック" pitchFamily="34" charset="-128"/>
                <a:cs typeface="Arial"/>
              </a:rPr>
              <a:pPr marL="0" marR="0" lvl="0" indent="0" algn="r" defTabSz="914400" rtl="0" eaLnBrk="0" fontAlgn="auto" latinLnBrk="0" hangingPunct="0">
                <a:lnSpc>
                  <a:spcPct val="100000"/>
                </a:lnSpc>
                <a:spcBef>
                  <a:spcPct val="50000"/>
                </a:spcBef>
                <a:spcAft>
                  <a:spcPct val="50000"/>
                </a:spcAft>
                <a:buClrTx/>
                <a:buSzTx/>
                <a:buFontTx/>
                <a:buNone/>
                <a:tabLst/>
                <a:defRPr/>
              </a:pPr>
              <a:t>3</a:t>
            </a:fld>
            <a:endParaRPr kumimoji="0" lang="en-AU" sz="800" b="0" i="0" u="none" strike="noStrike" kern="1200" cap="none" spc="0" normalizeH="0" baseline="0" noProof="0" dirty="0">
              <a:ln>
                <a:noFill/>
              </a:ln>
              <a:solidFill>
                <a:srgbClr val="FFFFFF"/>
              </a:solidFill>
              <a:effectLst/>
              <a:uLnTx/>
              <a:uFillTx/>
              <a:latin typeface="Helvetica"/>
              <a:ea typeface="ＭＳ Ｐゴシック" pitchFamily="34" charset="-128"/>
              <a:cs typeface="Arial"/>
            </a:endParaRPr>
          </a:p>
        </p:txBody>
      </p:sp>
      <p:sp>
        <p:nvSpPr>
          <p:cNvPr id="19" name="TextBox 18"/>
          <p:cNvSpPr txBox="1"/>
          <p:nvPr/>
        </p:nvSpPr>
        <p:spPr>
          <a:xfrm>
            <a:off x="258762" y="779830"/>
            <a:ext cx="8588375" cy="498598"/>
          </a:xfrm>
          <a:prstGeom prst="rect">
            <a:avLst/>
          </a:prstGeom>
          <a:noFill/>
          <a:ln>
            <a:noFill/>
            <a:prstDash val="dash"/>
          </a:ln>
        </p:spPr>
        <p:txBody>
          <a:bodyPr wrap="square" lIns="90000" tIns="45720" bIns="45720" rtlCol="0" anchor="ctr" anchorCtr="0">
            <a:spAutoFit/>
          </a:bodyPr>
          <a:lstStyle/>
          <a:p>
            <a:pPr marL="0" marR="0" lvl="0" indent="0" algn="l" defTabSz="663575" rtl="0" eaLnBrk="0" fontAlgn="auto" latinLnBrk="0" hangingPunct="0">
              <a:lnSpc>
                <a:spcPct val="110000"/>
              </a:lnSpc>
              <a:spcBef>
                <a:spcPts val="0"/>
              </a:spcBef>
              <a:spcAft>
                <a:spcPts val="100"/>
              </a:spcAft>
              <a:buClr>
                <a:srgbClr val="003399"/>
              </a:buClr>
              <a:buSzTx/>
              <a:buFontTx/>
              <a:buNone/>
              <a:tabLst/>
              <a:defRPr/>
            </a:pPr>
            <a:r>
              <a:rPr kumimoji="0" lang="en-US" sz="1200" b="1" i="0" u="none" strike="noStrike" kern="1200" cap="none" spc="0" normalizeH="0" baseline="0" noProof="0" dirty="0">
                <a:ln>
                  <a:noFill/>
                </a:ln>
                <a:solidFill>
                  <a:srgbClr val="444960"/>
                </a:solidFill>
                <a:effectLst/>
                <a:uLnTx/>
                <a:uFillTx/>
                <a:latin typeface="Helvetica"/>
                <a:ea typeface="+mn-ea"/>
                <a:cs typeface="Arial"/>
              </a:rPr>
              <a:t>While EA has overcome recent challenges and had a notably successful FY 2014, EA could unlock further potential with the addition of TTWO’s AAA title franchises, strong gamer following and international market share</a:t>
            </a:r>
            <a:endParaRPr kumimoji="0" lang="en-AU" sz="1200" b="1" i="0" u="none" strike="noStrike" kern="1200" cap="none" spc="0" normalizeH="0" baseline="0" noProof="0" dirty="0">
              <a:ln>
                <a:noFill/>
              </a:ln>
              <a:solidFill>
                <a:srgbClr val="444960"/>
              </a:solidFill>
              <a:effectLst/>
              <a:uLnTx/>
              <a:uFillTx/>
              <a:latin typeface="Helvetica"/>
              <a:ea typeface="+mn-ea"/>
              <a:cs typeface="Helvetica" pitchFamily="34" charset="0"/>
            </a:endParaRPr>
          </a:p>
        </p:txBody>
      </p:sp>
      <p:sp>
        <p:nvSpPr>
          <p:cNvPr id="13" name="TextBox 12"/>
          <p:cNvSpPr txBox="1"/>
          <p:nvPr/>
        </p:nvSpPr>
        <p:spPr>
          <a:xfrm>
            <a:off x="7258144" y="2470513"/>
            <a:ext cx="1607484" cy="3754874"/>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30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Titles: </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TTWO</a:t>
            </a:r>
            <a:r>
              <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 </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would provide EA with most successful open world role play franchise GTA and other valuable franchises</a:t>
            </a:r>
            <a:endPar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endParaRPr>
          </a:p>
          <a:p>
            <a:pPr marL="0" marR="0" lvl="1" indent="0" algn="l" defTabSz="914400" rtl="0" eaLnBrk="1" fontAlgn="auto" latinLnBrk="0" hangingPunct="1">
              <a:lnSpc>
                <a:spcPct val="100000"/>
              </a:lnSpc>
              <a:spcBef>
                <a:spcPts val="0"/>
              </a:spcBef>
              <a:spcAft>
                <a:spcPts val="30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Growth: </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TTWO is a growth company and GTA franchise has untapped potential which would match EA's stock profile</a:t>
            </a:r>
          </a:p>
          <a:p>
            <a:pPr marL="0" marR="0" lvl="1" indent="0" algn="l" defTabSz="914400" rtl="0" eaLnBrk="1" fontAlgn="auto" latinLnBrk="0" hangingPunct="1">
              <a:lnSpc>
                <a:spcPct val="100000"/>
              </a:lnSpc>
              <a:spcBef>
                <a:spcPts val="0"/>
              </a:spcBef>
              <a:spcAft>
                <a:spcPts val="30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Market Share: </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Combined with TTWO, EA would reclaim its #1 position in console segment and overall games market</a:t>
            </a:r>
          </a:p>
          <a:p>
            <a:pPr marL="0" marR="0" lvl="1" indent="0" algn="l" defTabSz="914400" rtl="0" eaLnBrk="1" fontAlgn="auto" latinLnBrk="0" hangingPunct="1">
              <a:lnSpc>
                <a:spcPct val="100000"/>
              </a:lnSpc>
              <a:spcBef>
                <a:spcPts val="0"/>
              </a:spcBef>
              <a:spcAft>
                <a:spcPts val="30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Asia:</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 EA could take advantage of TTWO’s relationships in Asia to expand outside of core North American market </a:t>
            </a:r>
          </a:p>
          <a:p>
            <a:pPr marL="0" marR="0" lvl="1" indent="0" algn="l" defTabSz="914400" rtl="0" eaLnBrk="1" fontAlgn="auto" latinLnBrk="0" hangingPunct="1">
              <a:lnSpc>
                <a:spcPct val="100000"/>
              </a:lnSpc>
              <a:spcBef>
                <a:spcPts val="0"/>
              </a:spcBef>
              <a:spcAft>
                <a:spcPts val="300"/>
              </a:spcAft>
              <a:buClrTx/>
              <a:buSzTx/>
              <a:buFontTx/>
              <a:buNone/>
              <a:tabLst/>
              <a:defRPr/>
            </a:pPr>
            <a:r>
              <a:rPr kumimoji="0" lang="en-CA"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Accretion: </a:t>
            </a:r>
            <a:r>
              <a:rPr kumimoji="0" lang="en-CA"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2018 accretion of 3.7% to 13.2% possible based on synergies from shared processes</a:t>
            </a:r>
            <a:endParaRPr kumimoji="0" lang="en-CA" sz="950" b="1" i="0" u="none" strike="noStrike" kern="1200" cap="none" spc="0" normalizeH="0" baseline="0" noProof="0" dirty="0">
              <a:ln>
                <a:noFill/>
              </a:ln>
              <a:solidFill>
                <a:srgbClr val="FF0000"/>
              </a:solidFill>
              <a:effectLst/>
              <a:uLnTx/>
              <a:uFillTx/>
              <a:latin typeface="Helvetica"/>
              <a:ea typeface="ＭＳ Ｐゴシック" pitchFamily="34" charset="-128"/>
              <a:cs typeface="Arial"/>
            </a:endParaRPr>
          </a:p>
        </p:txBody>
      </p:sp>
      <p:grpSp>
        <p:nvGrpSpPr>
          <p:cNvPr id="3" name="Group 33"/>
          <p:cNvGrpSpPr/>
          <p:nvPr/>
        </p:nvGrpSpPr>
        <p:grpSpPr>
          <a:xfrm>
            <a:off x="297814" y="1363399"/>
            <a:ext cx="7130647" cy="828647"/>
            <a:chOff x="297814" y="1445303"/>
            <a:chExt cx="7130647" cy="993100"/>
          </a:xfrm>
        </p:grpSpPr>
        <p:grpSp>
          <p:nvGrpSpPr>
            <p:cNvPr id="4" name="Group 27"/>
            <p:cNvGrpSpPr/>
            <p:nvPr/>
          </p:nvGrpSpPr>
          <p:grpSpPr>
            <a:xfrm>
              <a:off x="297814" y="1445303"/>
              <a:ext cx="2811256" cy="993098"/>
              <a:chOff x="297815" y="1445303"/>
              <a:chExt cx="2340879" cy="707908"/>
            </a:xfrm>
          </p:grpSpPr>
          <p:sp>
            <p:nvSpPr>
              <p:cNvPr id="15" name="Pentagon 14"/>
              <p:cNvSpPr/>
              <p:nvPr/>
            </p:nvSpPr>
            <p:spPr bwMode="auto">
              <a:xfrm>
                <a:off x="297815" y="1445303"/>
                <a:ext cx="1414412" cy="707908"/>
              </a:xfrm>
              <a:prstGeom prst="homePlate">
                <a:avLst>
                  <a:gd name="adj" fmla="val 31767"/>
                </a:avLst>
              </a:prstGeom>
              <a:solidFill>
                <a:srgbClr val="1F538F"/>
              </a:solid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a:ln>
                      <a:noFill/>
                    </a:ln>
                    <a:solidFill>
                      <a:srgbClr val="FFFFFF"/>
                    </a:solidFill>
                    <a:effectLst/>
                    <a:uLnTx/>
                    <a:uFillTx/>
                    <a:latin typeface="Arial" charset="0"/>
                    <a:ea typeface="ＭＳ Ｐゴシック" pitchFamily="34" charset="-128"/>
                    <a:cs typeface="Arial"/>
                  </a:rPr>
                  <a:t>High Valuation &amp; </a:t>
                </a:r>
                <a:br>
                  <a:rPr kumimoji="0" lang="en-US" sz="900" b="1" i="0" u="none" strike="noStrike" kern="1200" cap="none" spc="0" normalizeH="0" baseline="0" noProof="0" dirty="0">
                    <a:ln>
                      <a:noFill/>
                    </a:ln>
                    <a:solidFill>
                      <a:srgbClr val="FFFFFF"/>
                    </a:solidFill>
                    <a:effectLst/>
                    <a:uLnTx/>
                    <a:uFillTx/>
                    <a:latin typeface="Arial" charset="0"/>
                    <a:ea typeface="ＭＳ Ｐゴシック" pitchFamily="34" charset="-128"/>
                    <a:cs typeface="Arial"/>
                  </a:rPr>
                </a:br>
                <a:r>
                  <a:rPr kumimoji="0" lang="en-US" sz="900" b="1" i="0" u="none" strike="noStrike" kern="1200" cap="none" spc="0" normalizeH="0" baseline="0" noProof="0" dirty="0">
                    <a:ln>
                      <a:noFill/>
                    </a:ln>
                    <a:solidFill>
                      <a:srgbClr val="FFFFFF"/>
                    </a:solidFill>
                    <a:effectLst/>
                    <a:uLnTx/>
                    <a:uFillTx/>
                    <a:latin typeface="Arial" charset="0"/>
                    <a:ea typeface="ＭＳ Ｐゴシック" pitchFamily="34" charset="-128"/>
                    <a:cs typeface="Arial"/>
                  </a:rPr>
                  <a:t>Market Leadership </a:t>
                </a:r>
                <a:br>
                  <a:rPr kumimoji="0" lang="en-US" sz="900" b="1" i="0" u="none" strike="noStrike" kern="1200" cap="none" spc="0" normalizeH="0" baseline="0" noProof="0" dirty="0">
                    <a:ln>
                      <a:noFill/>
                    </a:ln>
                    <a:solidFill>
                      <a:srgbClr val="FFFFFF"/>
                    </a:solidFill>
                    <a:effectLst/>
                    <a:uLnTx/>
                    <a:uFillTx/>
                    <a:latin typeface="Arial" charset="0"/>
                    <a:ea typeface="ＭＳ Ｐゴシック" pitchFamily="34" charset="-128"/>
                    <a:cs typeface="Arial"/>
                  </a:rPr>
                </a:br>
                <a:r>
                  <a:rPr kumimoji="0" lang="en-US" sz="900" b="1" i="0" u="none" strike="noStrike" kern="1200" cap="none" spc="0" normalizeH="0" baseline="0" noProof="0" dirty="0">
                    <a:ln>
                      <a:noFill/>
                    </a:ln>
                    <a:solidFill>
                      <a:srgbClr val="FFFFFF"/>
                    </a:solidFill>
                    <a:effectLst/>
                    <a:uLnTx/>
                    <a:uFillTx/>
                    <a:latin typeface="Arial" charset="0"/>
                    <a:ea typeface="ＭＳ Ｐゴシック" pitchFamily="34" charset="-128"/>
                    <a:cs typeface="Arial"/>
                  </a:rPr>
                  <a:t>in Video Games </a:t>
                </a:r>
                <a:br>
                  <a:rPr kumimoji="0" lang="en-US" sz="900" b="1" i="0" u="none" strike="noStrike" kern="1200" cap="none" spc="0" normalizeH="0" baseline="0" noProof="0" dirty="0">
                    <a:ln>
                      <a:noFill/>
                    </a:ln>
                    <a:solidFill>
                      <a:srgbClr val="FFFFFF"/>
                    </a:solidFill>
                    <a:effectLst/>
                    <a:uLnTx/>
                    <a:uFillTx/>
                    <a:latin typeface="Arial" charset="0"/>
                    <a:ea typeface="ＭＳ Ｐゴシック" pitchFamily="34" charset="-128"/>
                    <a:cs typeface="Arial"/>
                  </a:rPr>
                </a:br>
                <a:r>
                  <a:rPr kumimoji="0" lang="en-US" sz="900" b="1" i="0" u="none" strike="noStrike" kern="1200" cap="none" spc="0" normalizeH="0" baseline="0" noProof="0" dirty="0">
                    <a:ln>
                      <a:noFill/>
                    </a:ln>
                    <a:solidFill>
                      <a:srgbClr val="FFFFFF"/>
                    </a:solidFill>
                    <a:effectLst/>
                    <a:uLnTx/>
                    <a:uFillTx/>
                    <a:latin typeface="Arial" charset="0"/>
                    <a:ea typeface="ＭＳ Ｐゴシック" pitchFamily="34" charset="-128"/>
                    <a:cs typeface="Arial"/>
                  </a:rPr>
                  <a:t>(Console)</a:t>
                </a:r>
              </a:p>
            </p:txBody>
          </p:sp>
          <p:sp>
            <p:nvSpPr>
              <p:cNvPr id="21" name="Chevron 20"/>
              <p:cNvSpPr/>
              <p:nvPr/>
            </p:nvSpPr>
            <p:spPr bwMode="auto">
              <a:xfrm>
                <a:off x="1547258" y="1445303"/>
                <a:ext cx="1091436" cy="707908"/>
              </a:xfrm>
              <a:prstGeom prst="chevron">
                <a:avLst>
                  <a:gd name="adj" fmla="val 30855"/>
                </a:avLst>
              </a:prstGeom>
              <a:solidFill>
                <a:srgbClr val="E1DBC7"/>
              </a:solidFill>
              <a:ln w="9525" cap="flat" cmpd="sng" algn="ctr">
                <a:noFill/>
                <a:prstDash val="solid"/>
                <a:round/>
                <a:headEnd type="none" w="med" len="med"/>
                <a:tailEnd type="none" w="med" len="med"/>
              </a:ln>
              <a:effectLst/>
            </p:spPr>
            <p:txBody>
              <a:bodyPr vert="horz" wrap="square" lIns="91440" tIns="45720" rIns="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charset="0"/>
                    <a:ea typeface="ＭＳ Ｐゴシック" pitchFamily="34" charset="-128"/>
                    <a:cs typeface="Arial"/>
                  </a:rPr>
                  <a:t>Low Profits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charset="0"/>
                    <a:ea typeface="ＭＳ Ｐゴシック" pitchFamily="34" charset="-128"/>
                    <a:cs typeface="Arial"/>
                  </a:rPr>
                  <a:t>&amp; Strong Competition </a:t>
                </a:r>
                <a:endParaRPr kumimoji="0" lang="en-US" sz="900" b="0" i="0" u="none" strike="noStrike" kern="1200" cap="none" spc="0" normalizeH="0" baseline="0" noProof="0" dirty="0">
                  <a:ln>
                    <a:noFill/>
                  </a:ln>
                  <a:solidFill>
                    <a:srgbClr val="000000"/>
                  </a:solidFill>
                  <a:effectLst/>
                  <a:uLnTx/>
                  <a:uFillTx/>
                  <a:latin typeface="Arial" charset="0"/>
                  <a:ea typeface="ＭＳ Ｐゴシック" pitchFamily="34" charset="-128"/>
                  <a:cs typeface="Arial"/>
                </a:endParaRPr>
              </a:p>
            </p:txBody>
          </p:sp>
        </p:grpSp>
        <p:sp>
          <p:nvSpPr>
            <p:cNvPr id="30" name="Chevron 29"/>
            <p:cNvSpPr/>
            <p:nvPr/>
          </p:nvSpPr>
          <p:spPr bwMode="auto">
            <a:xfrm>
              <a:off x="2914650" y="1445303"/>
              <a:ext cx="1295399" cy="993098"/>
            </a:xfrm>
            <a:prstGeom prst="chevron">
              <a:avLst>
                <a:gd name="adj" fmla="val 30855"/>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91440" tIns="45720" rIns="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charset="0"/>
                  <a:ea typeface="ＭＳ Ｐゴシック" pitchFamily="34" charset="-128"/>
                  <a:cs typeface="Arial"/>
                </a:rPr>
                <a:t>Poor AAA Titles &amp; Low Customer Satisfaction</a:t>
              </a:r>
            </a:p>
          </p:txBody>
        </p:sp>
        <p:sp>
          <p:nvSpPr>
            <p:cNvPr id="31" name="Chevron 30"/>
            <p:cNvSpPr/>
            <p:nvPr/>
          </p:nvSpPr>
          <p:spPr bwMode="auto">
            <a:xfrm>
              <a:off x="4010024" y="1445303"/>
              <a:ext cx="1253947" cy="993098"/>
            </a:xfrm>
            <a:prstGeom prst="chevron">
              <a:avLst>
                <a:gd name="adj" fmla="val 30855"/>
              </a:avLst>
            </a:prstGeom>
            <a:solidFill>
              <a:srgbClr val="1F538F"/>
            </a:solidFill>
            <a:ln w="9525" cap="flat" cmpd="sng" algn="ctr">
              <a:noFill/>
              <a:prstDash val="solid"/>
              <a:round/>
              <a:headEnd type="none" w="med" len="med"/>
              <a:tailEnd type="none" w="med" len="med"/>
            </a:ln>
            <a:effectLst/>
          </p:spPr>
          <p:txBody>
            <a:bodyPr vert="horz" wrap="square" lIns="91440" tIns="45720" rIns="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a:ln>
                    <a:noFill/>
                  </a:ln>
                  <a:solidFill>
                    <a:srgbClr val="FFFFFF"/>
                  </a:solidFill>
                  <a:effectLst/>
                  <a:uLnTx/>
                  <a:uFillTx/>
                  <a:latin typeface="Arial" charset="0"/>
                  <a:ea typeface="ＭＳ Ｐゴシック" pitchFamily="34" charset="-128"/>
                  <a:cs typeface="Arial"/>
                </a:rPr>
                <a:t>M&amp;A Strategy  into Mobile &amp; Online</a:t>
              </a:r>
              <a:endParaRPr kumimoji="0" lang="en-US" sz="900" b="0" i="0" u="none" strike="noStrike" kern="1200" cap="none" spc="0" normalizeH="0" baseline="0" noProof="0" dirty="0">
                <a:ln>
                  <a:noFill/>
                </a:ln>
                <a:solidFill>
                  <a:srgbClr val="FFFFFF"/>
                </a:solidFill>
                <a:effectLst/>
                <a:uLnTx/>
                <a:uFillTx/>
                <a:latin typeface="Arial" charset="0"/>
                <a:ea typeface="ＭＳ Ｐゴシック" pitchFamily="34" charset="-128"/>
                <a:cs typeface="Arial"/>
              </a:endParaRPr>
            </a:p>
          </p:txBody>
        </p:sp>
        <p:sp>
          <p:nvSpPr>
            <p:cNvPr id="32" name="Chevron 31"/>
            <p:cNvSpPr/>
            <p:nvPr/>
          </p:nvSpPr>
          <p:spPr bwMode="auto">
            <a:xfrm>
              <a:off x="5067301" y="1445304"/>
              <a:ext cx="1308666" cy="993099"/>
            </a:xfrm>
            <a:prstGeom prst="chevron">
              <a:avLst>
                <a:gd name="adj" fmla="val 30855"/>
              </a:avLst>
            </a:prstGeom>
            <a:solidFill>
              <a:srgbClr val="1F538F"/>
            </a:solidFill>
            <a:ln w="9525" cap="flat" cmpd="sng" algn="ctr">
              <a:noFill/>
              <a:prstDash val="solid"/>
              <a:round/>
              <a:headEnd type="none" w="med" len="med"/>
              <a:tailEnd type="none" w="med" len="med"/>
            </a:ln>
            <a:effectLst/>
          </p:spPr>
          <p:txBody>
            <a:bodyPr vert="horz" wrap="square" lIns="91440" tIns="45720" rIns="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a:ln>
                    <a:noFill/>
                  </a:ln>
                  <a:solidFill>
                    <a:srgbClr val="FFFFFF"/>
                  </a:solidFill>
                  <a:effectLst/>
                  <a:uLnTx/>
                  <a:uFillTx/>
                  <a:latin typeface="Arial" charset="0"/>
                  <a:ea typeface="ＭＳ Ｐゴシック" pitchFamily="34" charset="-128"/>
                  <a:cs typeface="Arial"/>
                </a:rPr>
                <a:t>Cost Control &amp; Strong Financial Performance</a:t>
              </a:r>
              <a:endParaRPr kumimoji="0" lang="en-US" sz="900" b="0" i="0" u="none" strike="noStrike" kern="1200" cap="none" spc="0" normalizeH="0" baseline="0" noProof="0" dirty="0">
                <a:ln>
                  <a:noFill/>
                </a:ln>
                <a:solidFill>
                  <a:srgbClr val="FFFFFF"/>
                </a:solidFill>
                <a:effectLst/>
                <a:uLnTx/>
                <a:uFillTx/>
                <a:latin typeface="Arial" charset="0"/>
                <a:ea typeface="ＭＳ Ｐゴシック" pitchFamily="34" charset="-128"/>
                <a:cs typeface="Arial"/>
              </a:endParaRPr>
            </a:p>
          </p:txBody>
        </p:sp>
        <p:sp>
          <p:nvSpPr>
            <p:cNvPr id="33" name="Chevron 32"/>
            <p:cNvSpPr/>
            <p:nvPr/>
          </p:nvSpPr>
          <p:spPr bwMode="auto">
            <a:xfrm>
              <a:off x="6176680" y="1445304"/>
              <a:ext cx="1251781" cy="993099"/>
            </a:xfrm>
            <a:prstGeom prst="chevron">
              <a:avLst>
                <a:gd name="adj" fmla="val 30855"/>
              </a:avLst>
            </a:prstGeom>
            <a:solidFill>
              <a:srgbClr val="1F538F"/>
            </a:solidFill>
            <a:ln w="9525" cap="flat" cmpd="sng" algn="ctr">
              <a:noFill/>
              <a:prstDash val="solid"/>
              <a:round/>
              <a:headEnd type="none" w="med" len="med"/>
              <a:tailEnd type="none" w="med" len="med"/>
            </a:ln>
            <a:effectLst/>
          </p:spPr>
          <p:txBody>
            <a:bodyPr vert="horz" wrap="square" lIns="91440" tIns="45720" rIns="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a:ln>
                    <a:noFill/>
                  </a:ln>
                  <a:solidFill>
                    <a:srgbClr val="FFFFFF"/>
                  </a:solidFill>
                  <a:effectLst/>
                  <a:uLnTx/>
                  <a:uFillTx/>
                  <a:latin typeface="Arial" charset="0"/>
                  <a:ea typeface="ＭＳ Ｐゴシック" pitchFamily="34" charset="-128"/>
                  <a:cs typeface="Arial"/>
                </a:rPr>
                <a:t>High Share Price &amp; Valuation Multiple</a:t>
              </a:r>
              <a:endParaRPr kumimoji="0" lang="en-US" sz="900" b="0" i="0" u="none" strike="noStrike" kern="1200" cap="none" spc="0" normalizeH="0" baseline="0" noProof="0" dirty="0">
                <a:ln>
                  <a:noFill/>
                </a:ln>
                <a:solidFill>
                  <a:srgbClr val="FFFFFF"/>
                </a:solidFill>
                <a:effectLst/>
                <a:uLnTx/>
                <a:uFillTx/>
                <a:latin typeface="Arial" charset="0"/>
                <a:ea typeface="ＭＳ Ｐゴシック" pitchFamily="34" charset="-128"/>
                <a:cs typeface="Arial"/>
              </a:endParaRPr>
            </a:p>
          </p:txBody>
        </p:sp>
      </p:grpSp>
      <p:sp>
        <p:nvSpPr>
          <p:cNvPr id="35" name="Chevron 34"/>
          <p:cNvSpPr/>
          <p:nvPr/>
        </p:nvSpPr>
        <p:spPr bwMode="auto">
          <a:xfrm>
            <a:off x="7234519" y="1364618"/>
            <a:ext cx="1612620" cy="828646"/>
          </a:xfrm>
          <a:prstGeom prst="chevron">
            <a:avLst>
              <a:gd name="adj" fmla="val 30855"/>
            </a:avLst>
          </a:prstGeom>
          <a:solidFill>
            <a:srgbClr val="DEEBF5"/>
          </a:solidFill>
          <a:ln w="19050" cap="flat" cmpd="sng" algn="ctr">
            <a:solidFill>
              <a:srgbClr val="833C0B"/>
            </a:solidFill>
            <a:prstDash val="solid"/>
            <a:round/>
            <a:headEnd type="none" w="med" len="med"/>
            <a:tailEnd type="none" w="med" len="med"/>
          </a:ln>
          <a:effectLst/>
        </p:spPr>
        <p:txBody>
          <a:bodyPr vert="horz" wrap="square" lIns="91440" tIns="45720" rIns="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a:ln>
                  <a:noFill/>
                </a:ln>
                <a:solidFill>
                  <a:srgbClr val="833C0B"/>
                </a:solidFill>
                <a:effectLst/>
                <a:uLnTx/>
                <a:uFillTx/>
                <a:latin typeface="Arial"/>
                <a:ea typeface="+mn-ea"/>
                <a:cs typeface="Arial"/>
              </a:rPr>
              <a:t>Strengthen </a:t>
            </a:r>
            <a:br>
              <a:rPr kumimoji="0" lang="en-US" sz="1000" b="1" i="0" u="none" strike="noStrike" kern="0" cap="none" spc="0" normalizeH="0" baseline="0" noProof="0" dirty="0">
                <a:ln>
                  <a:noFill/>
                </a:ln>
                <a:solidFill>
                  <a:srgbClr val="833C0B"/>
                </a:solidFill>
                <a:effectLst/>
                <a:uLnTx/>
                <a:uFillTx/>
                <a:latin typeface="Arial"/>
                <a:ea typeface="+mn-ea"/>
                <a:cs typeface="Arial"/>
              </a:rPr>
            </a:br>
            <a:r>
              <a:rPr kumimoji="0" lang="en-US" sz="1000" b="1" i="0" u="none" strike="noStrike" kern="0" cap="none" spc="0" normalizeH="0" baseline="0" noProof="0" dirty="0">
                <a:ln>
                  <a:noFill/>
                </a:ln>
                <a:solidFill>
                  <a:srgbClr val="833C0B"/>
                </a:solidFill>
                <a:effectLst/>
                <a:uLnTx/>
                <a:uFillTx/>
                <a:latin typeface="Arial"/>
                <a:ea typeface="+mn-ea"/>
                <a:cs typeface="Arial"/>
              </a:rPr>
              <a:t>Core Console Segment through TTWO</a:t>
            </a:r>
            <a:endParaRPr kumimoji="0" lang="en-US" sz="1800" b="0" i="0" u="none" strike="noStrike" kern="1200" cap="none" spc="0" normalizeH="0" baseline="0" noProof="0" dirty="0">
              <a:ln>
                <a:noFill/>
              </a:ln>
              <a:solidFill>
                <a:srgbClr val="833C0B"/>
              </a:solidFill>
              <a:effectLst/>
              <a:uLnTx/>
              <a:uFillTx/>
              <a:latin typeface="Arial" charset="0"/>
              <a:ea typeface="ＭＳ Ｐゴシック" pitchFamily="34" charset="-128"/>
              <a:cs typeface="Arial"/>
            </a:endParaRPr>
          </a:p>
        </p:txBody>
      </p:sp>
      <p:pic>
        <p:nvPicPr>
          <p:cNvPr id="7" name="Picture 6"/>
          <p:cNvPicPr>
            <a:picLocks noChangeAspect="1"/>
          </p:cNvPicPr>
          <p:nvPr/>
        </p:nvPicPr>
        <p:blipFill rotWithShape="1">
          <a:blip r:embed="rId2"/>
          <a:srcRect t="9729"/>
          <a:stretch/>
        </p:blipFill>
        <p:spPr>
          <a:xfrm>
            <a:off x="287338" y="3147817"/>
            <a:ext cx="6236801" cy="2114191"/>
          </a:xfrm>
          <a:prstGeom prst="rect">
            <a:avLst/>
          </a:prstGeom>
        </p:spPr>
      </p:pic>
      <p:sp>
        <p:nvSpPr>
          <p:cNvPr id="23" name="TextBox 22"/>
          <p:cNvSpPr txBox="1"/>
          <p:nvPr/>
        </p:nvSpPr>
        <p:spPr>
          <a:xfrm>
            <a:off x="1375843" y="2432910"/>
            <a:ext cx="1382890" cy="677108"/>
          </a:xfrm>
          <a:prstGeom prst="rect">
            <a:avLst/>
          </a:prstGeom>
          <a:solidFill>
            <a:srgbClr val="F0EDE3">
              <a:alpha val="50196"/>
            </a:srgbClr>
          </a:solidFill>
          <a:ln w="6350">
            <a:solidFill>
              <a:schemeClr val="accent2">
                <a:lumMod val="75000"/>
              </a:schemeClr>
            </a:solidFill>
            <a:prstDash val="sysDash"/>
          </a:ln>
        </p:spPr>
        <p:txBody>
          <a:bodyPr wrap="square" rtlCol="0">
            <a:spAutoFit/>
          </a:bodyPr>
          <a:lstStyle/>
          <a:p>
            <a:pPr marL="0" marR="0" lvl="1" indent="0" algn="l" defTabSz="914400" rtl="0" eaLnBrk="1" fontAlgn="auto" latinLnBrk="0" hangingPunct="1">
              <a:lnSpc>
                <a:spcPct val="100000"/>
              </a:lnSpc>
              <a:spcBef>
                <a:spcPts val="0"/>
              </a:spcBef>
              <a:spcAft>
                <a:spcPts val="30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Helvetica"/>
                <a:ea typeface="+mn-ea"/>
                <a:cs typeface="Arial"/>
              </a:rPr>
              <a:t>2008: Financial crisis </a:t>
            </a:r>
            <a:r>
              <a:rPr kumimoji="0" lang="en-US" sz="950" b="0" i="0" u="none" strike="noStrike" kern="1200" cap="none" spc="0" normalizeH="0" baseline="0" noProof="0" dirty="0">
                <a:ln>
                  <a:noFill/>
                </a:ln>
                <a:solidFill>
                  <a:srgbClr val="000000"/>
                </a:solidFill>
                <a:effectLst/>
                <a:uLnTx/>
                <a:uFillTx/>
                <a:latin typeface="Helvetica"/>
                <a:ea typeface="+mn-ea"/>
                <a:cs typeface="Arial"/>
              </a:rPr>
              <a:t>resulted in poor performance for global publishers </a:t>
            </a:r>
            <a:r>
              <a:rPr kumimoji="0" lang="en-US" sz="950" b="1" i="0" u="none" strike="noStrike" kern="1200" cap="none" spc="0" normalizeH="0" baseline="0" noProof="0" dirty="0">
                <a:ln>
                  <a:noFill/>
                </a:ln>
                <a:solidFill>
                  <a:srgbClr val="000000"/>
                </a:solidFill>
                <a:effectLst/>
                <a:uLnTx/>
                <a:uFillTx/>
                <a:latin typeface="Helvetica"/>
                <a:ea typeface="+mn-ea"/>
                <a:cs typeface="Arial"/>
              </a:rPr>
              <a:t> </a:t>
            </a:r>
          </a:p>
        </p:txBody>
      </p:sp>
      <p:sp>
        <p:nvSpPr>
          <p:cNvPr id="24" name="TextBox 23"/>
          <p:cNvSpPr txBox="1"/>
          <p:nvPr/>
        </p:nvSpPr>
        <p:spPr>
          <a:xfrm>
            <a:off x="3200400" y="5441575"/>
            <a:ext cx="1756534" cy="823302"/>
          </a:xfrm>
          <a:prstGeom prst="rect">
            <a:avLst/>
          </a:prstGeom>
          <a:solidFill>
            <a:srgbClr val="F0EDE3">
              <a:alpha val="50196"/>
            </a:srgbClr>
          </a:solidFill>
          <a:ln w="6350">
            <a:solidFill>
              <a:schemeClr val="accent2">
                <a:lumMod val="75000"/>
              </a:schemeClr>
            </a:solidFill>
            <a:prstDash val="sysDash"/>
          </a:ln>
        </p:spPr>
        <p:txBody>
          <a:bodyPr wrap="square" rtlCol="0">
            <a:spAutoFit/>
          </a:bodyPr>
          <a:lstStyle/>
          <a:p>
            <a:pPr marL="0" marR="0" lvl="1" indent="0" algn="l" defTabSz="914400" rtl="0" eaLnBrk="1" fontAlgn="auto" latinLnBrk="0" hangingPunct="1">
              <a:lnSpc>
                <a:spcPct val="100000"/>
              </a:lnSpc>
              <a:spcBef>
                <a:spcPts val="0"/>
              </a:spcBef>
              <a:spcAft>
                <a:spcPts val="30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Helvetica"/>
                <a:ea typeface="+mn-ea"/>
                <a:cs typeface="Arial"/>
              </a:rPr>
              <a:t>2012: Star Wars: The Old Republic failed </a:t>
            </a:r>
            <a:r>
              <a:rPr kumimoji="0" lang="en-US" sz="950" b="0" i="0" u="none" strike="noStrike" kern="1200" cap="none" spc="0" normalizeH="0" baseline="0" noProof="0" dirty="0">
                <a:ln>
                  <a:noFill/>
                </a:ln>
                <a:solidFill>
                  <a:srgbClr val="000000"/>
                </a:solidFill>
                <a:effectLst/>
                <a:uLnTx/>
                <a:uFillTx/>
                <a:latin typeface="Helvetica"/>
                <a:ea typeface="+mn-ea"/>
                <a:cs typeface="Arial"/>
              </a:rPr>
              <a:t>to be the game-changer EA hoped for despite the estimated $500m budget</a:t>
            </a:r>
            <a:endParaRPr kumimoji="0" lang="en-US" sz="950" b="1" i="0" u="none" strike="noStrike" kern="1200" cap="none" spc="0" normalizeH="0" baseline="0" noProof="0" dirty="0">
              <a:ln>
                <a:noFill/>
              </a:ln>
              <a:solidFill>
                <a:srgbClr val="000000"/>
              </a:solidFill>
              <a:effectLst/>
              <a:uLnTx/>
              <a:uFillTx/>
              <a:latin typeface="Helvetica"/>
              <a:ea typeface="+mn-ea"/>
              <a:cs typeface="Arial"/>
            </a:endParaRPr>
          </a:p>
        </p:txBody>
      </p:sp>
      <p:sp>
        <p:nvSpPr>
          <p:cNvPr id="25" name="TextBox 24"/>
          <p:cNvSpPr txBox="1"/>
          <p:nvPr/>
        </p:nvSpPr>
        <p:spPr>
          <a:xfrm>
            <a:off x="2855161" y="2440549"/>
            <a:ext cx="2046110" cy="677108"/>
          </a:xfrm>
          <a:prstGeom prst="rect">
            <a:avLst/>
          </a:prstGeom>
          <a:solidFill>
            <a:srgbClr val="F0EDE3">
              <a:alpha val="50196"/>
            </a:srgbClr>
          </a:solidFill>
          <a:ln w="6350">
            <a:solidFill>
              <a:schemeClr val="accent2">
                <a:lumMod val="75000"/>
              </a:schemeClr>
            </a:solidFill>
            <a:prstDash val="sysDash"/>
          </a:ln>
        </p:spPr>
        <p:txBody>
          <a:bodyPr wrap="square" rtlCol="0">
            <a:spAutoFit/>
          </a:bodyPr>
          <a:lstStyle/>
          <a:p>
            <a:pPr marL="0" marR="0" lvl="1" indent="0" algn="l" defTabSz="914400" rtl="0" eaLnBrk="1" fontAlgn="auto" latinLnBrk="0" hangingPunct="1">
              <a:lnSpc>
                <a:spcPct val="100000"/>
              </a:lnSpc>
              <a:spcBef>
                <a:spcPts val="0"/>
              </a:spcBef>
              <a:spcAft>
                <a:spcPts val="30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Helvetica"/>
                <a:ea typeface="+mn-ea"/>
                <a:cs typeface="Arial"/>
              </a:rPr>
              <a:t>2012-2013: </a:t>
            </a:r>
            <a:r>
              <a:rPr kumimoji="0" lang="en-US" sz="950" b="0" i="0" u="none" strike="noStrike" kern="1200" cap="none" spc="0" normalizeH="0" baseline="0" noProof="0" dirty="0">
                <a:ln>
                  <a:noFill/>
                </a:ln>
                <a:solidFill>
                  <a:srgbClr val="000000"/>
                </a:solidFill>
                <a:effectLst/>
                <a:uLnTx/>
                <a:uFillTx/>
                <a:latin typeface="Helvetica"/>
                <a:ea typeface="+mn-ea"/>
                <a:cs typeface="Arial"/>
              </a:rPr>
              <a:t>EA voted as </a:t>
            </a:r>
            <a:r>
              <a:rPr kumimoji="0" lang="en-US" sz="950" b="1" i="0" u="none" strike="noStrike" kern="1200" cap="none" spc="0" normalizeH="0" baseline="0" noProof="0" dirty="0">
                <a:ln>
                  <a:noFill/>
                </a:ln>
                <a:solidFill>
                  <a:srgbClr val="000000"/>
                </a:solidFill>
                <a:effectLst/>
                <a:uLnTx/>
                <a:uFillTx/>
                <a:latin typeface="Helvetica"/>
                <a:ea typeface="+mn-ea"/>
                <a:cs typeface="Arial"/>
              </a:rPr>
              <a:t>worst company by consumers </a:t>
            </a:r>
            <a:r>
              <a:rPr kumimoji="0" lang="en-US" sz="950" b="0" i="0" u="none" strike="noStrike" kern="1200" cap="none" spc="0" normalizeH="0" baseline="0" noProof="0" dirty="0">
                <a:ln>
                  <a:noFill/>
                </a:ln>
                <a:solidFill>
                  <a:srgbClr val="000000"/>
                </a:solidFill>
                <a:effectLst/>
                <a:uLnTx/>
                <a:uFillTx/>
                <a:latin typeface="Helvetica"/>
                <a:ea typeface="+mn-ea"/>
                <a:cs typeface="Arial"/>
              </a:rPr>
              <a:t>for poor product releases and excessive charges for add-on content</a:t>
            </a:r>
            <a:endParaRPr kumimoji="0" lang="en-US" sz="950" b="1" i="0" u="none" strike="noStrike" kern="1200" cap="none" spc="0" normalizeH="0" baseline="0" noProof="0" dirty="0">
              <a:ln>
                <a:noFill/>
              </a:ln>
              <a:solidFill>
                <a:srgbClr val="000000"/>
              </a:solidFill>
              <a:effectLst/>
              <a:uLnTx/>
              <a:uFillTx/>
              <a:latin typeface="Helvetica"/>
              <a:ea typeface="+mn-ea"/>
              <a:cs typeface="Arial"/>
            </a:endParaRPr>
          </a:p>
        </p:txBody>
      </p:sp>
      <p:sp>
        <p:nvSpPr>
          <p:cNvPr id="27" name="TextBox 26"/>
          <p:cNvSpPr txBox="1"/>
          <p:nvPr/>
        </p:nvSpPr>
        <p:spPr>
          <a:xfrm>
            <a:off x="4990646" y="2436847"/>
            <a:ext cx="1566333" cy="677108"/>
          </a:xfrm>
          <a:prstGeom prst="rect">
            <a:avLst/>
          </a:prstGeom>
          <a:solidFill>
            <a:srgbClr val="444960">
              <a:alpha val="20000"/>
            </a:srgbClr>
          </a:solidFill>
          <a:ln w="6350">
            <a:solidFill>
              <a:schemeClr val="bg2">
                <a:lumMod val="50000"/>
              </a:schemeClr>
            </a:solidFill>
            <a:prstDash val="sysDash"/>
          </a:ln>
        </p:spPr>
        <p:txBody>
          <a:bodyPr wrap="square" rtlCol="0">
            <a:spAutoFit/>
          </a:bodyPr>
          <a:lstStyle/>
          <a:p>
            <a:pPr marL="0" marR="0" lvl="1" indent="0" algn="l" defTabSz="914400" rtl="0" eaLnBrk="1" fontAlgn="auto" latinLnBrk="0" hangingPunct="1">
              <a:lnSpc>
                <a:spcPct val="100000"/>
              </a:lnSpc>
              <a:spcBef>
                <a:spcPts val="0"/>
              </a:spcBef>
              <a:spcAft>
                <a:spcPts val="30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2014:</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 Good performance  in traditional core franchises with </a:t>
            </a:r>
            <a:r>
              <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FIFA 14 and Battlefield</a:t>
            </a:r>
            <a:endPar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endParaRPr>
          </a:p>
        </p:txBody>
      </p:sp>
      <p:sp>
        <p:nvSpPr>
          <p:cNvPr id="28" name="TextBox 27"/>
          <p:cNvSpPr txBox="1"/>
          <p:nvPr/>
        </p:nvSpPr>
        <p:spPr>
          <a:xfrm>
            <a:off x="5105400" y="5441575"/>
            <a:ext cx="1455572" cy="823302"/>
          </a:xfrm>
          <a:prstGeom prst="rect">
            <a:avLst/>
          </a:prstGeom>
          <a:solidFill>
            <a:srgbClr val="444960">
              <a:alpha val="20000"/>
            </a:srgbClr>
          </a:solidFill>
          <a:ln w="6350">
            <a:solidFill>
              <a:schemeClr val="bg2">
                <a:lumMod val="50000"/>
              </a:schemeClr>
            </a:solidFill>
            <a:prstDash val="sysDash"/>
          </a:ln>
        </p:spPr>
        <p:txBody>
          <a:bodyPr wrap="square" rtlCol="0">
            <a:spAutoFit/>
          </a:bodyPr>
          <a:lstStyle/>
          <a:p>
            <a:pPr marL="0" marR="0" lvl="1" indent="0" algn="l" defTabSz="914400" rtl="0" eaLnBrk="1" fontAlgn="auto" latinLnBrk="0" hangingPunct="1">
              <a:lnSpc>
                <a:spcPct val="100000"/>
              </a:lnSpc>
              <a:spcBef>
                <a:spcPts val="0"/>
              </a:spcBef>
              <a:spcAft>
                <a:spcPts val="30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2014: Cost reductions </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and shift to d</a:t>
            </a:r>
            <a:r>
              <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igital delivery</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 led to EBITDA margin +42% </a:t>
            </a:r>
            <a:r>
              <a:rPr kumimoji="0" lang="en-US" sz="950" b="0" i="0" u="none" strike="noStrike" kern="1200" cap="none" spc="0" normalizeH="0" baseline="0" noProof="0" dirty="0" err="1">
                <a:ln>
                  <a:noFill/>
                </a:ln>
                <a:solidFill>
                  <a:srgbClr val="000000"/>
                </a:solidFill>
                <a:effectLst/>
                <a:uLnTx/>
                <a:uFillTx/>
                <a:latin typeface="Helvetica"/>
                <a:ea typeface="ＭＳ Ｐゴシック" pitchFamily="34" charset="-128"/>
                <a:cs typeface="Arial"/>
              </a:rPr>
              <a:t>YoY</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 in 2014</a:t>
            </a:r>
          </a:p>
        </p:txBody>
      </p:sp>
      <p:sp>
        <p:nvSpPr>
          <p:cNvPr id="29" name="TextBox 28"/>
          <p:cNvSpPr txBox="1"/>
          <p:nvPr/>
        </p:nvSpPr>
        <p:spPr>
          <a:xfrm>
            <a:off x="1389530" y="5435589"/>
            <a:ext cx="1714816" cy="823302"/>
          </a:xfrm>
          <a:prstGeom prst="rect">
            <a:avLst/>
          </a:prstGeom>
          <a:solidFill>
            <a:srgbClr val="444960">
              <a:alpha val="20000"/>
            </a:srgbClr>
          </a:solidFill>
          <a:ln w="6350">
            <a:solidFill>
              <a:schemeClr val="bg2">
                <a:lumMod val="50000"/>
              </a:schemeClr>
            </a:solidFill>
            <a:prstDash val="sysDash"/>
          </a:ln>
        </p:spPr>
        <p:txBody>
          <a:bodyPr wrap="square" rtlCol="0">
            <a:spAutoFit/>
          </a:bodyPr>
          <a:lstStyle/>
          <a:p>
            <a:pPr marL="0" marR="0" lvl="1" indent="0" algn="l" defTabSz="914400" rtl="0" eaLnBrk="1" fontAlgn="auto" latinLnBrk="0" hangingPunct="1">
              <a:lnSpc>
                <a:spcPct val="100000"/>
              </a:lnSpc>
              <a:spcBef>
                <a:spcPts val="0"/>
              </a:spcBef>
              <a:spcAft>
                <a:spcPts val="300"/>
              </a:spcAft>
              <a:buClrTx/>
              <a:buSzTx/>
              <a:buFontTx/>
              <a:buNone/>
              <a:tabLst/>
              <a:defRPr/>
            </a:pPr>
            <a:r>
              <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2009-2011: </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Acquisitions of </a:t>
            </a:r>
            <a:r>
              <a:rPr kumimoji="0" lang="en-US" sz="950" b="0" i="0" u="none" strike="noStrike" kern="1200" cap="none" spc="0" normalizeH="0" baseline="0" noProof="0" dirty="0" err="1">
                <a:ln>
                  <a:noFill/>
                </a:ln>
                <a:solidFill>
                  <a:srgbClr val="000000"/>
                </a:solidFill>
                <a:effectLst/>
                <a:uLnTx/>
                <a:uFillTx/>
                <a:latin typeface="Helvetica"/>
                <a:ea typeface="ＭＳ Ｐゴシック" pitchFamily="34" charset="-128"/>
                <a:cs typeface="Arial"/>
              </a:rPr>
              <a:t>PopCap</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 Games and </a:t>
            </a:r>
            <a:r>
              <a:rPr kumimoji="0" lang="en-US" sz="950" b="0" i="0" u="none" strike="noStrike" kern="1200" cap="none" spc="0" normalizeH="0" baseline="0" noProof="0" dirty="0" err="1">
                <a:ln>
                  <a:noFill/>
                </a:ln>
                <a:solidFill>
                  <a:srgbClr val="000000"/>
                </a:solidFill>
                <a:effectLst/>
                <a:uLnTx/>
                <a:uFillTx/>
                <a:latin typeface="Helvetica"/>
                <a:ea typeface="ＭＳ Ｐゴシック" pitchFamily="34" charset="-128"/>
                <a:cs typeface="Arial"/>
              </a:rPr>
              <a:t>Playfish</a:t>
            </a:r>
            <a:r>
              <a:rPr kumimoji="0" lang="en-US" sz="950" b="0" i="0" u="none" strike="noStrike" kern="1200" cap="none" spc="0" normalizeH="0" baseline="0" noProof="0" dirty="0">
                <a:ln>
                  <a:noFill/>
                </a:ln>
                <a:solidFill>
                  <a:srgbClr val="000000"/>
                </a:solidFill>
                <a:effectLst/>
                <a:uLnTx/>
                <a:uFillTx/>
                <a:latin typeface="Helvetica"/>
                <a:ea typeface="ＭＳ Ｐゴシック" pitchFamily="34" charset="-128"/>
                <a:cs typeface="Arial"/>
              </a:rPr>
              <a:t> allowed EA to increase </a:t>
            </a:r>
            <a:r>
              <a:rPr kumimoji="0" lang="en-US" sz="950" b="1" i="0" u="none" strike="noStrike" kern="1200" cap="none" spc="0" normalizeH="0" baseline="0" noProof="0" dirty="0">
                <a:ln>
                  <a:noFill/>
                </a:ln>
                <a:solidFill>
                  <a:srgbClr val="000000"/>
                </a:solidFill>
                <a:effectLst/>
                <a:uLnTx/>
                <a:uFillTx/>
                <a:latin typeface="Helvetica"/>
                <a:ea typeface="ＭＳ Ｐゴシック" pitchFamily="34" charset="-128"/>
                <a:cs typeface="Arial"/>
              </a:rPr>
              <a:t>revenue mix to 45% digital</a:t>
            </a:r>
          </a:p>
        </p:txBody>
      </p:sp>
      <p:cxnSp>
        <p:nvCxnSpPr>
          <p:cNvPr id="6" name="Straight Arrow Connector 5"/>
          <p:cNvCxnSpPr/>
          <p:nvPr/>
        </p:nvCxnSpPr>
        <p:spPr bwMode="auto">
          <a:xfrm flipV="1">
            <a:off x="5898439" y="3290047"/>
            <a:ext cx="1282290" cy="914868"/>
          </a:xfrm>
          <a:prstGeom prst="straightConnector1">
            <a:avLst/>
          </a:prstGeom>
          <a:noFill/>
          <a:ln w="19050" cap="flat" cmpd="sng" algn="ctr">
            <a:solidFill>
              <a:srgbClr val="833C0B"/>
            </a:solidFill>
            <a:prstDash val="solid"/>
            <a:round/>
            <a:headEnd type="none" w="med" len="med"/>
            <a:tailEnd type="arrow"/>
          </a:ln>
          <a:effectLst/>
        </p:spPr>
      </p:cxnSp>
      <p:sp>
        <p:nvSpPr>
          <p:cNvPr id="9" name="TextBox 8"/>
          <p:cNvSpPr txBox="1"/>
          <p:nvPr/>
        </p:nvSpPr>
        <p:spPr>
          <a:xfrm rot="19552220">
            <a:off x="5783291" y="3458249"/>
            <a:ext cx="1552222"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833C0B"/>
                </a:solidFill>
                <a:effectLst/>
                <a:uLnTx/>
                <a:uFillTx/>
                <a:latin typeface="Helvetica"/>
                <a:ea typeface="+mn-ea"/>
                <a:cs typeface="Arial"/>
              </a:rPr>
              <a:t>Acquisition of TTWO</a:t>
            </a:r>
          </a:p>
        </p:txBody>
      </p:sp>
      <p:cxnSp>
        <p:nvCxnSpPr>
          <p:cNvPr id="16" name="Straight Arrow Connector 15"/>
          <p:cNvCxnSpPr/>
          <p:nvPr/>
        </p:nvCxnSpPr>
        <p:spPr bwMode="auto">
          <a:xfrm>
            <a:off x="2492883" y="3144368"/>
            <a:ext cx="0" cy="623187"/>
          </a:xfrm>
          <a:prstGeom prst="straightConnector1">
            <a:avLst/>
          </a:prstGeom>
          <a:noFill/>
          <a:ln w="12700" cap="flat" cmpd="sng" algn="ctr">
            <a:solidFill>
              <a:srgbClr val="736B4B"/>
            </a:solidFill>
            <a:prstDash val="solid"/>
            <a:round/>
            <a:headEnd type="none" w="med" len="med"/>
            <a:tailEnd type="arrow"/>
          </a:ln>
          <a:effectLst/>
        </p:spPr>
      </p:cxnSp>
      <p:cxnSp>
        <p:nvCxnSpPr>
          <p:cNvPr id="36" name="Straight Arrow Connector 35"/>
          <p:cNvCxnSpPr/>
          <p:nvPr/>
        </p:nvCxnSpPr>
        <p:spPr bwMode="auto">
          <a:xfrm>
            <a:off x="4855952" y="3139500"/>
            <a:ext cx="74636" cy="1486287"/>
          </a:xfrm>
          <a:prstGeom prst="straightConnector1">
            <a:avLst/>
          </a:prstGeom>
          <a:noFill/>
          <a:ln w="12700" cap="flat" cmpd="sng" algn="ctr">
            <a:solidFill>
              <a:srgbClr val="736B4B"/>
            </a:solidFill>
            <a:prstDash val="solid"/>
            <a:round/>
            <a:headEnd type="none" w="med" len="med"/>
            <a:tailEnd type="arrow"/>
          </a:ln>
          <a:effectLst/>
        </p:spPr>
      </p:cxnSp>
      <p:cxnSp>
        <p:nvCxnSpPr>
          <p:cNvPr id="46" name="Straight Arrow Connector 45"/>
          <p:cNvCxnSpPr/>
          <p:nvPr/>
        </p:nvCxnSpPr>
        <p:spPr bwMode="auto">
          <a:xfrm flipV="1">
            <a:off x="4488894" y="4648785"/>
            <a:ext cx="166211" cy="763255"/>
          </a:xfrm>
          <a:prstGeom prst="straightConnector1">
            <a:avLst/>
          </a:prstGeom>
          <a:noFill/>
          <a:ln w="12700" cap="flat" cmpd="sng" algn="ctr">
            <a:solidFill>
              <a:srgbClr val="736B4B"/>
            </a:solidFill>
            <a:prstDash val="solid"/>
            <a:round/>
            <a:headEnd type="none" w="med" len="med"/>
            <a:tailEnd type="arrow"/>
          </a:ln>
          <a:effectLst/>
        </p:spPr>
      </p:cxnSp>
      <p:cxnSp>
        <p:nvCxnSpPr>
          <p:cNvPr id="58" name="Straight Arrow Connector 57"/>
          <p:cNvCxnSpPr/>
          <p:nvPr/>
        </p:nvCxnSpPr>
        <p:spPr bwMode="auto">
          <a:xfrm flipV="1">
            <a:off x="3079720" y="4792663"/>
            <a:ext cx="753140" cy="589130"/>
          </a:xfrm>
          <a:prstGeom prst="straightConnector1">
            <a:avLst/>
          </a:prstGeom>
          <a:noFill/>
          <a:ln w="12700" cap="flat" cmpd="sng" algn="ctr">
            <a:solidFill>
              <a:schemeClr val="bg2">
                <a:lumMod val="50000"/>
              </a:schemeClr>
            </a:solidFill>
            <a:prstDash val="solid"/>
            <a:round/>
            <a:headEnd type="none" w="med" len="med"/>
            <a:tailEnd type="arrow"/>
          </a:ln>
          <a:effectLst/>
        </p:spPr>
      </p:cxnSp>
      <p:cxnSp>
        <p:nvCxnSpPr>
          <p:cNvPr id="61" name="Straight Arrow Connector 60"/>
          <p:cNvCxnSpPr/>
          <p:nvPr/>
        </p:nvCxnSpPr>
        <p:spPr bwMode="auto">
          <a:xfrm>
            <a:off x="5410133" y="3155383"/>
            <a:ext cx="174879" cy="1094355"/>
          </a:xfrm>
          <a:prstGeom prst="straightConnector1">
            <a:avLst/>
          </a:prstGeom>
          <a:noFill/>
          <a:ln w="12700" cap="flat" cmpd="sng" algn="ctr">
            <a:solidFill>
              <a:srgbClr val="546D7A"/>
            </a:solidFill>
            <a:prstDash val="solid"/>
            <a:round/>
            <a:headEnd type="none" w="med" len="med"/>
            <a:tailEnd type="arrow"/>
          </a:ln>
          <a:effectLst/>
        </p:spPr>
      </p:cxnSp>
      <p:cxnSp>
        <p:nvCxnSpPr>
          <p:cNvPr id="69" name="Straight Arrow Connector 68"/>
          <p:cNvCxnSpPr/>
          <p:nvPr/>
        </p:nvCxnSpPr>
        <p:spPr bwMode="auto">
          <a:xfrm flipH="1" flipV="1">
            <a:off x="5988424" y="4464422"/>
            <a:ext cx="251011" cy="959224"/>
          </a:xfrm>
          <a:prstGeom prst="straightConnector1">
            <a:avLst/>
          </a:prstGeom>
          <a:noFill/>
          <a:ln w="12700" cap="flat" cmpd="sng" algn="ctr">
            <a:solidFill>
              <a:srgbClr val="546D7A"/>
            </a:solidFill>
            <a:prstDash val="solid"/>
            <a:round/>
            <a:headEnd type="none" w="med" len="med"/>
            <a:tailEnd type="arrow"/>
          </a:ln>
          <a:effectLst/>
        </p:spPr>
      </p:cxnSp>
    </p:spTree>
    <p:extLst>
      <p:ext uri="{BB962C8B-B14F-4D97-AF65-F5344CB8AC3E}">
        <p14:creationId xmlns:p14="http://schemas.microsoft.com/office/powerpoint/2010/main" val="4204516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4BAC98A4-889E-464B-B279-E830E8E80C48}" type="slidenum">
              <a:rPr lang="en-US" smtClean="0">
                <a:solidFill>
                  <a:srgbClr val="FFFFFF"/>
                </a:solidFill>
              </a:rPr>
              <a:pPr/>
              <a:t>4</a:t>
            </a:fld>
            <a:endParaRPr lang="en-US">
              <a:solidFill>
                <a:srgbClr val="FFFFFF"/>
              </a:solidFill>
            </a:endParaRPr>
          </a:p>
        </p:txBody>
      </p:sp>
      <p:sp>
        <p:nvSpPr>
          <p:cNvPr id="6" name="Title 1"/>
          <p:cNvSpPr txBox="1">
            <a:spLocks/>
          </p:cNvSpPr>
          <p:nvPr/>
        </p:nvSpPr>
        <p:spPr bwMode="auto">
          <a:xfrm>
            <a:off x="253365" y="80645"/>
            <a:ext cx="8645525" cy="603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a:lstStyle>
          <a:p>
            <a:r>
              <a:rPr lang="en-CA" sz="2400" kern="0" dirty="0">
                <a:latin typeface="+mn-lt"/>
                <a:cs typeface="Arial" pitchFamily="34" charset="0"/>
              </a:rPr>
              <a:t>Valuation Analysis</a:t>
            </a:r>
            <a:r>
              <a:rPr lang="en-CA" sz="2400" kern="0" dirty="0">
                <a:latin typeface="Helvetica"/>
              </a:rPr>
              <a:t> (Template)</a:t>
            </a:r>
            <a:endParaRPr lang="en-US" sz="2400" kern="0" dirty="0">
              <a:latin typeface="+mn-lt"/>
              <a:cs typeface="Arial" pitchFamily="34" charset="0"/>
            </a:endParaRPr>
          </a:p>
        </p:txBody>
      </p:sp>
      <p:sp>
        <p:nvSpPr>
          <p:cNvPr id="14" name="TextBox 13"/>
          <p:cNvSpPr txBox="1"/>
          <p:nvPr/>
        </p:nvSpPr>
        <p:spPr>
          <a:xfrm>
            <a:off x="243719" y="768995"/>
            <a:ext cx="8618659" cy="461665"/>
          </a:xfrm>
          <a:prstGeom prst="rect">
            <a:avLst/>
          </a:prstGeom>
          <a:noFill/>
          <a:ln>
            <a:noFill/>
            <a:prstDash val="dash"/>
          </a:ln>
        </p:spPr>
        <p:txBody>
          <a:bodyPr wrap="square" lIns="90000" tIns="45720" bIns="45720" rtlCol="0" anchor="ctr" anchorCtr="0">
            <a:spAutoFit/>
          </a:bodyPr>
          <a:lstStyle/>
          <a:p>
            <a:pPr fontAlgn="base">
              <a:spcBef>
                <a:spcPct val="0"/>
              </a:spcBef>
              <a:spcAft>
                <a:spcPct val="0"/>
              </a:spcAft>
              <a:buClr>
                <a:srgbClr val="003399"/>
              </a:buClr>
            </a:pPr>
            <a:r>
              <a:rPr lang="en-US" sz="1200" b="1" dirty="0">
                <a:solidFill>
                  <a:srgbClr val="444960"/>
                </a:solidFill>
                <a:ea typeface="MS PGothic" pitchFamily="34" charset="-128"/>
              </a:rPr>
              <a:t>Following lumpy </a:t>
            </a:r>
            <a:r>
              <a:rPr lang="en-US" sz="1200" b="1" dirty="0" err="1">
                <a:solidFill>
                  <a:srgbClr val="444960"/>
                </a:solidFill>
                <a:ea typeface="MS PGothic" pitchFamily="34" charset="-128"/>
              </a:rPr>
              <a:t>cashflows</a:t>
            </a:r>
            <a:r>
              <a:rPr lang="en-US" sz="1200" b="1" dirty="0">
                <a:solidFill>
                  <a:srgbClr val="444960"/>
                </a:solidFill>
                <a:ea typeface="MS PGothic" pitchFamily="34" charset="-128"/>
              </a:rPr>
              <a:t> and modest share price recovery after the financial crisis, EA and TTWO are now trading at 5-year highs but would benefit from strategic and operational synergies to support their valuations</a:t>
            </a:r>
          </a:p>
        </p:txBody>
      </p:sp>
      <p:sp>
        <p:nvSpPr>
          <p:cNvPr id="38" name="Rounded Rectangle 37"/>
          <p:cNvSpPr/>
          <p:nvPr/>
        </p:nvSpPr>
        <p:spPr>
          <a:xfrm>
            <a:off x="288925" y="4007520"/>
            <a:ext cx="4140000" cy="1213549"/>
          </a:xfrm>
          <a:prstGeom prst="roundRect">
            <a:avLst/>
          </a:prstGeom>
          <a:noFill/>
          <a:ln w="19050" cap="flat" cmpd="sng" algn="ctr">
            <a:solidFill>
              <a:schemeClr val="bg2">
                <a:lumMod val="90000"/>
              </a:schemeClr>
            </a:solidFill>
            <a:prstDash val="solid"/>
          </a:ln>
          <a:effectLst/>
        </p:spPr>
        <p:txBody>
          <a:bodyPr wrap="square" lIns="36000" tIns="36000" rIns="36000" bIns="36000" rtlCol="0" anchor="ctr" anchorCtr="0"/>
          <a:lstStyle/>
          <a:p>
            <a:pPr marL="171450" marR="0" lvl="0" indent="-171450" defTabSz="914400" eaLnBrk="1" fontAlgn="auto" latinLnBrk="0" hangingPunct="1">
              <a:lnSpc>
                <a:spcPct val="100000"/>
              </a:lnSpc>
              <a:spcBef>
                <a:spcPts val="200"/>
              </a:spcBef>
              <a:spcAft>
                <a:spcPts val="0"/>
              </a:spcAft>
              <a:buClr>
                <a:srgbClr val="444960"/>
              </a:buClr>
              <a:buSzPct val="100000"/>
              <a:buFont typeface="Wingdings" pitchFamily="2" charset="2"/>
              <a:buChar char=""/>
              <a:tabLst/>
              <a:defRPr/>
            </a:pPr>
            <a:r>
              <a:rPr lang="en-CA" sz="950" kern="0" dirty="0">
                <a:latin typeface="Helvetica"/>
                <a:cs typeface="Helvetica"/>
              </a:rPr>
              <a:t>Improved </a:t>
            </a:r>
            <a:r>
              <a:rPr kumimoji="0" lang="en-CA" sz="950" i="0" u="none" strike="noStrike" kern="0" cap="none" spc="0" normalizeH="0" baseline="0" noProof="0" dirty="0">
                <a:ln>
                  <a:noFill/>
                </a:ln>
                <a:effectLst/>
                <a:uLnTx/>
                <a:uFillTx/>
                <a:latin typeface="Helvetica"/>
                <a:cs typeface="Helvetica"/>
              </a:rPr>
              <a:t>margins from shift</a:t>
            </a:r>
            <a:r>
              <a:rPr kumimoji="0" lang="en-CA" sz="950" i="0" u="none" strike="noStrike" kern="0" cap="none" spc="0" normalizeH="0" noProof="0" dirty="0">
                <a:ln>
                  <a:noFill/>
                </a:ln>
                <a:effectLst/>
                <a:uLnTx/>
                <a:uFillTx/>
                <a:latin typeface="Helvetica"/>
                <a:cs typeface="Helvetica"/>
              </a:rPr>
              <a:t> to </a:t>
            </a:r>
            <a:r>
              <a:rPr kumimoji="0" lang="en-CA" sz="950" b="1" i="0" u="none" strike="noStrike" kern="0" cap="none" spc="0" normalizeH="0" noProof="0" dirty="0">
                <a:ln>
                  <a:noFill/>
                </a:ln>
                <a:effectLst/>
                <a:uLnTx/>
                <a:uFillTx/>
                <a:latin typeface="Helvetica"/>
                <a:cs typeface="Helvetica"/>
              </a:rPr>
              <a:t>digital revenue mix </a:t>
            </a:r>
            <a:r>
              <a:rPr kumimoji="0" lang="en-CA" sz="950" i="0" u="none" strike="noStrike" kern="0" cap="none" spc="0" normalizeH="0" noProof="0" dirty="0">
                <a:ln>
                  <a:noFill/>
                </a:ln>
                <a:effectLst/>
                <a:uLnTx/>
                <a:uFillTx/>
                <a:latin typeface="Helvetica"/>
                <a:cs typeface="Helvetica"/>
              </a:rPr>
              <a:t>and </a:t>
            </a:r>
            <a:r>
              <a:rPr kumimoji="0" lang="en-CA" sz="950" b="1" i="0" u="none" strike="noStrike" kern="0" cap="none" spc="0" normalizeH="0" noProof="0" dirty="0">
                <a:ln>
                  <a:noFill/>
                </a:ln>
                <a:effectLst/>
                <a:uLnTx/>
                <a:uFillTx/>
                <a:latin typeface="Helvetica"/>
                <a:cs typeface="Helvetica"/>
              </a:rPr>
              <a:t>fewer titles</a:t>
            </a:r>
          </a:p>
          <a:p>
            <a:pPr marL="171450" marR="0" lvl="0" indent="-171450" defTabSz="914400" eaLnBrk="1" fontAlgn="auto" latinLnBrk="0" hangingPunct="1">
              <a:lnSpc>
                <a:spcPct val="100000"/>
              </a:lnSpc>
              <a:spcBef>
                <a:spcPts val="200"/>
              </a:spcBef>
              <a:spcAft>
                <a:spcPts val="0"/>
              </a:spcAft>
              <a:buClr>
                <a:srgbClr val="444960"/>
              </a:buClr>
              <a:buSzPct val="100000"/>
              <a:buFont typeface="Wingdings" pitchFamily="2" charset="2"/>
              <a:buChar char=""/>
              <a:tabLst/>
              <a:defRPr/>
            </a:pPr>
            <a:r>
              <a:rPr kumimoji="0" lang="en-CA" sz="950" i="0" u="none" strike="noStrike" kern="0" cap="none" spc="0" normalizeH="0" baseline="0" noProof="0" dirty="0">
                <a:ln>
                  <a:noFill/>
                </a:ln>
                <a:effectLst/>
                <a:uLnTx/>
                <a:uFillTx/>
                <a:latin typeface="Helvetica"/>
                <a:cs typeface="Helvetica"/>
              </a:rPr>
              <a:t>High industry growth in </a:t>
            </a:r>
            <a:r>
              <a:rPr kumimoji="0" lang="en-CA" sz="950" b="1" i="0" u="none" strike="noStrike" kern="0" cap="none" spc="0" normalizeH="0" baseline="0" noProof="0" dirty="0">
                <a:ln>
                  <a:noFill/>
                </a:ln>
                <a:effectLst/>
                <a:uLnTx/>
                <a:uFillTx/>
                <a:latin typeface="Helvetica"/>
                <a:cs typeface="Helvetica"/>
              </a:rPr>
              <a:t>mobile, social and casual</a:t>
            </a:r>
            <a:r>
              <a:rPr kumimoji="0" lang="en-CA" sz="950" b="1" i="0" u="none" strike="noStrike" kern="0" cap="none" spc="0" normalizeH="0" noProof="0" dirty="0">
                <a:ln>
                  <a:noFill/>
                </a:ln>
                <a:effectLst/>
                <a:uLnTx/>
                <a:uFillTx/>
                <a:latin typeface="Helvetica"/>
                <a:cs typeface="Helvetica"/>
              </a:rPr>
              <a:t> gaming </a:t>
            </a:r>
          </a:p>
          <a:p>
            <a:pPr marL="171450" marR="0" lvl="0" indent="-171450" defTabSz="914400" eaLnBrk="1" fontAlgn="auto" latinLnBrk="0" hangingPunct="1">
              <a:lnSpc>
                <a:spcPct val="100000"/>
              </a:lnSpc>
              <a:spcBef>
                <a:spcPts val="200"/>
              </a:spcBef>
              <a:spcAft>
                <a:spcPts val="0"/>
              </a:spcAft>
              <a:buClr>
                <a:srgbClr val="444960"/>
              </a:buClr>
              <a:buSzPct val="100000"/>
              <a:buFont typeface="Wingdings" pitchFamily="2" charset="2"/>
              <a:buChar char=""/>
              <a:tabLst/>
              <a:defRPr/>
            </a:pPr>
            <a:r>
              <a:rPr kumimoji="0" lang="en-CA" sz="950" i="0" u="none" strike="noStrike" kern="0" cap="none" spc="0" normalizeH="0" noProof="0" dirty="0">
                <a:ln>
                  <a:noFill/>
                </a:ln>
                <a:effectLst/>
                <a:uLnTx/>
                <a:uFillTx/>
                <a:latin typeface="Helvetica"/>
                <a:cs typeface="Helvetica"/>
              </a:rPr>
              <a:t>Continued </a:t>
            </a:r>
            <a:r>
              <a:rPr kumimoji="0" lang="en-CA" sz="950" b="1" i="0" u="none" strike="noStrike" kern="0" cap="none" spc="0" normalizeH="0" noProof="0" dirty="0">
                <a:ln>
                  <a:noFill/>
                </a:ln>
                <a:effectLst/>
                <a:uLnTx/>
                <a:uFillTx/>
                <a:latin typeface="Helvetica"/>
                <a:cs typeface="Helvetica"/>
              </a:rPr>
              <a:t>cost-cutting initiatives</a:t>
            </a:r>
            <a:r>
              <a:rPr kumimoji="0" lang="en-CA" sz="950" i="0" u="none" strike="noStrike" kern="0" cap="none" spc="0" normalizeH="0" noProof="0" dirty="0">
                <a:ln>
                  <a:noFill/>
                </a:ln>
                <a:effectLst/>
                <a:uLnTx/>
                <a:uFillTx/>
                <a:latin typeface="Helvetica"/>
                <a:cs typeface="Helvetica"/>
              </a:rPr>
              <a:t>, which have proven successful</a:t>
            </a:r>
            <a:br>
              <a:rPr kumimoji="0" lang="en-CA" sz="950" i="0" u="none" strike="noStrike" kern="0" cap="none" spc="0" normalizeH="0" noProof="0" dirty="0">
                <a:ln>
                  <a:noFill/>
                </a:ln>
                <a:effectLst/>
                <a:uLnTx/>
                <a:uFillTx/>
                <a:latin typeface="Helvetica"/>
                <a:cs typeface="Helvetica"/>
              </a:rPr>
            </a:br>
            <a:endParaRPr kumimoji="0" lang="en-CA" sz="500" i="0" u="none" strike="noStrike" kern="0" cap="none" spc="0" normalizeH="0" noProof="0" dirty="0">
              <a:ln>
                <a:noFill/>
              </a:ln>
              <a:effectLst/>
              <a:uLnTx/>
              <a:uFillTx/>
              <a:latin typeface="Helvetica"/>
              <a:cs typeface="Helvetica"/>
            </a:endParaRPr>
          </a:p>
          <a:p>
            <a:pPr marL="171450" lvl="0" indent="-171450">
              <a:spcBef>
                <a:spcPts val="200"/>
              </a:spcBef>
              <a:buClr>
                <a:srgbClr val="444960"/>
              </a:buClr>
              <a:buFont typeface="Wingdings" pitchFamily="2" charset="2"/>
              <a:buChar char=""/>
              <a:defRPr/>
            </a:pPr>
            <a:r>
              <a:rPr lang="en-US" sz="950" b="1" kern="0" dirty="0">
                <a:cs typeface="Helvetica"/>
              </a:rPr>
              <a:t>Inconsistent success of AAA titles </a:t>
            </a:r>
            <a:r>
              <a:rPr lang="en-US" sz="950" kern="0" dirty="0">
                <a:cs typeface="Helvetica"/>
              </a:rPr>
              <a:t>and </a:t>
            </a:r>
            <a:r>
              <a:rPr lang="en-US" sz="950" b="1" kern="0" dirty="0">
                <a:cs typeface="Helvetica"/>
              </a:rPr>
              <a:t>customer satisfaction</a:t>
            </a:r>
          </a:p>
          <a:p>
            <a:pPr marL="171450" indent="-171450">
              <a:spcBef>
                <a:spcPts val="200"/>
              </a:spcBef>
              <a:buClr>
                <a:srgbClr val="444960"/>
              </a:buClr>
              <a:buFont typeface="Wingdings" pitchFamily="2" charset="2"/>
              <a:buChar char=""/>
              <a:defRPr/>
            </a:pPr>
            <a:r>
              <a:rPr lang="en-US" sz="950" kern="0" dirty="0">
                <a:cs typeface="Helvetica"/>
              </a:rPr>
              <a:t>Competition from </a:t>
            </a:r>
            <a:r>
              <a:rPr lang="en-US" sz="950" b="1" kern="0" dirty="0">
                <a:cs typeface="Helvetica"/>
              </a:rPr>
              <a:t>consolidated competitors </a:t>
            </a:r>
            <a:r>
              <a:rPr lang="en-US" sz="950" kern="0" dirty="0">
                <a:cs typeface="Helvetica"/>
              </a:rPr>
              <a:t>with stronger titles</a:t>
            </a:r>
          </a:p>
          <a:p>
            <a:pPr marL="171450" lvl="0" indent="-171450">
              <a:spcBef>
                <a:spcPts val="200"/>
              </a:spcBef>
              <a:buClr>
                <a:srgbClr val="444960"/>
              </a:buClr>
              <a:buFont typeface="Wingdings" pitchFamily="2" charset="2"/>
              <a:buChar char=""/>
              <a:defRPr/>
            </a:pPr>
            <a:r>
              <a:rPr lang="en-US" sz="950" kern="0" dirty="0">
                <a:cs typeface="Helvetica"/>
              </a:rPr>
              <a:t>EA’s market leadership primarily in </a:t>
            </a:r>
            <a:r>
              <a:rPr lang="en-US" sz="950" b="1" kern="0" dirty="0">
                <a:cs typeface="Helvetica"/>
              </a:rPr>
              <a:t>console games segment</a:t>
            </a:r>
          </a:p>
        </p:txBody>
      </p:sp>
      <p:sp>
        <p:nvSpPr>
          <p:cNvPr id="39" name="Rounded Rectangle 38"/>
          <p:cNvSpPr/>
          <p:nvPr/>
        </p:nvSpPr>
        <p:spPr>
          <a:xfrm>
            <a:off x="298450" y="5571000"/>
            <a:ext cx="4140000" cy="684000"/>
          </a:xfrm>
          <a:prstGeom prst="roundRect">
            <a:avLst/>
          </a:prstGeom>
          <a:solidFill>
            <a:srgbClr val="DEEBF5"/>
          </a:solidFill>
          <a:ln w="19050" cap="flat" cmpd="sng" algn="ctr">
            <a:solidFill>
              <a:srgbClr val="833C0B"/>
            </a:solidFill>
            <a:prstDash val="solid"/>
          </a:ln>
          <a:effectLst/>
        </p:spPr>
        <p:txBody>
          <a:bodyPr wrap="square" lIns="36000" tIns="36000" rIns="36000" bIns="36000" rtlCol="0" anchor="ctr" anchorCtr="0"/>
          <a:lstStyle/>
          <a:p>
            <a:pPr lvl="0">
              <a:defRPr/>
            </a:pPr>
            <a:r>
              <a:rPr kumimoji="0" lang="en-US" sz="950" b="1" i="0" strike="noStrike" kern="0" cap="none" spc="0" normalizeH="0" baseline="0" noProof="0" dirty="0">
                <a:ln>
                  <a:noFill/>
                </a:ln>
                <a:effectLst/>
                <a:uLnTx/>
                <a:uFillTx/>
                <a:latin typeface="Helvetica"/>
                <a:cs typeface="Helvetica"/>
              </a:rPr>
              <a:t>Acquisition of TTWO:</a:t>
            </a:r>
            <a:r>
              <a:rPr kumimoji="0" lang="en-US" sz="950" i="0" u="none" strike="noStrike" kern="0" cap="none" spc="0" normalizeH="0" baseline="0" noProof="0" dirty="0">
                <a:ln>
                  <a:noFill/>
                </a:ln>
                <a:effectLst/>
                <a:uLnTx/>
                <a:uFillTx/>
                <a:latin typeface="Helvetica"/>
                <a:cs typeface="Helvetica"/>
              </a:rPr>
              <a:t> M</a:t>
            </a:r>
            <a:r>
              <a:rPr lang="en-US" sz="950" kern="0" dirty="0" err="1">
                <a:cs typeface="Helvetica"/>
              </a:rPr>
              <a:t>aintaining</a:t>
            </a:r>
            <a:r>
              <a:rPr lang="en-US" sz="950" kern="0" dirty="0">
                <a:cs typeface="Helvetica"/>
              </a:rPr>
              <a:t> </a:t>
            </a:r>
            <a:r>
              <a:rPr lang="en-US" sz="950" b="1" kern="0" dirty="0">
                <a:cs typeface="Helvetica"/>
              </a:rPr>
              <a:t>high multiple </a:t>
            </a:r>
            <a:r>
              <a:rPr lang="en-US" sz="950" kern="0" dirty="0">
                <a:cs typeface="Helvetica"/>
              </a:rPr>
              <a:t>of 13.1x (EV/EBITDA 2015E) relies on achieving an </a:t>
            </a:r>
            <a:r>
              <a:rPr lang="en-US" sz="950" b="1" kern="0" dirty="0">
                <a:latin typeface="Helvetica"/>
                <a:cs typeface="Helvetica"/>
              </a:rPr>
              <a:t>ambitious forecast </a:t>
            </a:r>
            <a:r>
              <a:rPr lang="en-US" sz="950" kern="0" dirty="0">
                <a:latin typeface="Helvetica"/>
                <a:cs typeface="Helvetica"/>
              </a:rPr>
              <a:t>and </a:t>
            </a:r>
            <a:r>
              <a:rPr lang="en-US" sz="950" b="1" kern="0" dirty="0">
                <a:latin typeface="Helvetica"/>
                <a:cs typeface="Helvetica"/>
              </a:rPr>
              <a:t>strong growth in AAA franchises</a:t>
            </a:r>
            <a:r>
              <a:rPr lang="en-US" sz="950" kern="0" dirty="0">
                <a:latin typeface="Helvetica"/>
                <a:cs typeface="Helvetica"/>
              </a:rPr>
              <a:t> which could be augmented by TTWO</a:t>
            </a:r>
            <a:endParaRPr kumimoji="0" lang="en-US" sz="950" i="0" u="none" strike="noStrike" kern="0" cap="none" spc="0" normalizeH="0" baseline="0" noProof="0" dirty="0">
              <a:ln>
                <a:noFill/>
              </a:ln>
              <a:effectLst/>
              <a:uLnTx/>
              <a:uFillTx/>
              <a:latin typeface="Helvetica"/>
              <a:cs typeface="Helvetica"/>
            </a:endParaRPr>
          </a:p>
        </p:txBody>
      </p:sp>
      <p:sp>
        <p:nvSpPr>
          <p:cNvPr id="40" name="Rounded Rectangle 39"/>
          <p:cNvSpPr/>
          <p:nvPr/>
        </p:nvSpPr>
        <p:spPr>
          <a:xfrm>
            <a:off x="4703763" y="4006411"/>
            <a:ext cx="4140000" cy="1214658"/>
          </a:xfrm>
          <a:prstGeom prst="roundRect">
            <a:avLst/>
          </a:prstGeom>
          <a:noFill/>
          <a:ln w="19050" cap="flat" cmpd="sng" algn="ctr">
            <a:solidFill>
              <a:schemeClr val="bg2">
                <a:lumMod val="90000"/>
              </a:schemeClr>
            </a:solidFill>
            <a:prstDash val="solid"/>
          </a:ln>
          <a:effectLst/>
        </p:spPr>
        <p:txBody>
          <a:bodyPr wrap="square" lIns="36000" tIns="36000" rIns="36000" bIns="36000" rtlCol="0" anchor="ctr" anchorCtr="0"/>
          <a:lstStyle/>
          <a:p>
            <a:pPr marL="171450" indent="-171450">
              <a:spcBef>
                <a:spcPts val="200"/>
              </a:spcBef>
              <a:buClr>
                <a:srgbClr val="444960"/>
              </a:buClr>
              <a:buSzPct val="100000"/>
              <a:buFont typeface="Wingdings" pitchFamily="2" charset="2"/>
              <a:buChar char=""/>
              <a:defRPr/>
            </a:pPr>
            <a:r>
              <a:rPr lang="en-US" sz="950" dirty="0">
                <a:solidFill>
                  <a:srgbClr val="000000"/>
                </a:solidFill>
                <a:latin typeface="Helvetica"/>
                <a:cs typeface="Helvetica"/>
              </a:rPr>
              <a:t>Proven, </a:t>
            </a:r>
            <a:r>
              <a:rPr lang="en-US" sz="950" b="1" dirty="0">
                <a:solidFill>
                  <a:srgbClr val="000000"/>
                </a:solidFill>
                <a:latin typeface="Helvetica"/>
                <a:cs typeface="Helvetica"/>
              </a:rPr>
              <a:t>high-quality franchises </a:t>
            </a:r>
            <a:r>
              <a:rPr lang="en-US" sz="950" dirty="0">
                <a:solidFill>
                  <a:srgbClr val="000000"/>
                </a:solidFill>
                <a:latin typeface="Helvetica"/>
                <a:cs typeface="Helvetica"/>
              </a:rPr>
              <a:t>provide visibility and </a:t>
            </a:r>
            <a:r>
              <a:rPr lang="en-US" sz="950" dirty="0" err="1">
                <a:solidFill>
                  <a:srgbClr val="000000"/>
                </a:solidFill>
                <a:latin typeface="Helvetica"/>
                <a:cs typeface="Helvetica"/>
              </a:rPr>
              <a:t>fanbase</a:t>
            </a:r>
            <a:endParaRPr lang="en-US" sz="950" dirty="0">
              <a:solidFill>
                <a:srgbClr val="000000"/>
              </a:solidFill>
              <a:latin typeface="Helvetica"/>
              <a:cs typeface="Helvetica"/>
            </a:endParaRPr>
          </a:p>
          <a:p>
            <a:pPr marL="171450" indent="-171450">
              <a:spcBef>
                <a:spcPts val="200"/>
              </a:spcBef>
              <a:buClr>
                <a:srgbClr val="444960"/>
              </a:buClr>
              <a:buSzPct val="100000"/>
              <a:buFont typeface="Wingdings" pitchFamily="2" charset="2"/>
              <a:buChar char=""/>
              <a:defRPr/>
            </a:pPr>
            <a:r>
              <a:rPr lang="en-US" sz="950" b="1" dirty="0">
                <a:solidFill>
                  <a:srgbClr val="000000"/>
                </a:solidFill>
                <a:latin typeface="Helvetica"/>
                <a:cs typeface="Helvetica"/>
              </a:rPr>
              <a:t>GTA Online </a:t>
            </a:r>
            <a:r>
              <a:rPr lang="en-US" sz="950" dirty="0">
                <a:solidFill>
                  <a:srgbClr val="000000"/>
                </a:solidFill>
                <a:latin typeface="Helvetica"/>
                <a:cs typeface="Helvetica"/>
              </a:rPr>
              <a:t>with ongoing micro-transactions as </a:t>
            </a:r>
            <a:r>
              <a:rPr lang="en-US" sz="950" b="1" dirty="0">
                <a:solidFill>
                  <a:srgbClr val="000000"/>
                </a:solidFill>
                <a:latin typeface="Helvetica"/>
                <a:cs typeface="Helvetica"/>
              </a:rPr>
              <a:t>near-term driver</a:t>
            </a:r>
            <a:endParaRPr lang="en-US" sz="950" b="1" kern="0" dirty="0">
              <a:latin typeface="Helvetica"/>
              <a:cs typeface="Helvetica"/>
            </a:endParaRPr>
          </a:p>
          <a:p>
            <a:pPr marL="171450" indent="-171450">
              <a:spcBef>
                <a:spcPts val="200"/>
              </a:spcBef>
              <a:buClr>
                <a:srgbClr val="444960"/>
              </a:buClr>
              <a:buSzPct val="100000"/>
              <a:buFont typeface="Wingdings" pitchFamily="2" charset="2"/>
              <a:buChar char=""/>
              <a:defRPr/>
            </a:pPr>
            <a:r>
              <a:rPr lang="en-US" sz="950" kern="0" noProof="0" dirty="0">
                <a:latin typeface="Helvetica"/>
                <a:cs typeface="Helvetica"/>
              </a:rPr>
              <a:t>Expansion initiatives into vast and still untapped </a:t>
            </a:r>
            <a:r>
              <a:rPr lang="en-US" sz="950" b="1" kern="0" noProof="0" dirty="0">
                <a:latin typeface="Helvetica"/>
                <a:cs typeface="Helvetica"/>
              </a:rPr>
              <a:t>Asian market</a:t>
            </a:r>
            <a:br>
              <a:rPr lang="en-US" sz="950" b="1" kern="0" noProof="0" dirty="0">
                <a:latin typeface="Helvetica"/>
                <a:cs typeface="Helvetica"/>
              </a:rPr>
            </a:br>
            <a:endParaRPr lang="en-US" sz="500" b="1" kern="0" noProof="0" dirty="0">
              <a:latin typeface="Helvetica"/>
              <a:cs typeface="Helvetica"/>
            </a:endParaRPr>
          </a:p>
          <a:p>
            <a:pPr marL="171450" indent="-171450">
              <a:spcBef>
                <a:spcPts val="200"/>
              </a:spcBef>
              <a:buClr>
                <a:srgbClr val="444960"/>
              </a:buClr>
              <a:buFont typeface="Wingdings" pitchFamily="2" charset="2"/>
              <a:buChar char=""/>
              <a:defRPr/>
            </a:pPr>
            <a:r>
              <a:rPr lang="en-CA" sz="950" b="1" kern="0" dirty="0">
                <a:latin typeface="Arial"/>
              </a:rPr>
              <a:t>Major reliance on GTA </a:t>
            </a:r>
            <a:r>
              <a:rPr lang="en-US" sz="950" kern="0" dirty="0">
                <a:latin typeface="Arial"/>
              </a:rPr>
              <a:t>with long-dated release cycles</a:t>
            </a:r>
            <a:endParaRPr lang="en-US" sz="950" dirty="0">
              <a:latin typeface="Arial"/>
            </a:endParaRPr>
          </a:p>
          <a:p>
            <a:pPr marL="171450" indent="-171450">
              <a:spcBef>
                <a:spcPts val="200"/>
              </a:spcBef>
              <a:buClr>
                <a:srgbClr val="444960"/>
              </a:buClr>
              <a:buFont typeface="Wingdings" pitchFamily="2" charset="2"/>
              <a:buChar char=""/>
              <a:defRPr/>
            </a:pPr>
            <a:r>
              <a:rPr lang="en-US" sz="950" b="1" dirty="0">
                <a:latin typeface="Arial"/>
              </a:rPr>
              <a:t>Lacks consistent positive </a:t>
            </a:r>
            <a:r>
              <a:rPr lang="en-US" sz="950" b="1" dirty="0" err="1">
                <a:latin typeface="Arial"/>
              </a:rPr>
              <a:t>cashflows</a:t>
            </a:r>
            <a:r>
              <a:rPr lang="en-US" sz="950" b="1" dirty="0">
                <a:latin typeface="Arial"/>
              </a:rPr>
              <a:t> </a:t>
            </a:r>
            <a:r>
              <a:rPr lang="en-US" sz="950" dirty="0">
                <a:latin typeface="Arial"/>
              </a:rPr>
              <a:t>despite strong franchises</a:t>
            </a:r>
          </a:p>
          <a:p>
            <a:pPr marL="171450" indent="-171450">
              <a:spcBef>
                <a:spcPts val="200"/>
              </a:spcBef>
              <a:buClr>
                <a:srgbClr val="444960"/>
              </a:buClr>
              <a:buFont typeface="Wingdings" pitchFamily="2" charset="2"/>
              <a:buChar char=""/>
              <a:defRPr/>
            </a:pPr>
            <a:r>
              <a:rPr lang="en-US" sz="950" b="1" dirty="0">
                <a:latin typeface="Arial"/>
              </a:rPr>
              <a:t>Minimal exposure </a:t>
            </a:r>
            <a:r>
              <a:rPr lang="en-US" sz="950" dirty="0">
                <a:latin typeface="Arial"/>
              </a:rPr>
              <a:t>to growing </a:t>
            </a:r>
            <a:r>
              <a:rPr lang="en-US" sz="950" b="1" dirty="0">
                <a:latin typeface="Arial"/>
              </a:rPr>
              <a:t>mobile, social and casual gaming</a:t>
            </a:r>
            <a:endParaRPr lang="en-US" sz="950" b="1" kern="0" dirty="0">
              <a:latin typeface="Arial"/>
            </a:endParaRPr>
          </a:p>
        </p:txBody>
      </p:sp>
      <p:sp>
        <p:nvSpPr>
          <p:cNvPr id="41" name="Rounded Rectangle 40"/>
          <p:cNvSpPr/>
          <p:nvPr/>
        </p:nvSpPr>
        <p:spPr>
          <a:xfrm>
            <a:off x="4716663" y="5571000"/>
            <a:ext cx="4140000" cy="684000"/>
          </a:xfrm>
          <a:prstGeom prst="roundRect">
            <a:avLst/>
          </a:prstGeom>
          <a:solidFill>
            <a:srgbClr val="DEEBF5"/>
          </a:solidFill>
          <a:ln w="19050" cap="flat" cmpd="sng" algn="ctr">
            <a:solidFill>
              <a:srgbClr val="833C0B"/>
            </a:solidFill>
            <a:prstDash val="solid"/>
          </a:ln>
          <a:effectLst/>
        </p:spPr>
        <p:txBody>
          <a:bodyPr wrap="square" lIns="36000" tIns="36000" rIns="36000" bIns="36000" rtlCol="0" anchor="ctr" anchorCtr="0"/>
          <a:lstStyle/>
          <a:p>
            <a:pPr lvl="0">
              <a:defRPr/>
            </a:pPr>
            <a:r>
              <a:rPr kumimoji="0" lang="en-US" sz="950" b="1" i="0" strike="noStrike" kern="0" cap="none" spc="0" normalizeH="0" baseline="0" noProof="0" dirty="0">
                <a:ln>
                  <a:noFill/>
                </a:ln>
                <a:effectLst/>
                <a:uLnTx/>
                <a:uFillTx/>
                <a:latin typeface="Helvetica"/>
                <a:cs typeface="Helvetica"/>
              </a:rPr>
              <a:t>Acquisition by EA: </a:t>
            </a:r>
            <a:r>
              <a:rPr kumimoji="0" lang="en-US" sz="950" i="0" u="none" strike="noStrike" kern="0" cap="none" spc="0" normalizeH="0" baseline="0" noProof="0" dirty="0">
                <a:ln>
                  <a:noFill/>
                </a:ln>
                <a:effectLst/>
                <a:uLnTx/>
                <a:uFillTx/>
                <a:latin typeface="Helvetica"/>
                <a:cs typeface="Helvetica"/>
              </a:rPr>
              <a:t>Current</a:t>
            </a:r>
            <a:r>
              <a:rPr kumimoji="0" lang="en-US" sz="950" i="0" u="none" strike="noStrike" kern="0" cap="none" spc="0" normalizeH="0" noProof="0" dirty="0">
                <a:ln>
                  <a:noFill/>
                </a:ln>
                <a:effectLst/>
                <a:uLnTx/>
                <a:uFillTx/>
                <a:latin typeface="Helvetica"/>
                <a:cs typeface="Helvetica"/>
              </a:rPr>
              <a:t> </a:t>
            </a:r>
            <a:r>
              <a:rPr kumimoji="0" lang="en-US" sz="950" b="1" i="0" u="none" strike="noStrike" kern="0" cap="none" spc="0" normalizeH="0" noProof="0" dirty="0">
                <a:ln>
                  <a:noFill/>
                </a:ln>
                <a:effectLst/>
                <a:uLnTx/>
                <a:uFillTx/>
                <a:latin typeface="Helvetica"/>
                <a:cs typeface="Helvetica"/>
              </a:rPr>
              <a:t>multiple </a:t>
            </a:r>
            <a:r>
              <a:rPr lang="en-US" sz="950" b="1" kern="0" dirty="0">
                <a:latin typeface="Helvetica"/>
                <a:cs typeface="Helvetica"/>
              </a:rPr>
              <a:t>looks rich </a:t>
            </a:r>
            <a:r>
              <a:rPr lang="en-US" sz="950" kern="0" dirty="0">
                <a:latin typeface="Helvetica"/>
                <a:cs typeface="Helvetica"/>
              </a:rPr>
              <a:t>at 12.3x (EV/EBITDA 2015E) on back of </a:t>
            </a:r>
            <a:r>
              <a:rPr lang="en-US" sz="950" b="1" kern="0" dirty="0">
                <a:latin typeface="Helvetica"/>
                <a:cs typeface="Helvetica"/>
              </a:rPr>
              <a:t>GTA V release in 2014</a:t>
            </a:r>
            <a:r>
              <a:rPr lang="en-US" sz="950" kern="0" dirty="0">
                <a:latin typeface="Helvetica"/>
                <a:cs typeface="Helvetica"/>
              </a:rPr>
              <a:t> but integration with EA could enhance </a:t>
            </a:r>
            <a:r>
              <a:rPr lang="en-US" sz="950" b="1" kern="0" dirty="0">
                <a:latin typeface="Helvetica"/>
                <a:cs typeface="Helvetica"/>
              </a:rPr>
              <a:t>risk pooling, cost savings </a:t>
            </a:r>
            <a:r>
              <a:rPr lang="en-US" sz="950" kern="0" dirty="0">
                <a:latin typeface="Helvetica"/>
                <a:cs typeface="Helvetica"/>
              </a:rPr>
              <a:t>and </a:t>
            </a:r>
            <a:r>
              <a:rPr lang="en-US" sz="950" b="1" kern="0" dirty="0">
                <a:latin typeface="Helvetica"/>
                <a:cs typeface="Helvetica"/>
              </a:rPr>
              <a:t>ongoing digital revenues</a:t>
            </a:r>
            <a:endParaRPr kumimoji="0" lang="en-US" sz="950" b="1" i="0" u="none" strike="noStrike" kern="0" cap="none" spc="0" normalizeH="0" baseline="0" noProof="0" dirty="0">
              <a:ln>
                <a:noFill/>
              </a:ln>
              <a:effectLst/>
              <a:uLnTx/>
              <a:uFillTx/>
              <a:latin typeface="Helvetica"/>
              <a:cs typeface="Helvetica"/>
            </a:endParaRPr>
          </a:p>
        </p:txBody>
      </p:sp>
      <p:sp>
        <p:nvSpPr>
          <p:cNvPr id="42" name="Isosceles Triangle 41"/>
          <p:cNvSpPr/>
          <p:nvPr/>
        </p:nvSpPr>
        <p:spPr bwMode="auto">
          <a:xfrm>
            <a:off x="675220" y="5310278"/>
            <a:ext cx="3352800" cy="169332"/>
          </a:xfrm>
          <a:prstGeom prst="triangle">
            <a:avLst/>
          </a:prstGeom>
          <a:solidFill>
            <a:srgbClr val="833C0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a typeface="ＭＳ Ｐゴシック" pitchFamily="34" charset="-128"/>
            </a:endParaRPr>
          </a:p>
        </p:txBody>
      </p:sp>
      <p:sp>
        <p:nvSpPr>
          <p:cNvPr id="43" name="Isosceles Triangle 42"/>
          <p:cNvSpPr/>
          <p:nvPr/>
        </p:nvSpPr>
        <p:spPr bwMode="auto">
          <a:xfrm>
            <a:off x="5171014" y="5310278"/>
            <a:ext cx="3352800" cy="186264"/>
          </a:xfrm>
          <a:prstGeom prst="triangle">
            <a:avLst/>
          </a:prstGeom>
          <a:solidFill>
            <a:srgbClr val="833C0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a typeface="ＭＳ Ｐゴシック" pitchFamily="34" charset="-128"/>
            </a:endParaRPr>
          </a:p>
        </p:txBody>
      </p:sp>
      <p:sp>
        <p:nvSpPr>
          <p:cNvPr id="44" name="Rounded Rectangle 43"/>
          <p:cNvSpPr/>
          <p:nvPr/>
        </p:nvSpPr>
        <p:spPr>
          <a:xfrm>
            <a:off x="287338" y="3718967"/>
            <a:ext cx="4140000" cy="173736"/>
          </a:xfrm>
          <a:prstGeom prst="roundRect">
            <a:avLst>
              <a:gd name="adj" fmla="val 4482"/>
            </a:avLst>
          </a:prstGeom>
          <a:solidFill>
            <a:srgbClr val="1F538F"/>
          </a:solidFill>
          <a:ln w="25400" cap="flat" cmpd="sng" algn="ctr">
            <a:solidFill>
              <a:srgbClr val="444960"/>
            </a:solidFill>
            <a:prstDash val="solid"/>
          </a:ln>
          <a:effectLst/>
        </p:spPr>
        <p:txBody>
          <a:bodyPr wrap="square" lIns="36000" tIns="36000" rIns="36000" bIns="36000" rtlCol="0" anchor="ctr" anchorCtr="0"/>
          <a:lstStyle/>
          <a:p>
            <a:pPr algn="ctr">
              <a:defRPr/>
            </a:pPr>
            <a:r>
              <a:rPr lang="en-US" sz="1000" b="1" kern="0" dirty="0">
                <a:solidFill>
                  <a:schemeClr val="bg1"/>
                </a:solidFill>
                <a:latin typeface="Arial"/>
              </a:rPr>
              <a:t>Acquirer Valuation (Electronic Arts)</a:t>
            </a:r>
            <a:endParaRPr lang="en-US" sz="1000" b="1" kern="0" dirty="0">
              <a:solidFill>
                <a:srgbClr val="FFFFFF"/>
              </a:solidFill>
              <a:latin typeface="Arial"/>
            </a:endParaRPr>
          </a:p>
        </p:txBody>
      </p:sp>
      <p:sp>
        <p:nvSpPr>
          <p:cNvPr id="45" name="Rounded Rectangle 44"/>
          <p:cNvSpPr/>
          <p:nvPr/>
        </p:nvSpPr>
        <p:spPr>
          <a:xfrm>
            <a:off x="4660720" y="3718967"/>
            <a:ext cx="4140000" cy="173736"/>
          </a:xfrm>
          <a:prstGeom prst="roundRect">
            <a:avLst>
              <a:gd name="adj" fmla="val 4482"/>
            </a:avLst>
          </a:prstGeom>
          <a:solidFill>
            <a:srgbClr val="1F538F"/>
          </a:solidFill>
          <a:ln w="25400" cap="flat" cmpd="sng" algn="ctr">
            <a:solidFill>
              <a:srgbClr val="444960"/>
            </a:solidFill>
            <a:prstDash val="solid"/>
          </a:ln>
          <a:effectLst/>
        </p:spPr>
        <p:txBody>
          <a:bodyPr wrap="square" lIns="36000" tIns="36000" rIns="36000" bIns="36000" rtlCol="0" anchor="ctr" anchorCtr="0"/>
          <a:lstStyle/>
          <a:p>
            <a:pPr algn="ctr">
              <a:defRPr/>
            </a:pPr>
            <a:r>
              <a:rPr lang="en-US" sz="1000" b="1" kern="0" dirty="0">
                <a:solidFill>
                  <a:schemeClr val="bg1"/>
                </a:solidFill>
                <a:latin typeface="Arial"/>
              </a:rPr>
              <a:t>Target Valuation (Take-Two)</a:t>
            </a:r>
            <a:endParaRPr lang="en-US" sz="1000" b="1" kern="0" dirty="0">
              <a:solidFill>
                <a:srgbClr val="FFFFFF"/>
              </a:solidFill>
              <a:latin typeface="Arial"/>
            </a:endParaRPr>
          </a:p>
        </p:txBody>
      </p:sp>
      <p:sp>
        <p:nvSpPr>
          <p:cNvPr id="46" name="Rounded Rectangle 45"/>
          <p:cNvSpPr/>
          <p:nvPr/>
        </p:nvSpPr>
        <p:spPr>
          <a:xfrm>
            <a:off x="4703591" y="1304926"/>
            <a:ext cx="4140000" cy="173736"/>
          </a:xfrm>
          <a:prstGeom prst="roundRect">
            <a:avLst>
              <a:gd name="adj" fmla="val 0"/>
            </a:avLst>
          </a:prstGeom>
          <a:solidFill>
            <a:schemeClr val="tx1">
              <a:lumMod val="75000"/>
              <a:lumOff val="25000"/>
            </a:schemeClr>
          </a:solidFill>
          <a:ln w="25400" cap="flat" cmpd="sng" algn="ctr">
            <a:noFill/>
            <a:prstDash val="solid"/>
          </a:ln>
          <a:effectLst/>
        </p:spPr>
        <p:txBody>
          <a:bodyPr wrap="square" lIns="36000" tIns="36000" rIns="36000" bIns="36000" rtlCol="0" anchor="ctr" anchorCtr="0"/>
          <a:lstStyle/>
          <a:p>
            <a:pPr lvl="0" algn="ctr">
              <a:defRPr/>
            </a:pPr>
            <a:r>
              <a:rPr lang="en-US" sz="900" b="1" kern="0" dirty="0">
                <a:solidFill>
                  <a:schemeClr val="bg1"/>
                </a:solidFill>
                <a:latin typeface="Arial"/>
              </a:rPr>
              <a:t>EA </a:t>
            </a:r>
            <a:r>
              <a:rPr lang="en-US" sz="900" b="1" kern="0">
                <a:solidFill>
                  <a:schemeClr val="bg1"/>
                </a:solidFill>
                <a:latin typeface="Arial"/>
              </a:rPr>
              <a:t>&amp; TTWO Operating </a:t>
            </a:r>
            <a:r>
              <a:rPr lang="en-US" sz="900" b="1" kern="0" dirty="0">
                <a:solidFill>
                  <a:schemeClr val="bg1"/>
                </a:solidFill>
                <a:latin typeface="Arial"/>
              </a:rPr>
              <a:t>Performance</a:t>
            </a:r>
          </a:p>
        </p:txBody>
      </p:sp>
      <p:sp>
        <p:nvSpPr>
          <p:cNvPr id="47" name="Rounded Rectangle 46"/>
          <p:cNvSpPr/>
          <p:nvPr/>
        </p:nvSpPr>
        <p:spPr>
          <a:xfrm>
            <a:off x="298877" y="1304925"/>
            <a:ext cx="4140000" cy="173736"/>
          </a:xfrm>
          <a:prstGeom prst="roundRect">
            <a:avLst>
              <a:gd name="adj" fmla="val 0"/>
            </a:avLst>
          </a:prstGeom>
          <a:solidFill>
            <a:schemeClr val="tx1">
              <a:lumMod val="75000"/>
              <a:lumOff val="25000"/>
            </a:schemeClr>
          </a:solidFill>
          <a:ln w="25400" cap="flat" cmpd="sng" algn="ctr">
            <a:noFill/>
            <a:prstDash val="solid"/>
          </a:ln>
          <a:effectLst/>
        </p:spPr>
        <p:txBody>
          <a:bodyPr wrap="square" lIns="36000" tIns="36000" rIns="36000" bIns="36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chemeClr val="bg1"/>
                </a:solidFill>
                <a:effectLst/>
                <a:uLnTx/>
                <a:uFillTx/>
                <a:latin typeface="Arial"/>
                <a:ea typeface="+mn-ea"/>
                <a:cs typeface="+mn-cs"/>
              </a:rPr>
              <a:t>EA &amp; TTWO Stock Price Performance</a:t>
            </a:r>
          </a:p>
        </p:txBody>
      </p:sp>
      <p:pic>
        <p:nvPicPr>
          <p:cNvPr id="48" name="Picture 47"/>
          <p:cNvPicPr>
            <a:picLocks noChangeAspect="1"/>
          </p:cNvPicPr>
          <p:nvPr/>
        </p:nvPicPr>
        <p:blipFill rotWithShape="1">
          <a:blip r:embed="rId2"/>
          <a:srcRect t="87625"/>
          <a:stretch/>
        </p:blipFill>
        <p:spPr>
          <a:xfrm>
            <a:off x="5546372" y="1736895"/>
            <a:ext cx="2651464" cy="269673"/>
          </a:xfrm>
          <a:prstGeom prst="rect">
            <a:avLst/>
          </a:prstGeom>
        </p:spPr>
      </p:pic>
      <p:pic>
        <p:nvPicPr>
          <p:cNvPr id="50" name="Picture 49"/>
          <p:cNvPicPr>
            <a:picLocks noChangeAspect="1"/>
          </p:cNvPicPr>
          <p:nvPr/>
        </p:nvPicPr>
        <p:blipFill rotWithShape="1">
          <a:blip r:embed="rId3"/>
          <a:srcRect l="1512" r="921" b="11283"/>
          <a:stretch/>
        </p:blipFill>
        <p:spPr>
          <a:xfrm>
            <a:off x="4799847" y="1906219"/>
            <a:ext cx="4135140" cy="1627621"/>
          </a:xfrm>
          <a:prstGeom prst="rect">
            <a:avLst/>
          </a:prstGeom>
        </p:spPr>
      </p:pic>
      <p:pic>
        <p:nvPicPr>
          <p:cNvPr id="3" name="Picture 2"/>
          <p:cNvPicPr>
            <a:picLocks noChangeAspect="1"/>
          </p:cNvPicPr>
          <p:nvPr/>
        </p:nvPicPr>
        <p:blipFill>
          <a:blip r:embed="rId4"/>
          <a:stretch>
            <a:fillRect/>
          </a:stretch>
        </p:blipFill>
        <p:spPr>
          <a:xfrm>
            <a:off x="312269" y="1576625"/>
            <a:ext cx="4198347" cy="2090500"/>
          </a:xfrm>
          <a:prstGeom prst="rect">
            <a:avLst/>
          </a:prstGeom>
        </p:spPr>
      </p:pic>
    </p:spTree>
    <p:extLst>
      <p:ext uri="{BB962C8B-B14F-4D97-AF65-F5344CB8AC3E}">
        <p14:creationId xmlns:p14="http://schemas.microsoft.com/office/powerpoint/2010/main" val="412747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25" y="73025"/>
            <a:ext cx="8645525" cy="603887"/>
          </a:xfrm>
        </p:spPr>
        <p:txBody>
          <a:bodyPr/>
          <a:lstStyle/>
          <a:p>
            <a:r>
              <a:rPr lang="en-US" sz="2400" dirty="0">
                <a:latin typeface="+mn-lt"/>
              </a:rPr>
              <a:t>Synergies Forecast</a:t>
            </a:r>
            <a:r>
              <a:rPr lang="en-CA" sz="2400" dirty="0">
                <a:latin typeface="Helvetica"/>
              </a:rPr>
              <a:t> (Template)</a:t>
            </a:r>
            <a:endParaRPr lang="en-US" sz="2400" dirty="0">
              <a:latin typeface="+mn-lt"/>
            </a:endParaRPr>
          </a:p>
        </p:txBody>
      </p:sp>
      <p:sp>
        <p:nvSpPr>
          <p:cNvPr id="14" name="Slide Number Placeholder 4"/>
          <p:cNvSpPr>
            <a:spLocks noGrp="1"/>
          </p:cNvSpPr>
          <p:nvPr>
            <p:ph type="sldNum" sz="quarter" idx="10"/>
          </p:nvPr>
        </p:nvSpPr>
        <p:spPr>
          <a:xfrm>
            <a:off x="7115175" y="6666738"/>
            <a:ext cx="1905000" cy="136525"/>
          </a:xfrm>
        </p:spPr>
        <p:txBody>
          <a:bodyPr/>
          <a:lstStyle/>
          <a:p>
            <a:pPr>
              <a:defRPr/>
            </a:pPr>
            <a:fld id="{7D2DF075-FB03-4886-8FC9-7048671DDBF9}" type="slidenum">
              <a:rPr lang="en-AU" smtClean="0">
                <a:solidFill>
                  <a:srgbClr val="FFFFFF"/>
                </a:solidFill>
              </a:rPr>
              <a:pPr>
                <a:defRPr/>
              </a:pPr>
              <a:t>5</a:t>
            </a:fld>
            <a:endParaRPr lang="en-AU" dirty="0">
              <a:solidFill>
                <a:srgbClr val="FFFFFF"/>
              </a:solidFill>
            </a:endParaRPr>
          </a:p>
        </p:txBody>
      </p:sp>
      <p:sp>
        <p:nvSpPr>
          <p:cNvPr id="19" name="TextBox 18"/>
          <p:cNvSpPr txBox="1"/>
          <p:nvPr/>
        </p:nvSpPr>
        <p:spPr>
          <a:xfrm>
            <a:off x="258762" y="767302"/>
            <a:ext cx="8588375" cy="498598"/>
          </a:xfrm>
          <a:prstGeom prst="rect">
            <a:avLst/>
          </a:prstGeom>
          <a:noFill/>
          <a:ln>
            <a:noFill/>
            <a:prstDash val="dash"/>
          </a:ln>
        </p:spPr>
        <p:txBody>
          <a:bodyPr wrap="square" lIns="90000" tIns="45720" bIns="45720" rtlCol="0" anchor="ctr" anchorCtr="0">
            <a:spAutoFit/>
          </a:bodyPr>
          <a:lstStyle/>
          <a:p>
            <a:pPr defTabSz="663575" eaLnBrk="0" hangingPunct="0">
              <a:lnSpc>
                <a:spcPct val="110000"/>
              </a:lnSpc>
              <a:spcAft>
                <a:spcPts val="100"/>
              </a:spcAft>
              <a:buClr>
                <a:srgbClr val="003399"/>
              </a:buClr>
              <a:defRPr/>
            </a:pPr>
            <a:r>
              <a:rPr lang="en-US" sz="1200" b="1" dirty="0">
                <a:solidFill>
                  <a:srgbClr val="444960"/>
                </a:solidFill>
              </a:rPr>
              <a:t>EA could derive near-term cost synergies from shared overhead costs and potential revenue synergies from integrating TTWO’s content into its mobile platform</a:t>
            </a:r>
            <a:endParaRPr lang="en-AU" sz="1200" b="1" dirty="0">
              <a:solidFill>
                <a:srgbClr val="444960"/>
              </a:solidFill>
              <a:cs typeface="Helvetica" pitchFamily="34" charset="0"/>
            </a:endParaRPr>
          </a:p>
        </p:txBody>
      </p:sp>
      <p:sp>
        <p:nvSpPr>
          <p:cNvPr id="80" name="Rectangle 79"/>
          <p:cNvSpPr/>
          <p:nvPr/>
        </p:nvSpPr>
        <p:spPr>
          <a:xfrm>
            <a:off x="6087534" y="3276917"/>
            <a:ext cx="2769129" cy="3064935"/>
          </a:xfrm>
          <a:prstGeom prst="rect">
            <a:avLst/>
          </a:prstGeom>
          <a:solidFill>
            <a:srgbClr val="DEEBF5"/>
          </a:solidFill>
          <a:ln w="6350">
            <a:solidFill>
              <a:srgbClr val="833C0B"/>
            </a:solidFill>
          </a:ln>
        </p:spPr>
        <p:style>
          <a:lnRef idx="2">
            <a:schemeClr val="accent1">
              <a:shade val="50000"/>
            </a:schemeClr>
          </a:lnRef>
          <a:fillRef idx="1">
            <a:schemeClr val="accent1"/>
          </a:fillRef>
          <a:effectRef idx="0">
            <a:schemeClr val="accent1"/>
          </a:effectRef>
          <a:fontRef idx="minor">
            <a:schemeClr val="lt1"/>
          </a:fontRef>
        </p:style>
        <p:txBody>
          <a:bodyPr wrap="square" lIns="64008" tIns="118872" rIns="18288" bIns="72000" rtlCol="0" anchor="t" anchorCtr="0"/>
          <a:lstStyle/>
          <a:p>
            <a:pPr algn="ctr">
              <a:spcBef>
                <a:spcPts val="200"/>
              </a:spcBef>
              <a:spcAft>
                <a:spcPts val="500"/>
              </a:spcAft>
            </a:pPr>
            <a:r>
              <a:rPr lang="en-CA" sz="950" b="1" dirty="0">
                <a:solidFill>
                  <a:srgbClr val="333333"/>
                </a:solidFill>
              </a:rPr>
              <a:t>SYNERGY FORECAST ASSUMPTIONS</a:t>
            </a:r>
            <a:endParaRPr lang="en-US" sz="950" b="1" dirty="0">
              <a:solidFill>
                <a:srgbClr val="333333"/>
              </a:solidFill>
            </a:endParaRPr>
          </a:p>
          <a:p>
            <a:pPr marL="169863" indent="-169863">
              <a:spcBef>
                <a:spcPts val="200"/>
              </a:spcBef>
              <a:buFont typeface="+mj-lt"/>
              <a:buAutoNum type="arabicParenR"/>
            </a:pPr>
            <a:r>
              <a:rPr lang="en-CA" sz="950" dirty="0">
                <a:solidFill>
                  <a:srgbClr val="111618"/>
                </a:solidFill>
              </a:rPr>
              <a:t>Revenue and margin improvements  are expressed as </a:t>
            </a:r>
            <a:r>
              <a:rPr lang="en-CA" sz="950" b="1" dirty="0">
                <a:solidFill>
                  <a:srgbClr val="111618"/>
                </a:solidFill>
              </a:rPr>
              <a:t>% of TTWO revenues</a:t>
            </a:r>
          </a:p>
          <a:p>
            <a:pPr marL="169863" indent="-169863">
              <a:spcBef>
                <a:spcPts val="800"/>
              </a:spcBef>
              <a:buFont typeface="+mj-lt"/>
              <a:buAutoNum type="arabicParenR"/>
            </a:pPr>
            <a:r>
              <a:rPr lang="en-CA" sz="950" dirty="0">
                <a:solidFill>
                  <a:srgbClr val="111618"/>
                </a:solidFill>
              </a:rPr>
              <a:t>Forecast shows full potential </a:t>
            </a:r>
            <a:r>
              <a:rPr lang="en-CA" sz="950" b="1" dirty="0">
                <a:solidFill>
                  <a:srgbClr val="111618"/>
                </a:solidFill>
              </a:rPr>
              <a:t>optimistic case </a:t>
            </a:r>
            <a:r>
              <a:rPr lang="en-CA" sz="950" dirty="0">
                <a:solidFill>
                  <a:srgbClr val="111618"/>
                </a:solidFill>
              </a:rPr>
              <a:t>that could be reasonably estimated</a:t>
            </a:r>
          </a:p>
          <a:p>
            <a:pPr marL="287338" lvl="1">
              <a:spcBef>
                <a:spcPts val="500"/>
              </a:spcBef>
            </a:pPr>
            <a:r>
              <a:rPr lang="en-CA" sz="950" b="1" dirty="0">
                <a:solidFill>
                  <a:srgbClr val="111618"/>
                </a:solidFill>
              </a:rPr>
              <a:t>Revenue </a:t>
            </a:r>
            <a:r>
              <a:rPr lang="en-CA" sz="950" dirty="0">
                <a:solidFill>
                  <a:srgbClr val="111618"/>
                </a:solidFill>
              </a:rPr>
              <a:t>(2%, modest) </a:t>
            </a:r>
          </a:p>
          <a:p>
            <a:pPr marL="287338" lvl="1">
              <a:spcBef>
                <a:spcPts val="200"/>
              </a:spcBef>
            </a:pPr>
            <a:r>
              <a:rPr lang="en-CA" sz="950" b="1" dirty="0">
                <a:solidFill>
                  <a:srgbClr val="111618"/>
                </a:solidFill>
              </a:rPr>
              <a:t>Cost of Revenues </a:t>
            </a:r>
            <a:r>
              <a:rPr lang="en-CA" sz="950" dirty="0">
                <a:solidFill>
                  <a:srgbClr val="111618"/>
                </a:solidFill>
              </a:rPr>
              <a:t>(1%, modest)</a:t>
            </a:r>
          </a:p>
          <a:p>
            <a:pPr marL="287338" lvl="1">
              <a:spcBef>
                <a:spcPts val="200"/>
              </a:spcBef>
            </a:pPr>
            <a:r>
              <a:rPr lang="en-CA" sz="950" b="1" dirty="0">
                <a:solidFill>
                  <a:srgbClr val="111618"/>
                </a:solidFill>
              </a:rPr>
              <a:t>Marketing and Sales </a:t>
            </a:r>
            <a:r>
              <a:rPr lang="en-CA" sz="950" dirty="0">
                <a:solidFill>
                  <a:srgbClr val="111618"/>
                </a:solidFill>
              </a:rPr>
              <a:t>(2%, moderate)</a:t>
            </a:r>
          </a:p>
          <a:p>
            <a:pPr marL="287338" lvl="1">
              <a:spcBef>
                <a:spcPts val="200"/>
              </a:spcBef>
            </a:pPr>
            <a:r>
              <a:rPr lang="en-CA" sz="950" b="1" dirty="0">
                <a:solidFill>
                  <a:srgbClr val="111618"/>
                </a:solidFill>
              </a:rPr>
              <a:t>General &amp; Administrative </a:t>
            </a:r>
            <a:r>
              <a:rPr lang="en-CA" sz="950" dirty="0">
                <a:solidFill>
                  <a:srgbClr val="111618"/>
                </a:solidFill>
              </a:rPr>
              <a:t>(5%, large)</a:t>
            </a:r>
          </a:p>
          <a:p>
            <a:pPr marL="169863" indent="-169863">
              <a:spcBef>
                <a:spcPts val="700"/>
              </a:spcBef>
              <a:buFont typeface="+mj-lt"/>
              <a:buAutoNum type="arabicParenR"/>
            </a:pPr>
            <a:r>
              <a:rPr lang="en-CA" sz="950" dirty="0">
                <a:solidFill>
                  <a:srgbClr val="111618"/>
                </a:solidFill>
              </a:rPr>
              <a:t>Significant discount applied to </a:t>
            </a:r>
            <a:r>
              <a:rPr lang="en-CA" sz="950" b="1" dirty="0">
                <a:solidFill>
                  <a:srgbClr val="111618"/>
                </a:solidFill>
              </a:rPr>
              <a:t>base case </a:t>
            </a:r>
            <a:r>
              <a:rPr lang="en-CA" sz="950" dirty="0">
                <a:solidFill>
                  <a:srgbClr val="111618"/>
                </a:solidFill>
              </a:rPr>
              <a:t>to get to reasonably expected outcome </a:t>
            </a:r>
          </a:p>
          <a:p>
            <a:pPr marL="287338" lvl="1">
              <a:spcBef>
                <a:spcPts val="200"/>
              </a:spcBef>
            </a:pPr>
            <a:r>
              <a:rPr lang="en-CA" sz="950" b="1" dirty="0">
                <a:solidFill>
                  <a:srgbClr val="111618"/>
                </a:solidFill>
              </a:rPr>
              <a:t>Marketing and Sales </a:t>
            </a:r>
            <a:r>
              <a:rPr lang="en-CA" sz="950" dirty="0">
                <a:solidFill>
                  <a:srgbClr val="111618"/>
                </a:solidFill>
              </a:rPr>
              <a:t>(1%, modest)</a:t>
            </a:r>
          </a:p>
          <a:p>
            <a:pPr marL="287338">
              <a:spcBef>
                <a:spcPts val="200"/>
              </a:spcBef>
            </a:pPr>
            <a:r>
              <a:rPr lang="en-CA" sz="950" b="1" dirty="0">
                <a:solidFill>
                  <a:srgbClr val="111618"/>
                </a:solidFill>
              </a:rPr>
              <a:t>General &amp; Administrative </a:t>
            </a:r>
            <a:r>
              <a:rPr lang="en-CA" sz="950" dirty="0">
                <a:solidFill>
                  <a:srgbClr val="111618"/>
                </a:solidFill>
              </a:rPr>
              <a:t>(3%, moderate)</a:t>
            </a:r>
          </a:p>
          <a:p>
            <a:pPr marL="168275" indent="-168275">
              <a:spcBef>
                <a:spcPts val="700"/>
              </a:spcBef>
              <a:buFont typeface="+mj-lt"/>
              <a:buAutoNum type="arabicParenR" startAt="4"/>
            </a:pPr>
            <a:r>
              <a:rPr lang="en-CA" sz="950" dirty="0">
                <a:solidFill>
                  <a:srgbClr val="111618"/>
                </a:solidFill>
              </a:rPr>
              <a:t>Reflects 2-year </a:t>
            </a:r>
            <a:r>
              <a:rPr lang="en-CA" sz="950" b="1" dirty="0">
                <a:solidFill>
                  <a:srgbClr val="111618"/>
                </a:solidFill>
              </a:rPr>
              <a:t>ramp up </a:t>
            </a:r>
            <a:r>
              <a:rPr lang="en-CA" sz="950" dirty="0">
                <a:solidFill>
                  <a:srgbClr val="111618"/>
                </a:solidFill>
              </a:rPr>
              <a:t>for all synergies</a:t>
            </a:r>
            <a:r>
              <a:rPr lang="en-CA" sz="950" b="1" dirty="0">
                <a:solidFill>
                  <a:srgbClr val="111618"/>
                </a:solidFill>
              </a:rPr>
              <a:t> </a:t>
            </a:r>
            <a:r>
              <a:rPr lang="en-CA" sz="950" dirty="0">
                <a:solidFill>
                  <a:srgbClr val="111618"/>
                </a:solidFill>
              </a:rPr>
              <a:t>except 3-year ramp up for Cost of Revenues</a:t>
            </a:r>
            <a:endParaRPr lang="en-CA" sz="950" b="1" dirty="0">
              <a:solidFill>
                <a:srgbClr val="111618"/>
              </a:solidFill>
            </a:endParaRPr>
          </a:p>
          <a:p>
            <a:pPr marL="515937" lvl="1" indent="-228600">
              <a:spcBef>
                <a:spcPts val="200"/>
              </a:spcBef>
              <a:buFont typeface="+mj-lt"/>
              <a:buAutoNum type="arabicParenR" startAt="4"/>
            </a:pPr>
            <a:endParaRPr lang="en-CA" sz="950" b="1" dirty="0">
              <a:solidFill>
                <a:srgbClr val="111618"/>
              </a:solidFill>
            </a:endParaRPr>
          </a:p>
          <a:p>
            <a:pPr marL="228600" indent="-228600">
              <a:spcBef>
                <a:spcPts val="200"/>
              </a:spcBef>
              <a:buFont typeface="+mj-lt"/>
              <a:buAutoNum type="arabicParenR" startAt="4"/>
            </a:pPr>
            <a:endParaRPr lang="en-CA" sz="950" b="1" dirty="0">
              <a:solidFill>
                <a:srgbClr val="111618"/>
              </a:solidFill>
            </a:endParaRPr>
          </a:p>
        </p:txBody>
      </p:sp>
      <p:sp>
        <p:nvSpPr>
          <p:cNvPr id="84" name="TextBox 83"/>
          <p:cNvSpPr txBox="1"/>
          <p:nvPr/>
        </p:nvSpPr>
        <p:spPr>
          <a:xfrm>
            <a:off x="287339" y="1607059"/>
            <a:ext cx="2845328" cy="1669688"/>
          </a:xfrm>
          <a:prstGeom prst="rect">
            <a:avLst/>
          </a:prstGeom>
          <a:noFill/>
        </p:spPr>
        <p:txBody>
          <a:bodyPr wrap="square" rtlCol="0">
            <a:spAutoFit/>
          </a:bodyPr>
          <a:lstStyle/>
          <a:p>
            <a:pPr marL="172800" lvl="1" indent="-172800">
              <a:spcAft>
                <a:spcPts val="300"/>
              </a:spcAft>
              <a:buFont typeface="Wingdings" charset="2"/>
              <a:buChar char="§"/>
              <a:defRPr/>
            </a:pPr>
            <a:r>
              <a:rPr lang="en-US" sz="950" b="1" dirty="0">
                <a:solidFill>
                  <a:srgbClr val="000000"/>
                </a:solidFill>
              </a:rPr>
              <a:t>EA New Digital Segments: </a:t>
            </a:r>
            <a:r>
              <a:rPr lang="en-US" sz="950" dirty="0">
                <a:solidFill>
                  <a:srgbClr val="000000"/>
                </a:solidFill>
              </a:rPr>
              <a:t>TTWO could benefit from EA platforms such as free-to-play downloads / mobile / social / casual</a:t>
            </a:r>
          </a:p>
          <a:p>
            <a:pPr marL="172800" lvl="1" indent="-172800">
              <a:spcAft>
                <a:spcPts val="300"/>
              </a:spcAft>
              <a:buFont typeface="Wingdings" charset="2"/>
              <a:buChar char="§"/>
              <a:defRPr/>
            </a:pPr>
            <a:r>
              <a:rPr lang="en-US" sz="950" b="1" dirty="0">
                <a:solidFill>
                  <a:srgbClr val="000000"/>
                </a:solidFill>
              </a:rPr>
              <a:t>EA Monetization: </a:t>
            </a:r>
            <a:r>
              <a:rPr lang="en-US" sz="950" dirty="0">
                <a:solidFill>
                  <a:srgbClr val="000000"/>
                </a:solidFill>
              </a:rPr>
              <a:t>TTWO could adopt EA model with shorter game development cycles and expanded ongoing revenue models</a:t>
            </a:r>
          </a:p>
          <a:p>
            <a:pPr marL="172800" lvl="1" indent="-172800">
              <a:spcAft>
                <a:spcPts val="300"/>
              </a:spcAft>
              <a:buFont typeface="Wingdings" charset="2"/>
              <a:buChar char="§"/>
              <a:defRPr/>
            </a:pPr>
            <a:r>
              <a:rPr lang="en-US" sz="950" b="1" dirty="0">
                <a:solidFill>
                  <a:srgbClr val="000000"/>
                </a:solidFill>
              </a:rPr>
              <a:t>TTWO Asia Focus: </a:t>
            </a:r>
            <a:r>
              <a:rPr lang="en-US" sz="950" dirty="0">
                <a:solidFill>
                  <a:srgbClr val="000000"/>
                </a:solidFill>
              </a:rPr>
              <a:t>EA could benefit from TTWO’s focus and strategic distribution partnerships in Asia</a:t>
            </a:r>
          </a:p>
          <a:p>
            <a:pPr marL="172800" lvl="1" indent="-172800">
              <a:spcAft>
                <a:spcPts val="300"/>
              </a:spcAft>
              <a:buFont typeface="Wingdings" charset="2"/>
              <a:buChar char="§"/>
              <a:defRPr/>
            </a:pPr>
            <a:endParaRPr lang="en-CA" sz="950" dirty="0">
              <a:solidFill>
                <a:srgbClr val="000000"/>
              </a:solidFill>
            </a:endParaRPr>
          </a:p>
        </p:txBody>
      </p:sp>
      <p:sp>
        <p:nvSpPr>
          <p:cNvPr id="85" name="TextBox 84"/>
          <p:cNvSpPr txBox="1"/>
          <p:nvPr/>
        </p:nvSpPr>
        <p:spPr>
          <a:xfrm>
            <a:off x="3177468" y="1585929"/>
            <a:ext cx="2807371" cy="1523494"/>
          </a:xfrm>
          <a:prstGeom prst="rect">
            <a:avLst/>
          </a:prstGeom>
          <a:noFill/>
        </p:spPr>
        <p:txBody>
          <a:bodyPr wrap="square" rtlCol="0">
            <a:spAutoFit/>
          </a:bodyPr>
          <a:lstStyle/>
          <a:p>
            <a:pPr marL="172800" lvl="1" indent="-172800">
              <a:spcAft>
                <a:spcPts val="300"/>
              </a:spcAft>
              <a:buFont typeface="Wingdings" charset="2"/>
              <a:buChar char="§"/>
              <a:defRPr/>
            </a:pPr>
            <a:r>
              <a:rPr lang="en-US" sz="950" b="1" dirty="0">
                <a:solidFill>
                  <a:srgbClr val="000000"/>
                </a:solidFill>
                <a:ea typeface="ＭＳ Ｐゴシック" pitchFamily="34" charset="-128"/>
              </a:rPr>
              <a:t>TTWO Margin: </a:t>
            </a:r>
            <a:r>
              <a:rPr lang="en-US" sz="950" dirty="0">
                <a:solidFill>
                  <a:srgbClr val="000000"/>
                </a:solidFill>
                <a:ea typeface="ＭＳ Ｐゴシック" pitchFamily="34" charset="-128"/>
              </a:rPr>
              <a:t>TTWO EBITDA % has lagged EA by 15% in FY13 and 5% in FY14 (GTA)</a:t>
            </a:r>
          </a:p>
          <a:p>
            <a:pPr marL="172800" lvl="1" indent="-172800">
              <a:spcAft>
                <a:spcPts val="300"/>
              </a:spcAft>
              <a:buFont typeface="Wingdings" charset="2"/>
              <a:buChar char="§"/>
              <a:defRPr/>
            </a:pPr>
            <a:r>
              <a:rPr lang="en-US" sz="950" b="1" dirty="0">
                <a:solidFill>
                  <a:srgbClr val="000000"/>
                </a:solidFill>
                <a:ea typeface="ＭＳ Ｐゴシック" pitchFamily="34" charset="-128"/>
              </a:rPr>
              <a:t>TTWO Marketing and G&amp;A: </a:t>
            </a:r>
            <a:r>
              <a:rPr lang="en-US" sz="950" dirty="0">
                <a:solidFill>
                  <a:srgbClr val="000000"/>
                </a:solidFill>
                <a:ea typeface="ＭＳ Ｐゴシック" pitchFamily="34" charset="-128"/>
              </a:rPr>
              <a:t>Shared overhead</a:t>
            </a:r>
          </a:p>
          <a:p>
            <a:pPr marL="172800" lvl="1" indent="-172800">
              <a:spcAft>
                <a:spcPts val="300"/>
              </a:spcAft>
              <a:buFont typeface="Wingdings" charset="2"/>
              <a:buChar char="§"/>
              <a:defRPr/>
            </a:pPr>
            <a:r>
              <a:rPr lang="en-US" sz="950" b="1" dirty="0">
                <a:solidFill>
                  <a:srgbClr val="000000"/>
                </a:solidFill>
                <a:ea typeface="ＭＳ Ｐゴシック" pitchFamily="34" charset="-128"/>
              </a:rPr>
              <a:t>TTWO Cost of Revenues: </a:t>
            </a:r>
            <a:r>
              <a:rPr lang="en-US" sz="950" dirty="0">
                <a:solidFill>
                  <a:srgbClr val="000000"/>
                </a:solidFill>
                <a:ea typeface="ＭＳ Ｐゴシック" pitchFamily="34" charset="-128"/>
              </a:rPr>
              <a:t>TTWO can deliver more content via EA digital platform to avoid manufacturing costs and third-party fees</a:t>
            </a:r>
          </a:p>
          <a:p>
            <a:pPr marL="172800" lvl="1" indent="-172800">
              <a:spcAft>
                <a:spcPts val="300"/>
              </a:spcAft>
              <a:buFont typeface="Wingdings" charset="2"/>
              <a:buChar char="§"/>
              <a:defRPr/>
            </a:pPr>
            <a:r>
              <a:rPr lang="en-US" sz="950" b="1" dirty="0">
                <a:solidFill>
                  <a:srgbClr val="000000"/>
                </a:solidFill>
                <a:ea typeface="ＭＳ Ｐゴシック" pitchFamily="34" charset="-128"/>
              </a:rPr>
              <a:t>Combined AAA Focus</a:t>
            </a:r>
            <a:r>
              <a:rPr lang="en-US" sz="950" dirty="0">
                <a:solidFill>
                  <a:srgbClr val="000000"/>
                </a:solidFill>
                <a:ea typeface="ＭＳ Ｐゴシック" pitchFamily="34" charset="-128"/>
              </a:rPr>
              <a:t>: Focus on fewer but only AAA titles to boost profitability</a:t>
            </a:r>
            <a:endParaRPr lang="en-US" sz="950" b="1" dirty="0">
              <a:solidFill>
                <a:srgbClr val="000000"/>
              </a:solidFill>
              <a:ea typeface="ＭＳ Ｐゴシック" pitchFamily="34" charset="-128"/>
            </a:endParaRPr>
          </a:p>
        </p:txBody>
      </p:sp>
      <p:sp>
        <p:nvSpPr>
          <p:cNvPr id="86" name="Rounded Rectangle 85"/>
          <p:cNvSpPr/>
          <p:nvPr/>
        </p:nvSpPr>
        <p:spPr>
          <a:xfrm>
            <a:off x="297817" y="1304925"/>
            <a:ext cx="2758650" cy="174902"/>
          </a:xfrm>
          <a:prstGeom prst="roundRect">
            <a:avLst>
              <a:gd name="adj" fmla="val 4482"/>
            </a:avLst>
          </a:prstGeom>
          <a:solidFill>
            <a:srgbClr val="1F538F"/>
          </a:solidFill>
          <a:ln w="25400" cap="flat" cmpd="sng" algn="ctr">
            <a:solidFill>
              <a:srgbClr val="444960"/>
            </a:solidFill>
            <a:prstDash val="solid"/>
          </a:ln>
          <a:effectLst/>
        </p:spPr>
        <p:txBody>
          <a:bodyPr wrap="square" lIns="36000" tIns="36000" rIns="36000" bIns="36000" rtlCol="0" anchor="ctr" anchorCtr="0"/>
          <a:lstStyle/>
          <a:p>
            <a:pPr algn="ctr">
              <a:defRPr/>
            </a:pPr>
            <a:r>
              <a:rPr lang="en-US" sz="1000" b="1" kern="0" dirty="0">
                <a:solidFill>
                  <a:srgbClr val="FFFFFF"/>
                </a:solidFill>
                <a:latin typeface="Arial"/>
              </a:rPr>
              <a:t>Revenue Synergy Drivers</a:t>
            </a:r>
          </a:p>
        </p:txBody>
      </p:sp>
      <p:sp>
        <p:nvSpPr>
          <p:cNvPr id="87" name="Rounded Rectangle 86"/>
          <p:cNvSpPr/>
          <p:nvPr/>
        </p:nvSpPr>
        <p:spPr>
          <a:xfrm>
            <a:off x="3208338" y="1304925"/>
            <a:ext cx="2718329" cy="174902"/>
          </a:xfrm>
          <a:prstGeom prst="roundRect">
            <a:avLst>
              <a:gd name="adj" fmla="val 4482"/>
            </a:avLst>
          </a:prstGeom>
          <a:solidFill>
            <a:srgbClr val="1F538F"/>
          </a:solidFill>
          <a:ln w="25400" cap="flat" cmpd="sng" algn="ctr">
            <a:solidFill>
              <a:srgbClr val="444960"/>
            </a:solidFill>
            <a:prstDash val="solid"/>
          </a:ln>
          <a:effectLst/>
        </p:spPr>
        <p:txBody>
          <a:bodyPr wrap="square" lIns="36000" tIns="36000" rIns="36000" bIns="36000" rtlCol="0" anchor="ctr" anchorCtr="0"/>
          <a:lstStyle/>
          <a:p>
            <a:pPr algn="ctr">
              <a:defRPr/>
            </a:pPr>
            <a:r>
              <a:rPr lang="en-US" sz="1000" b="1" kern="0" dirty="0">
                <a:solidFill>
                  <a:srgbClr val="FFFFFF"/>
                </a:solidFill>
                <a:latin typeface="Arial"/>
              </a:rPr>
              <a:t>Cost Synergy Drivers</a:t>
            </a:r>
          </a:p>
        </p:txBody>
      </p:sp>
      <p:sp>
        <p:nvSpPr>
          <p:cNvPr id="88" name="TextBox 87"/>
          <p:cNvSpPr txBox="1"/>
          <p:nvPr/>
        </p:nvSpPr>
        <p:spPr>
          <a:xfrm>
            <a:off x="6060440" y="1589886"/>
            <a:ext cx="2819083" cy="1708160"/>
          </a:xfrm>
          <a:prstGeom prst="rect">
            <a:avLst/>
          </a:prstGeom>
          <a:noFill/>
        </p:spPr>
        <p:txBody>
          <a:bodyPr wrap="square" rtlCol="0">
            <a:spAutoFit/>
          </a:bodyPr>
          <a:lstStyle/>
          <a:p>
            <a:pPr marL="172800" lvl="1" indent="-172800">
              <a:spcAft>
                <a:spcPts val="300"/>
              </a:spcAft>
              <a:buFont typeface="Wingdings" charset="2"/>
              <a:buChar char="§"/>
              <a:defRPr/>
            </a:pPr>
            <a:r>
              <a:rPr lang="en-US" sz="950" b="1" dirty="0">
                <a:solidFill>
                  <a:srgbClr val="000000"/>
                </a:solidFill>
                <a:ea typeface="ＭＳ Ｐゴシック" pitchFamily="34" charset="-128"/>
              </a:rPr>
              <a:t>TTWO Culture: </a:t>
            </a:r>
            <a:r>
              <a:rPr lang="en-US" sz="950" dirty="0">
                <a:solidFill>
                  <a:srgbClr val="000000"/>
                </a:solidFill>
                <a:ea typeface="ＭＳ Ｐゴシック" pitchFamily="34" charset="-128"/>
              </a:rPr>
              <a:t>Head-count and budget reductions phased in to retain positive  culture</a:t>
            </a:r>
          </a:p>
          <a:p>
            <a:pPr marL="172800" lvl="1" indent="-172800">
              <a:spcAft>
                <a:spcPts val="300"/>
              </a:spcAft>
              <a:buFont typeface="Wingdings" charset="2"/>
              <a:buChar char="§"/>
              <a:defRPr/>
            </a:pPr>
            <a:r>
              <a:rPr lang="en-US" sz="950" b="1" dirty="0">
                <a:solidFill>
                  <a:srgbClr val="000000"/>
                </a:solidFill>
                <a:ea typeface="ＭＳ Ｐゴシック" pitchFamily="34" charset="-128"/>
              </a:rPr>
              <a:t>TTWO Quality: </a:t>
            </a:r>
            <a:r>
              <a:rPr lang="en-US" sz="950" dirty="0">
                <a:solidFill>
                  <a:srgbClr val="000000"/>
                </a:solidFill>
                <a:ea typeface="ＭＳ Ｐゴシック" pitchFamily="34" charset="-128"/>
              </a:rPr>
              <a:t>Core of TTWO success and fan loyalty based on consistent high quality, costly and non-rushed game development </a:t>
            </a:r>
          </a:p>
          <a:p>
            <a:pPr marL="172800" lvl="1" indent="-172800">
              <a:spcAft>
                <a:spcPts val="300"/>
              </a:spcAft>
              <a:buFont typeface="Wingdings" charset="2"/>
              <a:buChar char="§"/>
              <a:defRPr/>
            </a:pPr>
            <a:r>
              <a:rPr lang="en-US" sz="950" b="1" dirty="0">
                <a:solidFill>
                  <a:srgbClr val="000000"/>
                </a:solidFill>
                <a:ea typeface="ＭＳ Ｐゴシック" pitchFamily="34" charset="-128"/>
              </a:rPr>
              <a:t>Manufacturing:</a:t>
            </a:r>
            <a:r>
              <a:rPr lang="en-US" sz="950" dirty="0">
                <a:solidFill>
                  <a:srgbClr val="000000"/>
                </a:solidFill>
                <a:ea typeface="ＭＳ Ｐゴシック" pitchFamily="34" charset="-128"/>
              </a:rPr>
              <a:t> Third-party contracts limit savings to some improved bargaining power</a:t>
            </a:r>
            <a:endParaRPr lang="en-US" sz="950" b="1" dirty="0">
              <a:solidFill>
                <a:srgbClr val="000000"/>
              </a:solidFill>
              <a:ea typeface="ＭＳ Ｐゴシック" pitchFamily="34" charset="-128"/>
            </a:endParaRPr>
          </a:p>
          <a:p>
            <a:pPr marL="172800" lvl="1" indent="-172800">
              <a:spcAft>
                <a:spcPts val="300"/>
              </a:spcAft>
              <a:buFont typeface="Wingdings" charset="2"/>
              <a:buChar char="§"/>
              <a:defRPr/>
            </a:pPr>
            <a:r>
              <a:rPr lang="en-US" sz="950" b="1" dirty="0">
                <a:solidFill>
                  <a:srgbClr val="000000"/>
                </a:solidFill>
                <a:ea typeface="ＭＳ Ｐゴシック" pitchFamily="34" charset="-128"/>
              </a:rPr>
              <a:t>Marketing:</a:t>
            </a:r>
            <a:r>
              <a:rPr lang="en-US" sz="950" dirty="0">
                <a:solidFill>
                  <a:srgbClr val="000000"/>
                </a:solidFill>
                <a:ea typeface="ＭＳ Ｐゴシック" pitchFamily="34" charset="-128"/>
              </a:rPr>
              <a:t> Franchise-specific campaigns limit savings to certain overhead functions</a:t>
            </a:r>
          </a:p>
          <a:p>
            <a:pPr marL="172800" lvl="1" indent="-172800">
              <a:spcAft>
                <a:spcPts val="300"/>
              </a:spcAft>
              <a:buFont typeface="Wingdings" charset="2"/>
              <a:buChar char="§"/>
              <a:defRPr/>
            </a:pPr>
            <a:endParaRPr lang="en-US" sz="950" dirty="0">
              <a:solidFill>
                <a:srgbClr val="000000"/>
              </a:solidFill>
              <a:ea typeface="ＭＳ Ｐゴシック" pitchFamily="34" charset="-128"/>
            </a:endParaRPr>
          </a:p>
        </p:txBody>
      </p:sp>
      <p:sp>
        <p:nvSpPr>
          <p:cNvPr id="89" name="Rounded Rectangle 88"/>
          <p:cNvSpPr/>
          <p:nvPr/>
        </p:nvSpPr>
        <p:spPr>
          <a:xfrm>
            <a:off x="6079067" y="1304924"/>
            <a:ext cx="2758363" cy="173736"/>
          </a:xfrm>
          <a:prstGeom prst="roundRect">
            <a:avLst>
              <a:gd name="adj" fmla="val 4482"/>
            </a:avLst>
          </a:prstGeom>
          <a:solidFill>
            <a:srgbClr val="1F538F"/>
          </a:solidFill>
          <a:ln w="25400" cap="flat" cmpd="sng" algn="ctr">
            <a:solidFill>
              <a:srgbClr val="444960"/>
            </a:solidFill>
            <a:prstDash val="solid"/>
          </a:ln>
          <a:effectLst/>
        </p:spPr>
        <p:txBody>
          <a:bodyPr wrap="square" lIns="36000" tIns="36000" rIns="36000" bIns="36000" rtlCol="0" anchor="ctr" anchorCtr="0"/>
          <a:lstStyle/>
          <a:p>
            <a:pPr marL="0" lvl="1" algn="ctr">
              <a:defRPr/>
            </a:pPr>
            <a:r>
              <a:rPr lang="en-US" sz="1000" b="1" kern="0" dirty="0">
                <a:solidFill>
                  <a:srgbClr val="FFFFFF"/>
                </a:solidFill>
                <a:latin typeface="Arial"/>
              </a:rPr>
              <a:t>Limitations </a:t>
            </a:r>
          </a:p>
        </p:txBody>
      </p:sp>
      <p:sp>
        <p:nvSpPr>
          <p:cNvPr id="90" name="Rounded Rectangle 89"/>
          <p:cNvSpPr/>
          <p:nvPr/>
        </p:nvSpPr>
        <p:spPr>
          <a:xfrm>
            <a:off x="285950" y="1581941"/>
            <a:ext cx="2778983" cy="1535711"/>
          </a:xfrm>
          <a:prstGeom prst="roundRect">
            <a:avLst>
              <a:gd name="adj" fmla="val 4028"/>
            </a:avLst>
          </a:prstGeom>
          <a:noFill/>
          <a:ln w="19050" cap="flat" cmpd="sng" algn="ctr">
            <a:solidFill>
              <a:schemeClr val="bg2">
                <a:lumMod val="90000"/>
              </a:schemeClr>
            </a:solidFill>
            <a:prstDash val="solid"/>
          </a:ln>
          <a:effectLst/>
        </p:spPr>
        <p:txBody>
          <a:bodyPr wrap="square" lIns="36000" tIns="36000" rIns="36000" bIns="36000" rtlCol="0" anchor="ctr" anchorCtr="0"/>
          <a:lstStyle/>
          <a:p>
            <a:pPr marL="171450" indent="-171450">
              <a:spcBef>
                <a:spcPts val="200"/>
              </a:spcBef>
              <a:buClr>
                <a:srgbClr val="444960"/>
              </a:buClr>
              <a:buSzPct val="100000"/>
              <a:buFont typeface="Wingdings" pitchFamily="2" charset="2"/>
              <a:buChar char=""/>
              <a:defRPr/>
            </a:pPr>
            <a:endParaRPr lang="en-US" sz="950" b="1" kern="0" dirty="0">
              <a:solidFill>
                <a:srgbClr val="000000"/>
              </a:solidFill>
              <a:cs typeface="Helvetica"/>
            </a:endParaRPr>
          </a:p>
        </p:txBody>
      </p:sp>
      <p:sp>
        <p:nvSpPr>
          <p:cNvPr id="91" name="Rounded Rectangle 90"/>
          <p:cNvSpPr/>
          <p:nvPr/>
        </p:nvSpPr>
        <p:spPr>
          <a:xfrm>
            <a:off x="3190446" y="1573475"/>
            <a:ext cx="2761621" cy="1542258"/>
          </a:xfrm>
          <a:prstGeom prst="roundRect">
            <a:avLst>
              <a:gd name="adj" fmla="val 4028"/>
            </a:avLst>
          </a:prstGeom>
          <a:noFill/>
          <a:ln w="19050" cap="flat" cmpd="sng" algn="ctr">
            <a:solidFill>
              <a:schemeClr val="bg2">
                <a:lumMod val="90000"/>
              </a:schemeClr>
            </a:solidFill>
            <a:prstDash val="solid"/>
          </a:ln>
          <a:effectLst/>
        </p:spPr>
        <p:txBody>
          <a:bodyPr wrap="square" lIns="36000" tIns="36000" rIns="36000" bIns="36000" rtlCol="0" anchor="ctr" anchorCtr="0"/>
          <a:lstStyle/>
          <a:p>
            <a:pPr marL="171450" indent="-171450">
              <a:spcBef>
                <a:spcPts val="200"/>
              </a:spcBef>
              <a:buClr>
                <a:srgbClr val="444960"/>
              </a:buClr>
              <a:buSzPct val="100000"/>
              <a:buFont typeface="Wingdings" pitchFamily="2" charset="2"/>
              <a:buChar char=""/>
              <a:defRPr/>
            </a:pPr>
            <a:endParaRPr lang="en-US" sz="950" b="1" kern="0" dirty="0">
              <a:solidFill>
                <a:srgbClr val="000000"/>
              </a:solidFill>
              <a:cs typeface="Helvetica"/>
            </a:endParaRPr>
          </a:p>
        </p:txBody>
      </p:sp>
      <p:sp>
        <p:nvSpPr>
          <p:cNvPr id="92" name="Rounded Rectangle 91"/>
          <p:cNvSpPr/>
          <p:nvPr/>
        </p:nvSpPr>
        <p:spPr>
          <a:xfrm>
            <a:off x="6079067" y="1573475"/>
            <a:ext cx="2777597" cy="1542991"/>
          </a:xfrm>
          <a:prstGeom prst="roundRect">
            <a:avLst>
              <a:gd name="adj" fmla="val 4028"/>
            </a:avLst>
          </a:prstGeom>
          <a:noFill/>
          <a:ln w="19050" cap="flat" cmpd="sng" algn="ctr">
            <a:solidFill>
              <a:schemeClr val="bg2">
                <a:lumMod val="90000"/>
              </a:schemeClr>
            </a:solidFill>
            <a:prstDash val="solid"/>
          </a:ln>
          <a:effectLst/>
        </p:spPr>
        <p:txBody>
          <a:bodyPr wrap="square" lIns="36000" tIns="36000" rIns="36000" bIns="36000" rtlCol="0" anchor="ctr" anchorCtr="0"/>
          <a:lstStyle/>
          <a:p>
            <a:pPr marL="171450" indent="-171450">
              <a:spcBef>
                <a:spcPts val="200"/>
              </a:spcBef>
              <a:buClr>
                <a:srgbClr val="444960"/>
              </a:buClr>
              <a:buSzPct val="100000"/>
              <a:buFont typeface="Wingdings" pitchFamily="2" charset="2"/>
              <a:buChar char=""/>
              <a:defRPr/>
            </a:pPr>
            <a:endParaRPr lang="en-US" sz="950" b="1" kern="0" dirty="0">
              <a:solidFill>
                <a:srgbClr val="000000"/>
              </a:solidFill>
              <a:cs typeface="Helvetica"/>
            </a:endParaRPr>
          </a:p>
        </p:txBody>
      </p:sp>
      <p:pic>
        <p:nvPicPr>
          <p:cNvPr id="3" name="Picture 2"/>
          <p:cNvPicPr>
            <a:picLocks noChangeAspect="1"/>
          </p:cNvPicPr>
          <p:nvPr/>
        </p:nvPicPr>
        <p:blipFill>
          <a:blip r:embed="rId2"/>
          <a:stretch>
            <a:fillRect/>
          </a:stretch>
        </p:blipFill>
        <p:spPr>
          <a:xfrm>
            <a:off x="310517" y="3260181"/>
            <a:ext cx="5317696" cy="3073453"/>
          </a:xfrm>
          <a:prstGeom prst="rect">
            <a:avLst/>
          </a:prstGeom>
        </p:spPr>
      </p:pic>
    </p:spTree>
    <p:extLst>
      <p:ext uri="{BB962C8B-B14F-4D97-AF65-F5344CB8AC3E}">
        <p14:creationId xmlns:p14="http://schemas.microsoft.com/office/powerpoint/2010/main" val="372771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25" y="73025"/>
            <a:ext cx="8645525" cy="603887"/>
          </a:xfrm>
        </p:spPr>
        <p:txBody>
          <a:bodyPr/>
          <a:lstStyle/>
          <a:p>
            <a:r>
              <a:rPr lang="en-US" sz="2400" dirty="0">
                <a:latin typeface="Helvetica"/>
                <a:cs typeface="Arial" pitchFamily="34" charset="0"/>
              </a:rPr>
              <a:t>Base Transaction </a:t>
            </a:r>
            <a:r>
              <a:rPr lang="en-US" sz="2400" dirty="0">
                <a:latin typeface="+mn-lt"/>
                <a:cs typeface="Arial" pitchFamily="34" charset="0"/>
              </a:rPr>
              <a:t>Parameters</a:t>
            </a:r>
            <a:r>
              <a:rPr lang="en-CA" sz="2400" dirty="0">
                <a:latin typeface="Helvetica"/>
              </a:rPr>
              <a:t> (Template)</a:t>
            </a:r>
            <a:endParaRPr lang="en-US" sz="2400" dirty="0">
              <a:latin typeface="+mn-lt"/>
              <a:cs typeface="Arial" pitchFamily="34" charset="0"/>
            </a:endParaRPr>
          </a:p>
        </p:txBody>
      </p:sp>
      <p:sp>
        <p:nvSpPr>
          <p:cNvPr id="10" name="Slide Number Placeholder 4"/>
          <p:cNvSpPr>
            <a:spLocks noGrp="1"/>
          </p:cNvSpPr>
          <p:nvPr>
            <p:ph type="sldNum" sz="quarter" idx="10"/>
          </p:nvPr>
        </p:nvSpPr>
        <p:spPr>
          <a:xfrm>
            <a:off x="7115175" y="6678613"/>
            <a:ext cx="1905000" cy="136525"/>
          </a:xfrm>
        </p:spPr>
        <p:txBody>
          <a:bodyPr/>
          <a:lstStyle/>
          <a:p>
            <a:pPr>
              <a:defRPr/>
            </a:pPr>
            <a:fld id="{7D2DF075-FB03-4886-8FC9-7048671DDBF9}" type="slidenum">
              <a:rPr lang="en-AU" smtClean="0">
                <a:solidFill>
                  <a:srgbClr val="FFFFFF"/>
                </a:solidFill>
              </a:rPr>
              <a:pPr>
                <a:defRPr/>
              </a:pPr>
              <a:t>6</a:t>
            </a:fld>
            <a:endParaRPr lang="en-AU" dirty="0">
              <a:solidFill>
                <a:srgbClr val="FFFFFF"/>
              </a:solidFill>
            </a:endParaRPr>
          </a:p>
        </p:txBody>
      </p:sp>
      <p:sp>
        <p:nvSpPr>
          <p:cNvPr id="13" name="TextBox 12"/>
          <p:cNvSpPr txBox="1"/>
          <p:nvPr/>
        </p:nvSpPr>
        <p:spPr>
          <a:xfrm>
            <a:off x="258763" y="767302"/>
            <a:ext cx="8445830" cy="498598"/>
          </a:xfrm>
          <a:prstGeom prst="rect">
            <a:avLst/>
          </a:prstGeom>
          <a:noFill/>
          <a:ln>
            <a:noFill/>
            <a:prstDash val="dash"/>
          </a:ln>
        </p:spPr>
        <p:txBody>
          <a:bodyPr wrap="square" lIns="90000" tIns="45720" bIns="45720" rtlCol="0" anchor="ctr" anchorCtr="0">
            <a:spAutoFit/>
          </a:bodyPr>
          <a:lstStyle/>
          <a:p>
            <a:pPr lvl="0" defTabSz="663575" eaLnBrk="0" hangingPunct="0">
              <a:lnSpc>
                <a:spcPct val="110000"/>
              </a:lnSpc>
              <a:spcAft>
                <a:spcPts val="100"/>
              </a:spcAft>
              <a:buClr>
                <a:srgbClr val="003399"/>
              </a:buClr>
              <a:defRPr/>
            </a:pPr>
            <a:r>
              <a:rPr lang="en-US" sz="1200" b="1" dirty="0">
                <a:solidFill>
                  <a:srgbClr val="444960"/>
                </a:solidFill>
              </a:rPr>
              <a:t>EA could use 50% shares and 50% cash/debt to fund the $3.5bn acquisition of TTWO (net of cash held by target) which would result in moderate accretion of 3.7% by 2018 assuming a partial synergies base case forecast</a:t>
            </a:r>
            <a:endParaRPr lang="en-AU" sz="1200" b="1" dirty="0">
              <a:solidFill>
                <a:srgbClr val="444960"/>
              </a:solidFill>
              <a:cs typeface="Helvetica" pitchFamily="34" charset="0"/>
            </a:endParaRPr>
          </a:p>
        </p:txBody>
      </p:sp>
      <p:graphicFrame>
        <p:nvGraphicFramePr>
          <p:cNvPr id="8" name="Table 7"/>
          <p:cNvGraphicFramePr>
            <a:graphicFrameLocks noGrp="1"/>
          </p:cNvGraphicFramePr>
          <p:nvPr/>
        </p:nvGraphicFramePr>
        <p:xfrm>
          <a:off x="287337" y="1304925"/>
          <a:ext cx="8569325" cy="1379008"/>
        </p:xfrm>
        <a:graphic>
          <a:graphicData uri="http://schemas.openxmlformats.org/drawingml/2006/table">
            <a:tbl>
              <a:tblPr firstRow="1" bandRow="1">
                <a:tableStyleId>{5C22544A-7EE6-4342-B048-85BDC9FD1C3A}</a:tableStyleId>
              </a:tblPr>
              <a:tblGrid>
                <a:gridCol w="4284663">
                  <a:extLst>
                    <a:ext uri="{9D8B030D-6E8A-4147-A177-3AD203B41FA5}">
                      <a16:colId xmlns:a16="http://schemas.microsoft.com/office/drawing/2014/main" val="20000"/>
                    </a:ext>
                  </a:extLst>
                </a:gridCol>
                <a:gridCol w="4284662">
                  <a:extLst>
                    <a:ext uri="{9D8B030D-6E8A-4147-A177-3AD203B41FA5}">
                      <a16:colId xmlns:a16="http://schemas.microsoft.com/office/drawing/2014/main" val="20001"/>
                    </a:ext>
                  </a:extLst>
                </a:gridCol>
              </a:tblGrid>
              <a:tr h="0">
                <a:tc gridSpan="2">
                  <a:txBody>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CA" sz="950" b="1" i="0" u="none" strike="noStrike" kern="1200" cap="none" spc="0" normalizeH="0" baseline="0" noProof="0" dirty="0">
                          <a:ln>
                            <a:noFill/>
                          </a:ln>
                          <a:solidFill>
                            <a:srgbClr val="333333"/>
                          </a:solidFill>
                          <a:effectLst/>
                          <a:uLnTx/>
                          <a:uFillTx/>
                          <a:latin typeface="+mn-lt"/>
                          <a:ea typeface="+mn-ea"/>
                          <a:cs typeface="+mn-cs"/>
                        </a:rPr>
                        <a:t>BASE TRANSACTION ASSUMPTIONS</a:t>
                      </a:r>
                      <a:endParaRPr kumimoji="0" lang="en-US" sz="950" b="1" i="0" u="none" strike="noStrike" kern="1200" cap="none" spc="0" normalizeH="0" baseline="0" noProof="0" dirty="0">
                        <a:ln>
                          <a:noFill/>
                        </a:ln>
                        <a:solidFill>
                          <a:srgbClr val="333333"/>
                        </a:solidFill>
                        <a:effectLst/>
                        <a:uLnTx/>
                        <a:uFillTx/>
                        <a:latin typeface="+mn-lt"/>
                        <a:ea typeface="+mn-ea"/>
                        <a:cs typeface="+mn-cs"/>
                      </a:endParaRPr>
                    </a:p>
                  </a:txBody>
                  <a:tcPr marT="118872">
                    <a:lnL w="6350" cap="flat" cmpd="sng" algn="ctr">
                      <a:solidFill>
                        <a:srgbClr val="833C0B"/>
                      </a:solidFill>
                      <a:prstDash val="solid"/>
                      <a:round/>
                      <a:headEnd type="none" w="med" len="med"/>
                      <a:tailEnd type="none" w="med" len="med"/>
                    </a:lnL>
                    <a:lnR w="6350" cap="flat" cmpd="sng" algn="ctr">
                      <a:solidFill>
                        <a:srgbClr val="833C0B"/>
                      </a:solidFill>
                      <a:prstDash val="solid"/>
                      <a:round/>
                      <a:headEnd type="none" w="med" len="med"/>
                      <a:tailEnd type="none" w="med" len="med"/>
                    </a:lnR>
                    <a:lnT w="6350" cap="flat" cmpd="sng" algn="ctr">
                      <a:solidFill>
                        <a:srgbClr val="833C0B"/>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EEBF5"/>
                    </a:solidFill>
                  </a:tcPr>
                </a:tc>
                <a:tc hMerge="1">
                  <a:txBody>
                    <a:bodyPr/>
                    <a:lstStyle/>
                    <a:p>
                      <a:pPr marL="173038" marR="0" lvl="0" indent="-173038" algn="l" defTabSz="914400" rtl="0" eaLnBrk="1" fontAlgn="auto" latinLnBrk="0" hangingPunct="1">
                        <a:lnSpc>
                          <a:spcPct val="100000"/>
                        </a:lnSpc>
                        <a:spcBef>
                          <a:spcPts val="200"/>
                        </a:spcBef>
                        <a:spcAft>
                          <a:spcPts val="0"/>
                        </a:spcAft>
                        <a:buClrTx/>
                        <a:buSzTx/>
                        <a:buFont typeface="Wingdings" pitchFamily="2" charset="2"/>
                        <a:buChar char="§"/>
                        <a:tabLst/>
                        <a:defRPr/>
                      </a:pPr>
                      <a:endParaRPr kumimoji="0" lang="en-CA" sz="1000" b="0" i="0" u="none" strike="noStrike" kern="1200" cap="none" spc="0" normalizeH="0" baseline="0" noProof="0" dirty="0">
                        <a:ln>
                          <a:noFill/>
                        </a:ln>
                        <a:solidFill>
                          <a:srgbClr val="111618"/>
                        </a:solidFill>
                        <a:effectLst/>
                        <a:uLnTx/>
                        <a:uFillTx/>
                        <a:latin typeface="+mn-lt"/>
                        <a:ea typeface="+mn-ea"/>
                        <a:cs typeface="+mn-cs"/>
                      </a:endParaRPr>
                    </a:p>
                  </a:txBody>
                  <a:tcPr>
                    <a:lnL w="6350" cap="flat" cmpd="sng" algn="ctr">
                      <a:noFill/>
                      <a:prstDash val="solid"/>
                      <a:round/>
                      <a:headEnd type="none" w="med" len="med"/>
                      <a:tailEnd type="none" w="med" len="med"/>
                    </a:lnL>
                    <a:lnR w="6350" cap="flat" cmpd="sng" algn="ctr">
                      <a:solidFill>
                        <a:srgbClr val="833C0B"/>
                      </a:solidFill>
                      <a:prstDash val="solid"/>
                      <a:round/>
                      <a:headEnd type="none" w="med" len="med"/>
                      <a:tailEnd type="none" w="med" len="med"/>
                    </a:lnR>
                    <a:lnT w="6350" cap="flat" cmpd="sng" algn="ctr">
                      <a:solidFill>
                        <a:srgbClr val="833C0B"/>
                      </a:solidFill>
                      <a:prstDash val="solid"/>
                      <a:round/>
                      <a:headEnd type="none" w="med" len="med"/>
                      <a:tailEnd type="none" w="med" len="med"/>
                    </a:lnT>
                    <a:lnB w="6350" cap="flat" cmpd="sng" algn="ctr">
                      <a:solidFill>
                        <a:srgbClr val="833C0B"/>
                      </a:solidFill>
                      <a:prstDash val="solid"/>
                      <a:round/>
                      <a:headEnd type="none" w="med" len="med"/>
                      <a:tailEnd type="none" w="med" len="med"/>
                    </a:lnB>
                    <a:lnTlToBr w="12700" cmpd="sng">
                      <a:noFill/>
                      <a:prstDash val="solid"/>
                    </a:lnTlToBr>
                    <a:lnBlToTr w="12700" cmpd="sng">
                      <a:noFill/>
                      <a:prstDash val="solid"/>
                    </a:lnBlToTr>
                    <a:solidFill>
                      <a:srgbClr val="DEEBF5"/>
                    </a:solidFill>
                  </a:tcPr>
                </a:tc>
                <a:extLst>
                  <a:ext uri="{0D108BD9-81ED-4DB2-BD59-A6C34878D82A}">
                    <a16:rowId xmlns:a16="http://schemas.microsoft.com/office/drawing/2014/main" val="10000"/>
                  </a:ext>
                </a:extLst>
              </a:tr>
              <a:tr h="1069636">
                <a:tc>
                  <a:txBody>
                    <a:bodyPr/>
                    <a:lstStyle/>
                    <a:p>
                      <a:pPr marL="173038" marR="0" lvl="0" indent="-173038" algn="l" defTabSz="914400" rtl="0" eaLnBrk="1" fontAlgn="auto" latinLnBrk="0" hangingPunct="1">
                        <a:lnSpc>
                          <a:spcPct val="100000"/>
                        </a:lnSpc>
                        <a:spcBef>
                          <a:spcPts val="200"/>
                        </a:spcBef>
                        <a:spcAft>
                          <a:spcPts val="0"/>
                        </a:spcAft>
                        <a:buClrTx/>
                        <a:buSzTx/>
                        <a:buFont typeface="Wingdings" pitchFamily="2" charset="2"/>
                        <a:buChar char="§"/>
                        <a:tabLst/>
                        <a:defRPr/>
                      </a:pPr>
                      <a:r>
                        <a:rPr kumimoji="0" lang="en-US" sz="950" b="1" i="0" u="none" strike="noStrike" kern="1200" cap="none" spc="0" normalizeH="0" baseline="0" noProof="0" dirty="0">
                          <a:ln>
                            <a:noFill/>
                          </a:ln>
                          <a:solidFill>
                            <a:srgbClr val="111618"/>
                          </a:solidFill>
                          <a:effectLst/>
                          <a:uLnTx/>
                          <a:uFillTx/>
                          <a:latin typeface="+mn-lt"/>
                          <a:ea typeface="+mn-ea"/>
                          <a:cs typeface="+mn-cs"/>
                        </a:rPr>
                        <a:t>Cash Balance ($2bn):</a:t>
                      </a:r>
                      <a:r>
                        <a:rPr kumimoji="0" lang="en-US" sz="950" b="0" i="0" u="none" strike="noStrike" kern="1200" cap="none" spc="0" normalizeH="0" baseline="0" noProof="0" dirty="0">
                          <a:ln>
                            <a:noFill/>
                          </a:ln>
                          <a:solidFill>
                            <a:srgbClr val="111618"/>
                          </a:solidFill>
                          <a:effectLst/>
                          <a:uLnTx/>
                          <a:uFillTx/>
                          <a:latin typeface="+mn-lt"/>
                          <a:ea typeface="+mn-ea"/>
                          <a:cs typeface="+mn-cs"/>
                        </a:rPr>
                        <a:t> Cash of EA ($2.1bn) and TTWO ($1.2bn) is reduced to combined $2.0bn as excess cash was held for acquisitions</a:t>
                      </a:r>
                    </a:p>
                    <a:p>
                      <a:pPr marL="173038" marR="0" lvl="0" indent="-173038" algn="l" defTabSz="914400" rtl="0" eaLnBrk="1" fontAlgn="auto" latinLnBrk="0" hangingPunct="1">
                        <a:lnSpc>
                          <a:spcPct val="100000"/>
                        </a:lnSpc>
                        <a:spcBef>
                          <a:spcPts val="200"/>
                        </a:spcBef>
                        <a:spcAft>
                          <a:spcPts val="0"/>
                        </a:spcAft>
                        <a:buClrTx/>
                        <a:buSzTx/>
                        <a:buFont typeface="Wingdings" pitchFamily="2" charset="2"/>
                        <a:buChar char="§"/>
                        <a:tabLst/>
                        <a:defRPr/>
                      </a:pPr>
                      <a:r>
                        <a:rPr kumimoji="0" lang="en-CA" sz="950" b="1" i="0" u="none" strike="noStrike" kern="1200" cap="none" spc="0" normalizeH="0" baseline="0" noProof="0" dirty="0">
                          <a:ln>
                            <a:noFill/>
                          </a:ln>
                          <a:solidFill>
                            <a:srgbClr val="111618"/>
                          </a:solidFill>
                          <a:effectLst/>
                          <a:uLnTx/>
                          <a:uFillTx/>
                          <a:latin typeface="+mn-lt"/>
                          <a:ea typeface="+mn-ea"/>
                          <a:cs typeface="+mn-cs"/>
                        </a:rPr>
                        <a:t>Stock Consideration (50%): </a:t>
                      </a:r>
                      <a:r>
                        <a:rPr kumimoji="0" lang="en-CA" sz="950" b="0" i="0" u="none" strike="noStrike" kern="1200" cap="none" spc="0" normalizeH="0" baseline="0" noProof="0" dirty="0">
                          <a:ln>
                            <a:noFill/>
                          </a:ln>
                          <a:solidFill>
                            <a:srgbClr val="111618"/>
                          </a:solidFill>
                          <a:effectLst/>
                          <a:uLnTx/>
                          <a:uFillTx/>
                          <a:latin typeface="+mn-lt"/>
                          <a:ea typeface="+mn-ea"/>
                          <a:cs typeface="+mn-cs"/>
                        </a:rPr>
                        <a:t>Stock financing of 50% given EA’s high valuation but potential appeal to TTWO shareholders</a:t>
                      </a:r>
                      <a:endParaRPr kumimoji="0" lang="en-CA" sz="950" b="1" i="0" u="none" strike="noStrike" kern="1200" cap="none" spc="0" normalizeH="0" baseline="0" noProof="0" dirty="0">
                        <a:ln>
                          <a:noFill/>
                        </a:ln>
                        <a:solidFill>
                          <a:srgbClr val="111618"/>
                        </a:solidFill>
                        <a:effectLst/>
                        <a:uLnTx/>
                        <a:uFillTx/>
                        <a:latin typeface="+mn-lt"/>
                        <a:ea typeface="+mn-ea"/>
                        <a:cs typeface="+mn-cs"/>
                      </a:endParaRPr>
                    </a:p>
                    <a:p>
                      <a:pPr marL="173038" marR="0" lvl="0" indent="-173038" algn="l" defTabSz="914400" rtl="0" eaLnBrk="1" fontAlgn="auto" latinLnBrk="0" hangingPunct="1">
                        <a:lnSpc>
                          <a:spcPct val="100000"/>
                        </a:lnSpc>
                        <a:spcBef>
                          <a:spcPts val="200"/>
                        </a:spcBef>
                        <a:spcAft>
                          <a:spcPts val="0"/>
                        </a:spcAft>
                        <a:buClrTx/>
                        <a:buSzTx/>
                        <a:buFont typeface="Wingdings" pitchFamily="2" charset="2"/>
                        <a:buChar char="§"/>
                        <a:tabLst/>
                        <a:defRPr/>
                      </a:pPr>
                      <a:r>
                        <a:rPr kumimoji="0" lang="en-CA" sz="950" b="1" i="0" u="none" strike="noStrike" kern="1200" cap="none" spc="0" normalizeH="0" baseline="0" noProof="0" dirty="0">
                          <a:ln>
                            <a:noFill/>
                          </a:ln>
                          <a:solidFill>
                            <a:srgbClr val="111618"/>
                          </a:solidFill>
                          <a:effectLst/>
                          <a:uLnTx/>
                          <a:uFillTx/>
                          <a:latin typeface="+mn-lt"/>
                          <a:ea typeface="+mn-ea"/>
                          <a:cs typeface="+mn-cs"/>
                        </a:rPr>
                        <a:t>Leverage ($1.6bn):</a:t>
                      </a:r>
                      <a:r>
                        <a:rPr kumimoji="0" lang="en-CA" sz="950" b="0" i="0" u="none" strike="noStrike" kern="1200" cap="none" spc="0" normalizeH="0" baseline="0" noProof="0" dirty="0">
                          <a:ln>
                            <a:noFill/>
                          </a:ln>
                          <a:solidFill>
                            <a:srgbClr val="111618"/>
                          </a:solidFill>
                          <a:effectLst/>
                          <a:uLnTx/>
                          <a:uFillTx/>
                          <a:latin typeface="+mn-lt"/>
                          <a:ea typeface="+mn-ea"/>
                          <a:cs typeface="+mn-cs"/>
                        </a:rPr>
                        <a:t> Significant capacity for additional leverage with Debt / EBITDA of 1.0x from 2017 onwards</a:t>
                      </a:r>
                    </a:p>
                  </a:txBody>
                  <a:tcPr>
                    <a:lnL w="6350" cap="flat" cmpd="sng" algn="ctr">
                      <a:solidFill>
                        <a:srgbClr val="833C0B"/>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33C0B"/>
                      </a:solidFill>
                      <a:prstDash val="solid"/>
                      <a:round/>
                      <a:headEnd type="none" w="med" len="med"/>
                      <a:tailEnd type="none" w="med" len="med"/>
                    </a:lnB>
                    <a:lnTlToBr w="12700" cmpd="sng">
                      <a:noFill/>
                      <a:prstDash val="solid"/>
                    </a:lnTlToBr>
                    <a:lnBlToTr w="12700" cmpd="sng">
                      <a:noFill/>
                      <a:prstDash val="solid"/>
                    </a:lnBlToTr>
                    <a:solidFill>
                      <a:srgbClr val="DEEBF5"/>
                    </a:solidFill>
                  </a:tcPr>
                </a:tc>
                <a:tc>
                  <a:txBody>
                    <a:bodyPr/>
                    <a:lstStyle/>
                    <a:p>
                      <a:pPr marL="173038" marR="0" lvl="0" indent="-173038" algn="l" defTabSz="914400" rtl="0" eaLnBrk="1" fontAlgn="auto" latinLnBrk="0" hangingPunct="1">
                        <a:lnSpc>
                          <a:spcPct val="100000"/>
                        </a:lnSpc>
                        <a:spcBef>
                          <a:spcPts val="200"/>
                        </a:spcBef>
                        <a:spcAft>
                          <a:spcPts val="0"/>
                        </a:spcAft>
                        <a:buClrTx/>
                        <a:buSzTx/>
                        <a:buFont typeface="Wingdings" pitchFamily="2" charset="2"/>
                        <a:buChar char="§"/>
                        <a:tabLst/>
                        <a:defRPr/>
                      </a:pPr>
                      <a:r>
                        <a:rPr kumimoji="0" lang="en-CA" sz="950" b="1" i="0" u="none" strike="noStrike" kern="1200" cap="none" spc="0" normalizeH="0" baseline="0" noProof="0" dirty="0">
                          <a:ln>
                            <a:noFill/>
                          </a:ln>
                          <a:solidFill>
                            <a:srgbClr val="111618"/>
                          </a:solidFill>
                          <a:effectLst/>
                          <a:uLnTx/>
                          <a:uFillTx/>
                          <a:latin typeface="+mn-lt"/>
                          <a:ea typeface="+mn-ea"/>
                          <a:cs typeface="+mn-cs"/>
                        </a:rPr>
                        <a:t>Premium:</a:t>
                      </a:r>
                      <a:r>
                        <a:rPr kumimoji="0" lang="en-CA" sz="950" b="0" i="0" u="none" strike="noStrike" kern="1200" cap="none" spc="0" normalizeH="0" baseline="0" noProof="0" dirty="0">
                          <a:ln>
                            <a:noFill/>
                          </a:ln>
                          <a:solidFill>
                            <a:srgbClr val="111618"/>
                          </a:solidFill>
                          <a:effectLst/>
                          <a:uLnTx/>
                          <a:uFillTx/>
                          <a:latin typeface="+mn-lt"/>
                          <a:ea typeface="+mn-ea"/>
                          <a:cs typeface="+mn-cs"/>
                        </a:rPr>
                        <a:t> TTWO would likely want around 25.0% premium given prior rejection of EA’s 2008 bid</a:t>
                      </a:r>
                    </a:p>
                    <a:p>
                      <a:pPr marL="173038" marR="0" lvl="0" indent="-173038" algn="l" defTabSz="914400" rtl="0" eaLnBrk="1" fontAlgn="auto" latinLnBrk="0" hangingPunct="1">
                        <a:lnSpc>
                          <a:spcPct val="100000"/>
                        </a:lnSpc>
                        <a:spcBef>
                          <a:spcPts val="200"/>
                        </a:spcBef>
                        <a:spcAft>
                          <a:spcPts val="0"/>
                        </a:spcAft>
                        <a:buClrTx/>
                        <a:buSzTx/>
                        <a:buFont typeface="Wingdings" pitchFamily="2" charset="2"/>
                        <a:buChar char="§"/>
                        <a:tabLst/>
                        <a:defRPr/>
                      </a:pPr>
                      <a:r>
                        <a:rPr kumimoji="0" lang="en-CA" sz="950" b="1" i="0" u="none" strike="noStrike" kern="1200" cap="none" spc="0" normalizeH="0" baseline="0" noProof="0" dirty="0">
                          <a:ln>
                            <a:noFill/>
                          </a:ln>
                          <a:solidFill>
                            <a:srgbClr val="111618"/>
                          </a:solidFill>
                          <a:effectLst/>
                          <a:uLnTx/>
                          <a:uFillTx/>
                          <a:latin typeface="+mn-lt"/>
                          <a:ea typeface="+mn-ea"/>
                          <a:cs typeface="+mn-cs"/>
                        </a:rPr>
                        <a:t>Synergies: </a:t>
                      </a:r>
                      <a:r>
                        <a:rPr kumimoji="0" lang="en-CA" sz="950" b="0" i="0" u="none" strike="noStrike" kern="1200" cap="none" spc="0" normalizeH="0" baseline="0" noProof="0" dirty="0">
                          <a:ln>
                            <a:noFill/>
                          </a:ln>
                          <a:solidFill>
                            <a:srgbClr val="111618"/>
                          </a:solidFill>
                          <a:effectLst/>
                          <a:uLnTx/>
                          <a:uFillTx/>
                          <a:latin typeface="+mn-lt"/>
                          <a:ea typeface="+mn-ea"/>
                          <a:cs typeface="+mn-cs"/>
                        </a:rPr>
                        <a:t>Base case synergies with improvement of 4% of revenues to TTWO marketing &amp; sales (1%) and G&amp;A (4%) margins by 2018</a:t>
                      </a:r>
                    </a:p>
                    <a:p>
                      <a:pPr marL="173038" marR="0" lvl="0" indent="-173038" algn="l" defTabSz="914400" rtl="0" eaLnBrk="1" fontAlgn="auto" latinLnBrk="0" hangingPunct="1">
                        <a:lnSpc>
                          <a:spcPct val="100000"/>
                        </a:lnSpc>
                        <a:spcBef>
                          <a:spcPts val="200"/>
                        </a:spcBef>
                        <a:spcAft>
                          <a:spcPts val="0"/>
                        </a:spcAft>
                        <a:buClrTx/>
                        <a:buSzTx/>
                        <a:buFont typeface="Wingdings" pitchFamily="2" charset="2"/>
                        <a:buChar char="§"/>
                        <a:tabLst/>
                        <a:defRPr/>
                      </a:pPr>
                      <a:r>
                        <a:rPr kumimoji="0" lang="en-CA" sz="950" b="1" i="0" u="none" strike="noStrike" kern="1200" cap="none" spc="0" normalizeH="0" baseline="0" noProof="0" dirty="0">
                          <a:ln>
                            <a:noFill/>
                          </a:ln>
                          <a:solidFill>
                            <a:srgbClr val="111618"/>
                          </a:solidFill>
                          <a:effectLst/>
                          <a:uLnTx/>
                          <a:uFillTx/>
                          <a:latin typeface="+mn-lt"/>
                          <a:ea typeface="+mn-ea"/>
                          <a:cs typeface="+mn-cs"/>
                        </a:rPr>
                        <a:t>Acquisition Debt:</a:t>
                      </a:r>
                      <a:r>
                        <a:rPr kumimoji="0" lang="en-CA" sz="950" b="0" i="0" u="none" strike="noStrike" kern="1200" cap="none" spc="0" normalizeH="0" baseline="0" noProof="0" dirty="0">
                          <a:ln>
                            <a:noFill/>
                          </a:ln>
                          <a:solidFill>
                            <a:srgbClr val="111618"/>
                          </a:solidFill>
                          <a:effectLst/>
                          <a:uLnTx/>
                          <a:uFillTx/>
                          <a:latin typeface="+mn-lt"/>
                          <a:ea typeface="+mn-ea"/>
                          <a:cs typeface="+mn-cs"/>
                        </a:rPr>
                        <a:t> Assumed term loan/notes ratio of 3/2 with term loan at LIBOR + 4.0% and notes at 6.0%</a:t>
                      </a:r>
                    </a:p>
                  </a:txBody>
                  <a:tcPr>
                    <a:lnL w="6350" cap="flat" cmpd="sng" algn="ctr">
                      <a:noFill/>
                      <a:prstDash val="solid"/>
                      <a:round/>
                      <a:headEnd type="none" w="med" len="med"/>
                      <a:tailEnd type="none" w="med" len="med"/>
                    </a:lnL>
                    <a:lnR w="6350" cap="flat" cmpd="sng" algn="ctr">
                      <a:solidFill>
                        <a:srgbClr val="833C0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33C0B"/>
                      </a:solidFill>
                      <a:prstDash val="solid"/>
                      <a:round/>
                      <a:headEnd type="none" w="med" len="med"/>
                      <a:tailEnd type="none" w="med" len="med"/>
                    </a:lnB>
                    <a:lnTlToBr w="12700" cmpd="sng">
                      <a:noFill/>
                      <a:prstDash val="solid"/>
                    </a:lnTlToBr>
                    <a:lnBlToTr w="12700" cmpd="sng">
                      <a:noFill/>
                      <a:prstDash val="solid"/>
                    </a:lnBlToTr>
                    <a:solidFill>
                      <a:srgbClr val="DEEBF5"/>
                    </a:solidFill>
                  </a:tcPr>
                </a:tc>
                <a:extLst>
                  <a:ext uri="{0D108BD9-81ED-4DB2-BD59-A6C34878D82A}">
                    <a16:rowId xmlns:a16="http://schemas.microsoft.com/office/drawing/2014/main" val="10001"/>
                  </a:ext>
                </a:extLst>
              </a:tr>
            </a:tbl>
          </a:graphicData>
        </a:graphic>
      </p:graphicFrame>
      <p:sp>
        <p:nvSpPr>
          <p:cNvPr id="11" name="Rectangle 10"/>
          <p:cNvSpPr/>
          <p:nvPr/>
        </p:nvSpPr>
        <p:spPr>
          <a:xfrm>
            <a:off x="298415" y="6391960"/>
            <a:ext cx="4572000" cy="215444"/>
          </a:xfrm>
          <a:prstGeom prst="rect">
            <a:avLst/>
          </a:prstGeom>
        </p:spPr>
        <p:txBody>
          <a:bodyPr lIns="0">
            <a:spAutoFit/>
          </a:bodyPr>
          <a:lstStyle/>
          <a:p>
            <a:pPr marL="173038" lvl="0" indent="-173038">
              <a:spcBef>
                <a:spcPts val="200"/>
              </a:spcBef>
              <a:defRPr/>
            </a:pPr>
            <a:r>
              <a:rPr lang="en-CA" sz="800" b="1" i="1" dirty="0">
                <a:solidFill>
                  <a:srgbClr val="111618"/>
                </a:solidFill>
              </a:rPr>
              <a:t>Note: </a:t>
            </a:r>
            <a:r>
              <a:rPr lang="en-CA" sz="800" i="1" dirty="0">
                <a:solidFill>
                  <a:srgbClr val="111618"/>
                </a:solidFill>
              </a:rPr>
              <a:t>Current share prices as of 09 January 2015.</a:t>
            </a:r>
          </a:p>
        </p:txBody>
      </p:sp>
      <p:pic>
        <p:nvPicPr>
          <p:cNvPr id="1026" name="Picture 2"/>
          <p:cNvPicPr>
            <a:picLocks noChangeAspect="1" noChangeArrowheads="1"/>
          </p:cNvPicPr>
          <p:nvPr/>
        </p:nvPicPr>
        <p:blipFill>
          <a:blip r:embed="rId2"/>
          <a:srcRect/>
          <a:stretch>
            <a:fillRect/>
          </a:stretch>
        </p:blipFill>
        <p:spPr bwMode="auto">
          <a:xfrm>
            <a:off x="279030" y="2814170"/>
            <a:ext cx="8515720" cy="3520568"/>
          </a:xfrm>
          <a:prstGeom prst="rect">
            <a:avLst/>
          </a:prstGeom>
          <a:noFill/>
          <a:ln w="9525">
            <a:noFill/>
            <a:miter lim="800000"/>
            <a:headEnd/>
            <a:tailEnd/>
          </a:ln>
          <a:effectLst/>
        </p:spPr>
      </p:pic>
    </p:spTree>
    <p:extLst>
      <p:ext uri="{BB962C8B-B14F-4D97-AF65-F5344CB8AC3E}">
        <p14:creationId xmlns:p14="http://schemas.microsoft.com/office/powerpoint/2010/main" val="782438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25" y="73025"/>
            <a:ext cx="8645525" cy="603887"/>
          </a:xfrm>
        </p:spPr>
        <p:txBody>
          <a:bodyPr/>
          <a:lstStyle/>
          <a:p>
            <a:r>
              <a:rPr lang="en-US" sz="2400" dirty="0">
                <a:latin typeface="+mn-lt"/>
              </a:rPr>
              <a:t>Implementation Strategies</a:t>
            </a:r>
            <a:r>
              <a:rPr lang="en-CA" sz="2400" dirty="0">
                <a:latin typeface="Helvetica"/>
              </a:rPr>
              <a:t> (Template)</a:t>
            </a:r>
            <a:endParaRPr lang="en-US" sz="2400" dirty="0">
              <a:latin typeface="+mn-lt"/>
            </a:endParaRPr>
          </a:p>
        </p:txBody>
      </p:sp>
      <p:sp>
        <p:nvSpPr>
          <p:cNvPr id="4" name="Slide Number Placeholder 3"/>
          <p:cNvSpPr>
            <a:spLocks noGrp="1"/>
          </p:cNvSpPr>
          <p:nvPr>
            <p:ph type="sldNum" sz="quarter" idx="10"/>
          </p:nvPr>
        </p:nvSpPr>
        <p:spPr/>
        <p:txBody>
          <a:bodyPr/>
          <a:lstStyle/>
          <a:p>
            <a:fld id="{4BAC98A4-889E-464B-B279-E830E8E80C48}" type="slidenum">
              <a:rPr lang="en-US" smtClean="0"/>
              <a:pPr/>
              <a:t>7</a:t>
            </a:fld>
            <a:endParaRPr lang="en-US"/>
          </a:p>
        </p:txBody>
      </p:sp>
      <p:graphicFrame>
        <p:nvGraphicFramePr>
          <p:cNvPr id="5" name="Table 4"/>
          <p:cNvGraphicFramePr>
            <a:graphicFrameLocks noGrp="1"/>
          </p:cNvGraphicFramePr>
          <p:nvPr/>
        </p:nvGraphicFramePr>
        <p:xfrm>
          <a:off x="1512604" y="1678098"/>
          <a:ext cx="7344059" cy="2049780"/>
        </p:xfrm>
        <a:graphic>
          <a:graphicData uri="http://schemas.openxmlformats.org/drawingml/2006/table">
            <a:tbl>
              <a:tblPr firstRow="1" bandRow="1">
                <a:tableStyleId>{5C22544A-7EE6-4342-B048-85BDC9FD1C3A}</a:tableStyleId>
              </a:tblPr>
              <a:tblGrid>
                <a:gridCol w="7344059">
                  <a:extLst>
                    <a:ext uri="{9D8B030D-6E8A-4147-A177-3AD203B41FA5}">
                      <a16:colId xmlns:a16="http://schemas.microsoft.com/office/drawing/2014/main" val="20000"/>
                    </a:ext>
                  </a:extLst>
                </a:gridCol>
              </a:tblGrid>
              <a:tr h="892572">
                <a:tc>
                  <a:txBody>
                    <a:bodyPr/>
                    <a:lstStyle/>
                    <a:p>
                      <a:pPr marL="233363" marR="0" lvl="0" indent="-233363" algn="l" defTabSz="914400" rtl="0" eaLnBrk="0" fontAlgn="base" latinLnBrk="0" hangingPunct="0">
                        <a:lnSpc>
                          <a:spcPct val="100000"/>
                        </a:lnSpc>
                        <a:spcBef>
                          <a:spcPct val="0"/>
                        </a:spcBef>
                        <a:spcAft>
                          <a:spcPts val="300"/>
                        </a:spcAft>
                        <a:buClr>
                          <a:srgbClr val="833C0B"/>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Greenlight Capital: </a:t>
                      </a:r>
                      <a:r>
                        <a:rPr kumimoji="0" lang="en-CA" sz="950" b="0" i="0" u="none" strike="noStrike" kern="1200" cap="none" spc="0" normalizeH="0" baseline="0" noProof="0" dirty="0">
                          <a:ln>
                            <a:noFill/>
                          </a:ln>
                          <a:solidFill>
                            <a:schemeClr val="tx1"/>
                          </a:solidFill>
                          <a:effectLst/>
                          <a:uLnTx/>
                          <a:uFillTx/>
                          <a:latin typeface="+mn-lt"/>
                          <a:ea typeface="+mn-ea"/>
                          <a:cs typeface="+mn-cs"/>
                        </a:rPr>
                        <a:t>Securing </a:t>
                      </a:r>
                      <a:r>
                        <a:rPr kumimoji="0" lang="en-CA" sz="950" b="0" i="0" u="none" strike="noStrike" kern="1200" cap="none" spc="0" normalizeH="0" baseline="0" noProof="0" dirty="0" err="1">
                          <a:ln>
                            <a:noFill/>
                          </a:ln>
                          <a:solidFill>
                            <a:schemeClr val="tx1"/>
                          </a:solidFill>
                          <a:effectLst/>
                          <a:uLnTx/>
                          <a:uFillTx/>
                          <a:latin typeface="+mn-lt"/>
                          <a:ea typeface="+mn-ea"/>
                          <a:cs typeface="+mn-cs"/>
                        </a:rPr>
                        <a:t>Einhorn’s</a:t>
                      </a:r>
                      <a:r>
                        <a:rPr kumimoji="0" lang="en-CA" sz="950" b="0" i="0" u="none" strike="noStrike" kern="1200" cap="none" spc="0" normalizeH="0" baseline="0" noProof="0" dirty="0">
                          <a:ln>
                            <a:noFill/>
                          </a:ln>
                          <a:solidFill>
                            <a:schemeClr val="tx1"/>
                          </a:solidFill>
                          <a:effectLst/>
                          <a:uLnTx/>
                          <a:uFillTx/>
                          <a:latin typeface="+mn-lt"/>
                          <a:ea typeface="+mn-ea"/>
                          <a:cs typeface="+mn-cs"/>
                        </a:rPr>
                        <a:t> support could be a significant driver as he may be willing to be vocal given his history with companies like Lehman, Green Mountain and Apple</a:t>
                      </a:r>
                    </a:p>
                    <a:p>
                      <a:pPr marL="233363" marR="0" lvl="0" indent="-233363" algn="l" defTabSz="914400" rtl="0" eaLnBrk="0" fontAlgn="base" latinLnBrk="0" hangingPunct="0">
                        <a:lnSpc>
                          <a:spcPct val="100000"/>
                        </a:lnSpc>
                        <a:spcBef>
                          <a:spcPct val="0"/>
                        </a:spcBef>
                        <a:spcAft>
                          <a:spcPts val="300"/>
                        </a:spcAft>
                        <a:buClr>
                          <a:srgbClr val="833C0B"/>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Equity Premium: </a:t>
                      </a:r>
                      <a:r>
                        <a:rPr kumimoji="0" lang="en-CA" sz="950" b="0" i="0" u="none" strike="noStrike" kern="1200" cap="none" spc="0" normalizeH="0" baseline="0" noProof="0" dirty="0">
                          <a:ln>
                            <a:noFill/>
                          </a:ln>
                          <a:solidFill>
                            <a:schemeClr val="tx1"/>
                          </a:solidFill>
                          <a:effectLst/>
                          <a:uLnTx/>
                          <a:uFillTx/>
                          <a:latin typeface="+mn-lt"/>
                          <a:ea typeface="+mn-ea"/>
                          <a:cs typeface="+mn-cs"/>
                        </a:rPr>
                        <a:t>Sizeable premium will likely be necessary given TTWO shareholders’ current upside expectations in the stock</a:t>
                      </a:r>
                    </a:p>
                    <a:p>
                      <a:pPr marL="233363" marR="0" lvl="0" indent="-233363" algn="l" defTabSz="914400" rtl="0" eaLnBrk="0" fontAlgn="base" latinLnBrk="0" hangingPunct="0">
                        <a:lnSpc>
                          <a:spcPct val="100000"/>
                        </a:lnSpc>
                        <a:spcBef>
                          <a:spcPct val="0"/>
                        </a:spcBef>
                        <a:spcAft>
                          <a:spcPts val="300"/>
                        </a:spcAft>
                        <a:buClr>
                          <a:srgbClr val="833C0B"/>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Stock Consideration: </a:t>
                      </a:r>
                      <a:r>
                        <a:rPr kumimoji="0" lang="en-CA" sz="950" b="0" i="0" u="none" strike="noStrike" kern="1200" cap="none" spc="0" normalizeH="0" baseline="0" noProof="0" dirty="0">
                          <a:ln>
                            <a:noFill/>
                          </a:ln>
                          <a:solidFill>
                            <a:schemeClr val="tx1"/>
                          </a:solidFill>
                          <a:effectLst/>
                          <a:uLnTx/>
                          <a:uFillTx/>
                          <a:latin typeface="+mn-lt"/>
                          <a:ea typeface="+mn-ea"/>
                          <a:cs typeface="+mn-cs"/>
                        </a:rPr>
                        <a:t>EA stock may be well-received given similarity between EA and TTWO and opportunity to share in upside</a:t>
                      </a:r>
                    </a:p>
                    <a:p>
                      <a:pPr marL="458788" marR="0" lvl="1" indent="-171450" algn="l" defTabSz="914400" rtl="0" eaLnBrk="0" fontAlgn="base" latinLnBrk="0" hangingPunct="0">
                        <a:lnSpc>
                          <a:spcPct val="100000"/>
                        </a:lnSpc>
                        <a:spcBef>
                          <a:spcPct val="0"/>
                        </a:spcBef>
                        <a:spcAft>
                          <a:spcPts val="300"/>
                        </a:spcAft>
                        <a:buClr>
                          <a:srgbClr val="000000">
                            <a:lumMod val="65000"/>
                            <a:lumOff val="35000"/>
                          </a:srgbClr>
                        </a:buClr>
                        <a:buSzPct val="100000"/>
                        <a:buFont typeface="Helvetica" pitchFamily="34" charset="0"/>
                        <a:buChar char="─"/>
                        <a:tabLst/>
                        <a:defRPr/>
                      </a:pPr>
                      <a:r>
                        <a:rPr kumimoji="0" lang="en-CA" sz="950" b="0" i="0" u="none" strike="noStrike" kern="1200" cap="none" spc="0" normalizeH="0" baseline="0" noProof="0" dirty="0">
                          <a:ln>
                            <a:noFill/>
                          </a:ln>
                          <a:solidFill>
                            <a:schemeClr val="tx1"/>
                          </a:solidFill>
                          <a:effectLst/>
                          <a:uLnTx/>
                          <a:uFillTx/>
                          <a:latin typeface="+mn-lt"/>
                          <a:ea typeface="+mn-ea"/>
                          <a:cs typeface="+mn-cs"/>
                        </a:rPr>
                        <a:t>Significant cross-ownership from Vanguard and </a:t>
                      </a:r>
                      <a:r>
                        <a:rPr kumimoji="0" lang="en-CA" sz="950" b="0" i="0" u="none" strike="noStrike" kern="1200" cap="none" spc="0" normalizeH="0" baseline="0" noProof="0" dirty="0" err="1">
                          <a:ln>
                            <a:noFill/>
                          </a:ln>
                          <a:solidFill>
                            <a:schemeClr val="tx1"/>
                          </a:solidFill>
                          <a:effectLst/>
                          <a:uLnTx/>
                          <a:uFillTx/>
                          <a:latin typeface="+mn-lt"/>
                          <a:ea typeface="+mn-ea"/>
                          <a:cs typeface="+mn-cs"/>
                        </a:rPr>
                        <a:t>BlackRock</a:t>
                      </a:r>
                      <a:r>
                        <a:rPr kumimoji="0" lang="en-CA" sz="950" b="0" i="0" u="none" strike="noStrike" kern="1200" cap="none" spc="0" normalizeH="0" baseline="0" noProof="0" dirty="0">
                          <a:ln>
                            <a:noFill/>
                          </a:ln>
                          <a:solidFill>
                            <a:schemeClr val="tx1"/>
                          </a:solidFill>
                          <a:effectLst/>
                          <a:uLnTx/>
                          <a:uFillTx/>
                          <a:latin typeface="+mn-lt"/>
                          <a:ea typeface="+mn-ea"/>
                          <a:cs typeface="+mn-cs"/>
                        </a:rPr>
                        <a:t>, which own 10.9% of EA and 14.1% of TTWO</a:t>
                      </a:r>
                    </a:p>
                    <a:p>
                      <a:pPr marL="233363" marR="0" lvl="0" indent="-233363" algn="l" defTabSz="914400" rtl="0" eaLnBrk="0" fontAlgn="base" latinLnBrk="0" hangingPunct="0">
                        <a:lnSpc>
                          <a:spcPct val="100000"/>
                        </a:lnSpc>
                        <a:spcBef>
                          <a:spcPct val="0"/>
                        </a:spcBef>
                        <a:spcAft>
                          <a:spcPts val="300"/>
                        </a:spcAft>
                        <a:buClr>
                          <a:srgbClr val="833C0B"/>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Price Collar: </a:t>
                      </a:r>
                      <a:r>
                        <a:rPr kumimoji="0" lang="en-CA" sz="950" b="0" i="0" u="none" strike="noStrike" kern="1200" cap="none" spc="0" normalizeH="0" baseline="0" noProof="0" dirty="0">
                          <a:ln>
                            <a:noFill/>
                          </a:ln>
                          <a:solidFill>
                            <a:schemeClr val="tx1"/>
                          </a:solidFill>
                          <a:effectLst/>
                          <a:uLnTx/>
                          <a:uFillTx/>
                          <a:latin typeface="+mn-lt"/>
                          <a:ea typeface="+mn-ea"/>
                          <a:cs typeface="+mn-cs"/>
                        </a:rPr>
                        <a:t>Could offer collar for stock portion to provide protection if EA’s price falls, although this involves additional risk to EA</a:t>
                      </a:r>
                      <a:endParaRPr kumimoji="0" lang="en-US" sz="950" b="0" i="0" u="none" strike="noStrike" kern="1200" cap="none" spc="0" normalizeH="0" baseline="0" noProof="0" dirty="0">
                        <a:ln>
                          <a:noFill/>
                        </a:ln>
                        <a:solidFill>
                          <a:schemeClr val="tx1"/>
                        </a:solidFill>
                        <a:effectLst/>
                        <a:uLnTx/>
                        <a:uFillTx/>
                        <a:latin typeface="+mn-lt"/>
                        <a:ea typeface="+mn-ea"/>
                        <a:cs typeface="+mn-cs"/>
                      </a:endParaRPr>
                    </a:p>
                  </a:txBody>
                  <a:tcPr marL="99774" marR="9977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804080">
                <a:tc>
                  <a:txBody>
                    <a:bodyPr/>
                    <a:lstStyle/>
                    <a:p>
                      <a:pPr marL="233363" marR="0" lvl="0" indent="-233363" algn="l" defTabSz="914400" rtl="0" eaLnBrk="0" fontAlgn="base" latinLnBrk="0" hangingPunct="0">
                        <a:lnSpc>
                          <a:spcPct val="100000"/>
                        </a:lnSpc>
                        <a:spcBef>
                          <a:spcPts val="1000"/>
                        </a:spcBef>
                        <a:spcAft>
                          <a:spcPts val="300"/>
                        </a:spcAft>
                        <a:buClr>
                          <a:srgbClr val="833C0B"/>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Management Incentives:</a:t>
                      </a:r>
                      <a:r>
                        <a:rPr kumimoji="0" lang="en-CA" sz="950" b="0" i="0" u="none" strike="noStrike" kern="1200" cap="none" spc="0" normalizeH="0" baseline="0" noProof="0" dirty="0">
                          <a:ln>
                            <a:noFill/>
                          </a:ln>
                          <a:solidFill>
                            <a:schemeClr val="tx1"/>
                          </a:solidFill>
                          <a:effectLst/>
                          <a:uLnTx/>
                          <a:uFillTx/>
                          <a:latin typeface="+mn-lt"/>
                          <a:ea typeface="+mn-ea"/>
                          <a:cs typeface="+mn-cs"/>
                        </a:rPr>
                        <a:t> Restricted stock payout may not be substantial, so may require additional retention package including running a somewhat autonomous subsidiary until the management agreement expires in 2019</a:t>
                      </a:r>
                    </a:p>
                    <a:p>
                      <a:pPr marL="233363" marR="0" lvl="0" indent="-233363" algn="l" defTabSz="914400" rtl="0" eaLnBrk="0" fontAlgn="base" latinLnBrk="0" hangingPunct="0">
                        <a:lnSpc>
                          <a:spcPct val="100000"/>
                        </a:lnSpc>
                        <a:spcBef>
                          <a:spcPct val="0"/>
                        </a:spcBef>
                        <a:spcAft>
                          <a:spcPts val="300"/>
                        </a:spcAft>
                        <a:buClr>
                          <a:srgbClr val="833C0B"/>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Friendly Approach: </a:t>
                      </a:r>
                      <a:r>
                        <a:rPr kumimoji="0" lang="en-CA" sz="950" b="0" i="0" u="none" strike="noStrike" kern="1200" cap="none" spc="0" normalizeH="0" baseline="0" noProof="0" dirty="0">
                          <a:ln>
                            <a:noFill/>
                          </a:ln>
                          <a:solidFill>
                            <a:schemeClr val="tx1"/>
                          </a:solidFill>
                          <a:effectLst/>
                          <a:uLnTx/>
                          <a:uFillTx/>
                          <a:latin typeface="+mn-lt"/>
                          <a:ea typeface="+mn-ea"/>
                          <a:cs typeface="+mn-cs"/>
                        </a:rPr>
                        <a:t>Friendly takeover is likely critical as hostile takeover would damage culture and risk losing key talent at TTWO and/or TTWO seeking a white knight</a:t>
                      </a:r>
                    </a:p>
                    <a:p>
                      <a:pPr marL="233363" marR="0" lvl="0" indent="-233363" algn="l" defTabSz="914400" rtl="0" eaLnBrk="0" fontAlgn="base" latinLnBrk="0" hangingPunct="0">
                        <a:lnSpc>
                          <a:spcPct val="100000"/>
                        </a:lnSpc>
                        <a:spcBef>
                          <a:spcPct val="0"/>
                        </a:spcBef>
                        <a:spcAft>
                          <a:spcPts val="300"/>
                        </a:spcAft>
                        <a:buClr>
                          <a:srgbClr val="833C0B"/>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Lawsuit Concerns: </a:t>
                      </a:r>
                      <a:r>
                        <a:rPr kumimoji="0" lang="en-CA" sz="950" b="0" i="0" u="none" strike="noStrike" kern="1200" cap="none" spc="0" normalizeH="0" baseline="0" noProof="0" dirty="0">
                          <a:ln>
                            <a:noFill/>
                          </a:ln>
                          <a:solidFill>
                            <a:schemeClr val="tx1"/>
                          </a:solidFill>
                          <a:effectLst/>
                          <a:uLnTx/>
                          <a:uFillTx/>
                          <a:latin typeface="+mn-lt"/>
                          <a:ea typeface="+mn-ea"/>
                          <a:cs typeface="+mn-cs"/>
                        </a:rPr>
                        <a:t>Management and board may be concerned with lawsuits if they reject EA's offer at sizeable premium again </a:t>
                      </a:r>
                    </a:p>
                  </a:txBody>
                  <a:tcPr marL="99774" marR="99774" marT="914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nvGraphicFramePr>
        <p:xfrm>
          <a:off x="1510700" y="3790031"/>
          <a:ext cx="7345963" cy="2578011"/>
        </p:xfrm>
        <a:graphic>
          <a:graphicData uri="http://schemas.openxmlformats.org/drawingml/2006/table">
            <a:tbl>
              <a:tblPr firstRow="1" bandRow="1">
                <a:tableStyleId>{5C22544A-7EE6-4342-B048-85BDC9FD1C3A}</a:tableStyleId>
              </a:tblPr>
              <a:tblGrid>
                <a:gridCol w="7345963">
                  <a:extLst>
                    <a:ext uri="{9D8B030D-6E8A-4147-A177-3AD203B41FA5}">
                      <a16:colId xmlns:a16="http://schemas.microsoft.com/office/drawing/2014/main" val="20000"/>
                    </a:ext>
                  </a:extLst>
                </a:gridCol>
              </a:tblGrid>
              <a:tr h="1135996">
                <a:tc>
                  <a:txBody>
                    <a:bodyPr/>
                    <a:lstStyle/>
                    <a:p>
                      <a:pPr marL="233363" marR="0" lvl="0" indent="-233363" algn="l" defTabSz="914400" rtl="0" eaLnBrk="0" fontAlgn="base" latinLnBrk="0" hangingPunct="0">
                        <a:lnSpc>
                          <a:spcPct val="100000"/>
                        </a:lnSpc>
                        <a:spcBef>
                          <a:spcPct val="0"/>
                        </a:spcBef>
                        <a:spcAft>
                          <a:spcPts val="300"/>
                        </a:spcAft>
                        <a:buClr>
                          <a:srgbClr val="444960"/>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Strategic Value: </a:t>
                      </a:r>
                      <a:r>
                        <a:rPr kumimoji="0" lang="en-US" sz="950" b="0" i="0" u="none" strike="noStrike" kern="1200" cap="none" spc="0" normalizeH="0" baseline="0" noProof="0" dirty="0">
                          <a:ln>
                            <a:noFill/>
                          </a:ln>
                          <a:solidFill>
                            <a:schemeClr val="tx1"/>
                          </a:solidFill>
                          <a:effectLst/>
                          <a:uLnTx/>
                          <a:uFillTx/>
                          <a:latin typeface="+mn-lt"/>
                          <a:ea typeface="+mn-ea"/>
                          <a:cs typeface="+mn-cs"/>
                        </a:rPr>
                        <a:t>Convince shareholders that market will value strategic benefits and point to 25% higher valuation than current pre financial crisis when EA was market leader but had negative EBITDA </a:t>
                      </a:r>
                      <a:endParaRPr kumimoji="0" lang="en-CA" sz="950" b="1" i="0" u="none" strike="noStrike" kern="1200" cap="none" spc="0" normalizeH="0" baseline="0" noProof="0" dirty="0">
                        <a:ln>
                          <a:noFill/>
                        </a:ln>
                        <a:solidFill>
                          <a:schemeClr val="tx1"/>
                        </a:solidFill>
                        <a:effectLst/>
                        <a:uLnTx/>
                        <a:uFillTx/>
                        <a:latin typeface="+mn-lt"/>
                        <a:ea typeface="+mn-ea"/>
                        <a:cs typeface="+mn-cs"/>
                      </a:endParaRPr>
                    </a:p>
                    <a:p>
                      <a:pPr marL="233363" marR="0" lvl="0" indent="-233363" algn="l" defTabSz="914400" rtl="0" eaLnBrk="0" fontAlgn="base" latinLnBrk="0" hangingPunct="0">
                        <a:lnSpc>
                          <a:spcPct val="100000"/>
                        </a:lnSpc>
                        <a:spcBef>
                          <a:spcPct val="0"/>
                        </a:spcBef>
                        <a:spcAft>
                          <a:spcPts val="300"/>
                        </a:spcAft>
                        <a:buClr>
                          <a:srgbClr val="444960"/>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Due Diligence on Synergies: </a:t>
                      </a:r>
                      <a:r>
                        <a:rPr kumimoji="0" lang="en-CA" sz="950" b="0" i="0" u="none" strike="noStrike" kern="1200" cap="none" spc="0" normalizeH="0" baseline="0" noProof="0" dirty="0">
                          <a:ln>
                            <a:noFill/>
                          </a:ln>
                          <a:solidFill>
                            <a:schemeClr val="tx1"/>
                          </a:solidFill>
                          <a:effectLst/>
                          <a:uLnTx/>
                          <a:uFillTx/>
                          <a:latin typeface="+mn-lt"/>
                          <a:ea typeface="+mn-ea"/>
                          <a:cs typeface="+mn-cs"/>
                        </a:rPr>
                        <a:t>G</a:t>
                      </a:r>
                      <a:r>
                        <a:rPr kumimoji="0" lang="en-US" sz="950" b="0" i="0" u="none" strike="noStrike" kern="1200" cap="none" spc="0" normalizeH="0" baseline="0" noProof="0" dirty="0" err="1">
                          <a:ln>
                            <a:noFill/>
                          </a:ln>
                          <a:solidFill>
                            <a:schemeClr val="tx1"/>
                          </a:solidFill>
                          <a:effectLst/>
                          <a:uLnTx/>
                          <a:uFillTx/>
                          <a:latin typeface="+mn-lt"/>
                          <a:ea typeface="+mn-ea"/>
                          <a:cs typeface="+mn-cs"/>
                        </a:rPr>
                        <a:t>ather</a:t>
                      </a:r>
                      <a:r>
                        <a:rPr kumimoji="0" lang="en-US" sz="950" b="0" i="0" u="none" strike="noStrike" kern="1200" cap="none" spc="0" normalizeH="0" baseline="0" noProof="0" dirty="0">
                          <a:ln>
                            <a:noFill/>
                          </a:ln>
                          <a:solidFill>
                            <a:schemeClr val="tx1"/>
                          </a:solidFill>
                          <a:effectLst/>
                          <a:uLnTx/>
                          <a:uFillTx/>
                          <a:latin typeface="+mn-lt"/>
                          <a:ea typeface="+mn-ea"/>
                          <a:cs typeface="+mn-cs"/>
                        </a:rPr>
                        <a:t> detailed evidence on synergies and point to successful Activision-Blizzard integration</a:t>
                      </a:r>
                    </a:p>
                    <a:p>
                      <a:pPr marL="233363" marR="0" lvl="0" indent="-233363" algn="l" defTabSz="914400" rtl="0" eaLnBrk="0" fontAlgn="base" latinLnBrk="0" hangingPunct="0">
                        <a:lnSpc>
                          <a:spcPct val="100000"/>
                        </a:lnSpc>
                        <a:spcBef>
                          <a:spcPct val="0"/>
                        </a:spcBef>
                        <a:spcAft>
                          <a:spcPts val="300"/>
                        </a:spcAft>
                        <a:buClr>
                          <a:srgbClr val="444960"/>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Emphasize Strong Valuation: </a:t>
                      </a:r>
                      <a:r>
                        <a:rPr kumimoji="0" lang="en-CA" sz="950" b="0" i="0" u="none" strike="noStrike" kern="1200" cap="none" spc="0" normalizeH="0" baseline="0" noProof="0" dirty="0">
                          <a:ln>
                            <a:noFill/>
                          </a:ln>
                          <a:solidFill>
                            <a:schemeClr val="tx1"/>
                          </a:solidFill>
                          <a:effectLst/>
                          <a:uLnTx/>
                          <a:uFillTx/>
                          <a:latin typeface="+mn-lt"/>
                          <a:ea typeface="+mn-ea"/>
                          <a:cs typeface="+mn-cs"/>
                        </a:rPr>
                        <a:t>A</a:t>
                      </a:r>
                      <a:r>
                        <a:rPr lang="en-CA" sz="950" b="0" baseline="0" dirty="0" err="1">
                          <a:solidFill>
                            <a:schemeClr val="tx1"/>
                          </a:solidFill>
                        </a:rPr>
                        <a:t>lthough</a:t>
                      </a:r>
                      <a:r>
                        <a:rPr lang="en-CA" sz="950" b="0" baseline="0" dirty="0">
                          <a:solidFill>
                            <a:schemeClr val="tx1"/>
                          </a:solidFill>
                        </a:rPr>
                        <a:t> TTWO is currently somewhat expensive, EA is also trading near all-time highs, so using stock to purchase a company with a similarly high valuation could be sound if the two could perform better together</a:t>
                      </a:r>
                      <a:endParaRPr kumimoji="0" lang="en-CA" sz="950" b="0" i="0" u="none" strike="noStrike" kern="1200" cap="none" spc="0" normalizeH="0" baseline="0" noProof="0" dirty="0">
                        <a:ln>
                          <a:noFill/>
                        </a:ln>
                        <a:solidFill>
                          <a:schemeClr val="tx1"/>
                        </a:solidFill>
                        <a:effectLst/>
                        <a:uLnTx/>
                        <a:uFillTx/>
                        <a:latin typeface="+mn-lt"/>
                        <a:ea typeface="+mn-ea"/>
                        <a:cs typeface="+mn-cs"/>
                      </a:endParaRPr>
                    </a:p>
                    <a:p>
                      <a:pPr marL="233363" marR="0" lvl="0" indent="-233363" algn="l" defTabSz="914400" rtl="0" eaLnBrk="0" fontAlgn="base" latinLnBrk="0" hangingPunct="0">
                        <a:lnSpc>
                          <a:spcPct val="100000"/>
                        </a:lnSpc>
                        <a:spcBef>
                          <a:spcPct val="0"/>
                        </a:spcBef>
                        <a:spcAft>
                          <a:spcPts val="300"/>
                        </a:spcAft>
                        <a:buClr>
                          <a:srgbClr val="444960"/>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Brand Integration: </a:t>
                      </a:r>
                      <a:r>
                        <a:rPr kumimoji="0" lang="en-CA" sz="950" b="0" i="0" u="none" strike="noStrike" kern="1200" cap="none" spc="0" normalizeH="0" baseline="0" noProof="0" dirty="0">
                          <a:ln>
                            <a:noFill/>
                          </a:ln>
                          <a:solidFill>
                            <a:schemeClr val="tx1"/>
                          </a:solidFill>
                          <a:effectLst/>
                          <a:uLnTx/>
                          <a:uFillTx/>
                          <a:latin typeface="+mn-lt"/>
                          <a:ea typeface="+mn-ea"/>
                          <a:cs typeface="+mn-cs"/>
                        </a:rPr>
                        <a:t>Maintain </a:t>
                      </a:r>
                      <a:r>
                        <a:rPr kumimoji="0" lang="en-CA" sz="950" b="0" i="0" u="none" strike="noStrike" kern="1200" cap="none" spc="0" normalizeH="0" baseline="0" noProof="0" dirty="0" err="1">
                          <a:ln>
                            <a:noFill/>
                          </a:ln>
                          <a:solidFill>
                            <a:schemeClr val="tx1"/>
                          </a:solidFill>
                          <a:effectLst/>
                          <a:uLnTx/>
                          <a:uFillTx/>
                          <a:latin typeface="+mn-lt"/>
                          <a:ea typeface="+mn-ea"/>
                          <a:cs typeface="+mn-cs"/>
                        </a:rPr>
                        <a:t>Rockstar</a:t>
                      </a:r>
                      <a:r>
                        <a:rPr kumimoji="0" lang="en-CA" sz="950" b="0" i="0" u="none" strike="noStrike" kern="1200" cap="none" spc="0" normalizeH="0" baseline="0" noProof="0" dirty="0">
                          <a:ln>
                            <a:noFill/>
                          </a:ln>
                          <a:solidFill>
                            <a:schemeClr val="tx1"/>
                          </a:solidFill>
                          <a:effectLst/>
                          <a:uLnTx/>
                          <a:uFillTx/>
                          <a:latin typeface="+mn-lt"/>
                          <a:ea typeface="+mn-ea"/>
                          <a:cs typeface="+mn-cs"/>
                        </a:rPr>
                        <a:t> and 2K brands with their own corporate structures in regards to more product-focused areas (e.g. development teams)</a:t>
                      </a:r>
                      <a:r>
                        <a:rPr lang="en-US" sz="950" b="0" dirty="0">
                          <a:solidFill>
                            <a:schemeClr val="tx1"/>
                          </a:solidFill>
                        </a:rPr>
                        <a:t> and integrate business units</a:t>
                      </a:r>
                      <a:r>
                        <a:rPr lang="en-US" sz="950" b="0" baseline="0" dirty="0">
                          <a:solidFill>
                            <a:schemeClr val="tx1"/>
                          </a:solidFill>
                        </a:rPr>
                        <a:t> more extensively over time</a:t>
                      </a:r>
                    </a:p>
                    <a:p>
                      <a:pPr marL="233363" marR="0" lvl="0" indent="-233363" algn="l" defTabSz="914400" rtl="0" eaLnBrk="0" fontAlgn="base" latinLnBrk="0" hangingPunct="0">
                        <a:lnSpc>
                          <a:spcPct val="100000"/>
                        </a:lnSpc>
                        <a:spcBef>
                          <a:spcPct val="0"/>
                        </a:spcBef>
                        <a:spcAft>
                          <a:spcPts val="300"/>
                        </a:spcAft>
                        <a:buClr>
                          <a:srgbClr val="444960"/>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EA Management: </a:t>
                      </a:r>
                      <a:r>
                        <a:rPr kumimoji="0" lang="en-CA" sz="950" b="0" i="0" u="none" strike="noStrike" kern="1200" cap="none" spc="0" normalizeH="0" baseline="0" noProof="0" dirty="0">
                          <a:ln>
                            <a:noFill/>
                          </a:ln>
                          <a:solidFill>
                            <a:schemeClr val="tx1"/>
                          </a:solidFill>
                          <a:effectLst/>
                          <a:uLnTx/>
                          <a:uFillTx/>
                          <a:latin typeface="+mn-lt"/>
                          <a:ea typeface="+mn-ea"/>
                          <a:cs typeface="+mn-cs"/>
                        </a:rPr>
                        <a:t>Ensure that EA management is incentivized and committed to pushing the transaction with shareholders</a:t>
                      </a:r>
                      <a:endParaRPr kumimoji="0" lang="en-CA" sz="950" b="1" i="0" u="none" strike="noStrike" kern="1200" cap="none" spc="0" normalizeH="0" baseline="0" noProof="0" dirty="0">
                        <a:ln>
                          <a:noFill/>
                        </a:ln>
                        <a:solidFill>
                          <a:schemeClr val="tx1"/>
                        </a:solidFill>
                        <a:effectLst/>
                        <a:uLnTx/>
                        <a:uFillTx/>
                        <a:latin typeface="+mn-lt"/>
                        <a:ea typeface="+mn-ea"/>
                        <a:cs typeface="+mn-cs"/>
                      </a:endParaRPr>
                    </a:p>
                  </a:txBody>
                  <a:tcPr marL="100800" marT="9144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30211">
                <a:tc>
                  <a:txBody>
                    <a:bodyPr/>
                    <a:lstStyle/>
                    <a:p>
                      <a:pPr marL="233363" marR="0" lvl="0" indent="-233363" algn="l" defTabSz="914400" rtl="0" eaLnBrk="0" fontAlgn="base" latinLnBrk="0" hangingPunct="0">
                        <a:lnSpc>
                          <a:spcPct val="100000"/>
                        </a:lnSpc>
                        <a:spcBef>
                          <a:spcPct val="0"/>
                        </a:spcBef>
                        <a:spcAft>
                          <a:spcPts val="300"/>
                        </a:spcAft>
                        <a:buClr>
                          <a:srgbClr val="444960"/>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Activision: </a:t>
                      </a:r>
                      <a:r>
                        <a:rPr kumimoji="0" lang="en-CA" sz="950" b="0" i="0" u="none" strike="noStrike" kern="1200" cap="none" spc="0" normalizeH="0" baseline="0" noProof="0" dirty="0">
                          <a:ln>
                            <a:noFill/>
                          </a:ln>
                          <a:solidFill>
                            <a:schemeClr val="tx1"/>
                          </a:solidFill>
                          <a:effectLst/>
                          <a:uLnTx/>
                          <a:uFillTx/>
                          <a:latin typeface="+mn-lt"/>
                          <a:ea typeface="+mn-ea"/>
                          <a:cs typeface="+mn-cs"/>
                        </a:rPr>
                        <a:t>May seek to defend its competitive position but has high leverage due to restructuring of its parent in addition to TTWO not provide much diversification benefit or exposure to mobile segment which Activision is lacking</a:t>
                      </a:r>
                    </a:p>
                    <a:p>
                      <a:pPr marL="233363" marR="0" lvl="0" indent="-233363" algn="l" defTabSz="914400" rtl="0" eaLnBrk="0" fontAlgn="base" latinLnBrk="0" hangingPunct="0">
                        <a:lnSpc>
                          <a:spcPct val="100000"/>
                        </a:lnSpc>
                        <a:spcBef>
                          <a:spcPct val="0"/>
                        </a:spcBef>
                        <a:spcAft>
                          <a:spcPts val="300"/>
                        </a:spcAft>
                        <a:buClr>
                          <a:srgbClr val="444960"/>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Microsoft: </a:t>
                      </a:r>
                      <a:r>
                        <a:rPr kumimoji="0" lang="en-CA" sz="950" b="0" i="0" u="none" strike="noStrike" kern="1200" cap="none" spc="0" normalizeH="0" baseline="0" noProof="0" dirty="0">
                          <a:ln>
                            <a:noFill/>
                          </a:ln>
                          <a:solidFill>
                            <a:schemeClr val="tx1"/>
                          </a:solidFill>
                          <a:effectLst/>
                          <a:uLnTx/>
                          <a:uFillTx/>
                          <a:latin typeface="+mn-lt"/>
                          <a:ea typeface="+mn-ea"/>
                          <a:cs typeface="+mn-cs"/>
                        </a:rPr>
                        <a:t>Microsoft announced a $2.5bn acquisition of </a:t>
                      </a:r>
                      <a:r>
                        <a:rPr kumimoji="0" lang="en-CA" sz="950" b="0" i="0" u="none" strike="noStrike" kern="1200" cap="none" spc="0" normalizeH="0" baseline="0" noProof="0" dirty="0" err="1">
                          <a:ln>
                            <a:noFill/>
                          </a:ln>
                          <a:solidFill>
                            <a:schemeClr val="tx1"/>
                          </a:solidFill>
                          <a:effectLst/>
                          <a:uLnTx/>
                          <a:uFillTx/>
                          <a:latin typeface="+mn-lt"/>
                          <a:ea typeface="+mn-ea"/>
                          <a:cs typeface="+mn-cs"/>
                        </a:rPr>
                        <a:t>Mojang</a:t>
                      </a:r>
                      <a:r>
                        <a:rPr kumimoji="0" lang="en-CA" sz="950" b="0" i="0" u="none" strike="noStrike" kern="1200" cap="none" spc="0" normalizeH="0" baseline="0" noProof="0" dirty="0">
                          <a:ln>
                            <a:noFill/>
                          </a:ln>
                          <a:solidFill>
                            <a:schemeClr val="tx1"/>
                          </a:solidFill>
                          <a:effectLst/>
                          <a:uLnTx/>
                          <a:uFillTx/>
                          <a:latin typeface="+mn-lt"/>
                          <a:ea typeface="+mn-ea"/>
                          <a:cs typeface="+mn-cs"/>
                        </a:rPr>
                        <a:t> in September 2014 and could be a credible bidder</a:t>
                      </a:r>
                    </a:p>
                    <a:p>
                      <a:pPr marL="233363" marR="0" lvl="0" indent="-233363" algn="l" defTabSz="914400" rtl="0" eaLnBrk="0" fontAlgn="base" latinLnBrk="0" hangingPunct="0">
                        <a:lnSpc>
                          <a:spcPct val="100000"/>
                        </a:lnSpc>
                        <a:spcBef>
                          <a:spcPct val="0"/>
                        </a:spcBef>
                        <a:spcAft>
                          <a:spcPts val="300"/>
                        </a:spcAft>
                        <a:buClr>
                          <a:srgbClr val="444960"/>
                        </a:buClr>
                        <a:buSzPct val="150000"/>
                        <a:buFont typeface="Wingdings" pitchFamily="2" charset="2"/>
                        <a:buChar char="ü"/>
                        <a:tabLst/>
                        <a:defRPr/>
                      </a:pPr>
                      <a:r>
                        <a:rPr kumimoji="0" lang="en-CA" sz="950" b="1" i="0" u="none" strike="noStrike" kern="1200" cap="none" spc="0" normalizeH="0" baseline="0" noProof="0" dirty="0" err="1">
                          <a:ln>
                            <a:noFill/>
                          </a:ln>
                          <a:solidFill>
                            <a:schemeClr val="tx1"/>
                          </a:solidFill>
                          <a:effectLst/>
                          <a:uLnTx/>
                          <a:uFillTx/>
                          <a:latin typeface="+mn-lt"/>
                          <a:ea typeface="+mn-ea"/>
                          <a:cs typeface="+mn-cs"/>
                        </a:rPr>
                        <a:t>Tencent</a:t>
                      </a:r>
                      <a:r>
                        <a:rPr kumimoji="0" lang="en-CA" sz="950" b="1" i="0" u="none" strike="noStrike" kern="1200" cap="none" spc="0" normalizeH="0" baseline="0" noProof="0" dirty="0">
                          <a:ln>
                            <a:noFill/>
                          </a:ln>
                          <a:solidFill>
                            <a:schemeClr val="tx1"/>
                          </a:solidFill>
                          <a:effectLst/>
                          <a:uLnTx/>
                          <a:uFillTx/>
                          <a:latin typeface="+mn-lt"/>
                          <a:ea typeface="+mn-ea"/>
                          <a:cs typeface="+mn-cs"/>
                        </a:rPr>
                        <a:t>: </a:t>
                      </a:r>
                      <a:r>
                        <a:rPr kumimoji="0" lang="en-CA" sz="950" b="0" i="0" u="none" strike="noStrike" kern="1200" cap="none" spc="0" normalizeH="0" baseline="0" noProof="0" dirty="0">
                          <a:ln>
                            <a:noFill/>
                          </a:ln>
                          <a:solidFill>
                            <a:schemeClr val="tx1"/>
                          </a:solidFill>
                          <a:effectLst/>
                          <a:uLnTx/>
                          <a:uFillTx/>
                          <a:latin typeface="+mn-lt"/>
                          <a:ea typeface="+mn-ea"/>
                          <a:cs typeface="+mn-cs"/>
                        </a:rPr>
                        <a:t>Has existing distribution partnerships with TTWO and has grown in video game sector</a:t>
                      </a:r>
                      <a:endParaRPr kumimoji="0" lang="en-CA" sz="950" b="1" i="0" u="none" strike="noStrike" kern="1200" cap="none" spc="0" normalizeH="0" baseline="0" noProof="0" dirty="0">
                        <a:ln>
                          <a:noFill/>
                        </a:ln>
                        <a:solidFill>
                          <a:schemeClr val="tx1"/>
                        </a:solidFill>
                        <a:effectLst/>
                        <a:uLnTx/>
                        <a:uFillTx/>
                        <a:latin typeface="+mn-lt"/>
                        <a:ea typeface="+mn-ea"/>
                        <a:cs typeface="+mn-cs"/>
                      </a:endParaRPr>
                    </a:p>
                    <a:p>
                      <a:pPr marL="233363" marR="0" lvl="0" indent="-233363" algn="l" defTabSz="914400" rtl="0" eaLnBrk="0" fontAlgn="base" latinLnBrk="0" hangingPunct="0">
                        <a:lnSpc>
                          <a:spcPct val="100000"/>
                        </a:lnSpc>
                        <a:spcBef>
                          <a:spcPct val="0"/>
                        </a:spcBef>
                        <a:spcAft>
                          <a:spcPts val="300"/>
                        </a:spcAft>
                        <a:buClr>
                          <a:srgbClr val="444960"/>
                        </a:buClr>
                        <a:buSzPct val="150000"/>
                        <a:buFont typeface="Wingdings" pitchFamily="2" charset="2"/>
                        <a:buChar char="ü"/>
                        <a:tabLst/>
                        <a:defRPr/>
                      </a:pPr>
                      <a:r>
                        <a:rPr kumimoji="0" lang="en-CA" sz="950" b="1" i="0" u="none" strike="noStrike" kern="1200" cap="none" spc="0" normalizeH="0" baseline="0" noProof="0" dirty="0">
                          <a:ln>
                            <a:noFill/>
                          </a:ln>
                          <a:solidFill>
                            <a:schemeClr val="tx1"/>
                          </a:solidFill>
                          <a:effectLst/>
                          <a:uLnTx/>
                          <a:uFillTx/>
                          <a:latin typeface="+mn-lt"/>
                          <a:ea typeface="+mn-ea"/>
                          <a:cs typeface="+mn-cs"/>
                        </a:rPr>
                        <a:t>Other Bidders: </a:t>
                      </a:r>
                      <a:r>
                        <a:rPr kumimoji="0" lang="en-CA" sz="950" b="0" i="0" u="none" strike="noStrike" kern="1200" cap="none" spc="0" normalizeH="0" baseline="0" noProof="0" dirty="0">
                          <a:ln>
                            <a:noFill/>
                          </a:ln>
                          <a:solidFill>
                            <a:schemeClr val="tx1"/>
                          </a:solidFill>
                          <a:effectLst/>
                          <a:uLnTx/>
                          <a:uFillTx/>
                          <a:latin typeface="+mn-lt"/>
                          <a:ea typeface="+mn-ea"/>
                          <a:cs typeface="+mn-cs"/>
                        </a:rPr>
                        <a:t>Nintendo not interested in acquisitive strategy; </a:t>
                      </a:r>
                      <a:r>
                        <a:rPr kumimoji="0" lang="en-CA" sz="950" b="0" i="0" u="none" strike="noStrike" kern="1200" cap="none" spc="0" normalizeH="0" baseline="0" noProof="0" dirty="0" err="1">
                          <a:ln>
                            <a:noFill/>
                          </a:ln>
                          <a:solidFill>
                            <a:schemeClr val="tx1"/>
                          </a:solidFill>
                          <a:effectLst/>
                          <a:uLnTx/>
                          <a:uFillTx/>
                          <a:latin typeface="+mn-lt"/>
                          <a:ea typeface="+mn-ea"/>
                          <a:cs typeface="+mn-cs"/>
                        </a:rPr>
                        <a:t>Ubisoft</a:t>
                      </a:r>
                      <a:r>
                        <a:rPr kumimoji="0" lang="en-CA" sz="950" b="0" i="0" u="none" strike="noStrike" kern="1200" cap="none" spc="0" normalizeH="0" baseline="0" noProof="0" dirty="0">
                          <a:ln>
                            <a:noFill/>
                          </a:ln>
                          <a:solidFill>
                            <a:schemeClr val="tx1"/>
                          </a:solidFill>
                          <a:effectLst/>
                          <a:uLnTx/>
                          <a:uFillTx/>
                          <a:latin typeface="+mn-lt"/>
                          <a:ea typeface="+mn-ea"/>
                          <a:cs typeface="+mn-cs"/>
                        </a:rPr>
                        <a:t> likely too small and trying to streamline business; Amazon and Facebook more focused on mobile / social gaming; financial sponsors and unlikely to be interested given volatility</a:t>
                      </a:r>
                    </a:p>
                  </a:txBody>
                  <a:tcPr marL="99774" marR="99774" marT="914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nvGraphicFramePr>
        <p:xfrm>
          <a:off x="287338" y="1662779"/>
          <a:ext cx="1170526" cy="2158726"/>
        </p:xfrm>
        <a:graphic>
          <a:graphicData uri="http://schemas.openxmlformats.org/drawingml/2006/table">
            <a:tbl>
              <a:tblPr firstRow="1" bandRow="1">
                <a:tableStyleId>{5C22544A-7EE6-4342-B048-85BDC9FD1C3A}</a:tableStyleId>
              </a:tblPr>
              <a:tblGrid>
                <a:gridCol w="1170526">
                  <a:extLst>
                    <a:ext uri="{9D8B030D-6E8A-4147-A177-3AD203B41FA5}">
                      <a16:colId xmlns:a16="http://schemas.microsoft.com/office/drawing/2014/main" val="20000"/>
                    </a:ext>
                  </a:extLst>
                </a:gridCol>
              </a:tblGrid>
              <a:tr h="1123556">
                <a:tc>
                  <a:txBody>
                    <a:bodyPr/>
                    <a:lstStyle/>
                    <a:p>
                      <a:pPr>
                        <a:spcBef>
                          <a:spcPts val="0"/>
                        </a:spcBef>
                        <a:spcAft>
                          <a:spcPts val="300"/>
                        </a:spcAft>
                        <a:buClr>
                          <a:srgbClr val="003399"/>
                        </a:buClr>
                        <a:defRPr/>
                      </a:pPr>
                      <a:r>
                        <a:rPr lang="en-AU" sz="1000" b="1" kern="0" baseline="0" dirty="0">
                          <a:solidFill>
                            <a:schemeClr val="bg1"/>
                          </a:solidFill>
                          <a:latin typeface="+mn-lt"/>
                          <a:ea typeface="+mn-ea"/>
                        </a:rPr>
                        <a:t>TTWO Shareholder Approval</a:t>
                      </a:r>
                      <a:endParaRPr lang="en-AU" sz="1000" b="1" kern="0" dirty="0">
                        <a:solidFill>
                          <a:schemeClr val="bg1"/>
                        </a:solidFill>
                        <a:latin typeface="+mn-lt"/>
                        <a:ea typeface="+mn-ea"/>
                      </a:endParaRPr>
                    </a:p>
                  </a:txBody>
                  <a:tcPr marL="99774" marR="99774"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833C0B"/>
                    </a:solidFill>
                  </a:tcPr>
                </a:tc>
                <a:extLst>
                  <a:ext uri="{0D108BD9-81ED-4DB2-BD59-A6C34878D82A}">
                    <a16:rowId xmlns:a16="http://schemas.microsoft.com/office/drawing/2014/main" val="10000"/>
                  </a:ext>
                </a:extLst>
              </a:tr>
              <a:tr h="983411">
                <a:tc>
                  <a:txBody>
                    <a:bodyPr/>
                    <a:lstStyle/>
                    <a:p>
                      <a:pPr>
                        <a:spcBef>
                          <a:spcPts val="0"/>
                        </a:spcBef>
                        <a:spcAft>
                          <a:spcPts val="300"/>
                        </a:spcAft>
                        <a:buClr>
                          <a:srgbClr val="003399"/>
                        </a:buClr>
                        <a:defRPr/>
                      </a:pPr>
                      <a:r>
                        <a:rPr lang="en-AU" sz="1000" b="1" kern="0" dirty="0">
                          <a:solidFill>
                            <a:schemeClr val="bg1"/>
                          </a:solidFill>
                          <a:latin typeface="+mn-lt"/>
                          <a:ea typeface="+mn-ea"/>
                        </a:rPr>
                        <a:t>TTWO </a:t>
                      </a:r>
                      <a:r>
                        <a:rPr lang="en-AU" sz="1000" b="1" kern="0" baseline="0" dirty="0">
                          <a:solidFill>
                            <a:schemeClr val="bg1"/>
                          </a:solidFill>
                          <a:latin typeface="+mn-lt"/>
                          <a:ea typeface="+mn-ea"/>
                        </a:rPr>
                        <a:t>Management</a:t>
                      </a:r>
                      <a:endParaRPr lang="en-AU" sz="1000" b="1" kern="0" dirty="0">
                        <a:solidFill>
                          <a:schemeClr val="bg1"/>
                        </a:solidFill>
                        <a:latin typeface="+mn-lt"/>
                        <a:ea typeface="+mn-ea"/>
                      </a:endParaRPr>
                    </a:p>
                  </a:txBody>
                  <a:tcPr marL="99774" marR="99774"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33C0B"/>
                    </a:solidFill>
                  </a:tcPr>
                </a:tc>
                <a:extLst>
                  <a:ext uri="{0D108BD9-81ED-4DB2-BD59-A6C34878D82A}">
                    <a16:rowId xmlns:a16="http://schemas.microsoft.com/office/drawing/2014/main" val="10001"/>
                  </a:ext>
                </a:extLst>
              </a:tr>
              <a:tr h="51759">
                <a:tc>
                  <a:txBody>
                    <a:bodyPr/>
                    <a:lstStyle/>
                    <a:p>
                      <a:pPr>
                        <a:spcBef>
                          <a:spcPts val="0"/>
                        </a:spcBef>
                        <a:spcAft>
                          <a:spcPts val="300"/>
                        </a:spcAft>
                        <a:buClr>
                          <a:srgbClr val="003399"/>
                        </a:buClr>
                        <a:defRPr/>
                      </a:pPr>
                      <a:endParaRPr lang="en-AU" sz="100" b="1" kern="0" dirty="0">
                        <a:solidFill>
                          <a:schemeClr val="bg1"/>
                        </a:solidFill>
                        <a:latin typeface="+mn-lt"/>
                        <a:ea typeface="+mn-ea"/>
                      </a:endParaRPr>
                    </a:p>
                  </a:txBody>
                  <a:tcPr marL="99774" marR="9977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432696744"/>
              </p:ext>
            </p:extLst>
          </p:nvPr>
        </p:nvGraphicFramePr>
        <p:xfrm>
          <a:off x="287338" y="3847385"/>
          <a:ext cx="1170525" cy="2510288"/>
        </p:xfrm>
        <a:graphic>
          <a:graphicData uri="http://schemas.openxmlformats.org/drawingml/2006/table">
            <a:tbl>
              <a:tblPr firstRow="1" bandRow="1">
                <a:tableStyleId>{5C22544A-7EE6-4342-B048-85BDC9FD1C3A}</a:tableStyleId>
              </a:tblPr>
              <a:tblGrid>
                <a:gridCol w="1170525">
                  <a:extLst>
                    <a:ext uri="{9D8B030D-6E8A-4147-A177-3AD203B41FA5}">
                      <a16:colId xmlns:a16="http://schemas.microsoft.com/office/drawing/2014/main" val="20000"/>
                    </a:ext>
                  </a:extLst>
                </a:gridCol>
              </a:tblGrid>
              <a:tr h="1380227">
                <a:tc>
                  <a:txBody>
                    <a:bodyPr/>
                    <a:lstStyle/>
                    <a:p>
                      <a:pPr marL="0" marR="0" indent="0" algn="l" defTabSz="914400" rtl="0" eaLnBrk="1" fontAlgn="auto" latinLnBrk="0" hangingPunct="1">
                        <a:lnSpc>
                          <a:spcPct val="100000"/>
                        </a:lnSpc>
                        <a:spcBef>
                          <a:spcPts val="600"/>
                        </a:spcBef>
                        <a:spcAft>
                          <a:spcPts val="300"/>
                        </a:spcAft>
                        <a:buClr>
                          <a:srgbClr val="003399"/>
                        </a:buClr>
                        <a:buSzTx/>
                        <a:buFontTx/>
                        <a:buNone/>
                        <a:tabLst/>
                        <a:defRPr/>
                      </a:pPr>
                      <a:r>
                        <a:rPr lang="en-AU" sz="1000" b="1" kern="0" dirty="0">
                          <a:solidFill>
                            <a:schemeClr val="bg1"/>
                          </a:solidFill>
                          <a:latin typeface="+mn-lt"/>
                          <a:ea typeface="+mn-ea"/>
                        </a:rPr>
                        <a:t>EA Shareholders and Management</a:t>
                      </a:r>
                    </a:p>
                  </a:txBody>
                  <a:tcPr marL="99774" marR="0"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538F"/>
                    </a:solidFill>
                  </a:tcPr>
                </a:tc>
                <a:extLst>
                  <a:ext uri="{0D108BD9-81ED-4DB2-BD59-A6C34878D82A}">
                    <a16:rowId xmlns:a16="http://schemas.microsoft.com/office/drawing/2014/main" val="10000"/>
                  </a:ext>
                </a:extLst>
              </a:tr>
              <a:tr h="1130061">
                <a:tc>
                  <a:txBody>
                    <a:bodyPr/>
                    <a:lstStyle/>
                    <a:p>
                      <a:pPr>
                        <a:spcBef>
                          <a:spcPts val="0"/>
                        </a:spcBef>
                        <a:spcAft>
                          <a:spcPts val="300"/>
                        </a:spcAft>
                        <a:buClr>
                          <a:srgbClr val="003399"/>
                        </a:buClr>
                        <a:defRPr/>
                      </a:pPr>
                      <a:r>
                        <a:rPr lang="en-AU" sz="1000" b="1" kern="0" dirty="0">
                          <a:solidFill>
                            <a:schemeClr val="bg1"/>
                          </a:solidFill>
                          <a:latin typeface="+mn-lt"/>
                          <a:ea typeface="+mn-ea"/>
                        </a:rPr>
                        <a:t>Competing Bids</a:t>
                      </a:r>
                    </a:p>
                  </a:txBody>
                  <a:tcPr marL="99774" marR="99774"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538F"/>
                    </a:solidFill>
                  </a:tcPr>
                </a:tc>
                <a:extLst>
                  <a:ext uri="{0D108BD9-81ED-4DB2-BD59-A6C34878D82A}">
                    <a16:rowId xmlns:a16="http://schemas.microsoft.com/office/drawing/2014/main" val="10001"/>
                  </a:ext>
                </a:extLst>
              </a:tr>
            </a:tbl>
          </a:graphicData>
        </a:graphic>
      </p:graphicFrame>
      <p:sp>
        <p:nvSpPr>
          <p:cNvPr id="16" name="Right Arrow 15"/>
          <p:cNvSpPr/>
          <p:nvPr/>
        </p:nvSpPr>
        <p:spPr bwMode="auto">
          <a:xfrm>
            <a:off x="287338" y="1313550"/>
            <a:ext cx="8569325" cy="334093"/>
          </a:xfrm>
          <a:prstGeom prst="rightArrow">
            <a:avLst>
              <a:gd name="adj1" fmla="val 76679"/>
              <a:gd name="adj2" fmla="val 96305"/>
            </a:avLst>
          </a:prstGeom>
          <a:solidFill>
            <a:srgbClr val="1F538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sz="1000" b="1" kern="0" dirty="0">
                <a:solidFill>
                  <a:schemeClr val="bg1"/>
                </a:solidFill>
                <a:latin typeface="Arial"/>
              </a:rPr>
              <a:t>Tactical Approach and Considerations</a:t>
            </a:r>
            <a:endParaRPr kumimoji="0" lang="en-US" sz="1800" b="0" i="0" u="none" strike="noStrike" cap="none" normalizeH="0" baseline="0" dirty="0">
              <a:ln>
                <a:noFill/>
              </a:ln>
              <a:solidFill>
                <a:schemeClr val="bg1"/>
              </a:solidFill>
              <a:effectLst/>
              <a:latin typeface="Arial" charset="0"/>
              <a:ea typeface="ＭＳ Ｐゴシック" pitchFamily="34" charset="-128"/>
            </a:endParaRPr>
          </a:p>
        </p:txBody>
      </p:sp>
      <p:sp>
        <p:nvSpPr>
          <p:cNvPr id="11" name="TextBox 10"/>
          <p:cNvSpPr txBox="1"/>
          <p:nvPr/>
        </p:nvSpPr>
        <p:spPr>
          <a:xfrm>
            <a:off x="258763" y="767302"/>
            <a:ext cx="8445830" cy="498598"/>
          </a:xfrm>
          <a:prstGeom prst="rect">
            <a:avLst/>
          </a:prstGeom>
          <a:noFill/>
          <a:ln>
            <a:noFill/>
            <a:prstDash val="dash"/>
          </a:ln>
        </p:spPr>
        <p:txBody>
          <a:bodyPr wrap="square" lIns="90000" tIns="45720" bIns="45720" rtlCol="0" anchor="ctr" anchorCtr="0">
            <a:spAutoFit/>
          </a:bodyPr>
          <a:lstStyle/>
          <a:p>
            <a:pPr lvl="0" defTabSz="663575" eaLnBrk="0" hangingPunct="0">
              <a:lnSpc>
                <a:spcPct val="110000"/>
              </a:lnSpc>
              <a:spcAft>
                <a:spcPts val="100"/>
              </a:spcAft>
              <a:buClr>
                <a:srgbClr val="003399"/>
              </a:buClr>
              <a:defRPr/>
            </a:pPr>
            <a:r>
              <a:rPr lang="en-US" sz="1200" b="1" dirty="0">
                <a:solidFill>
                  <a:srgbClr val="444960"/>
                </a:solidFill>
              </a:rPr>
              <a:t>Buy-in from TTWO shareholders and TTWO private equity management vehicle </a:t>
            </a:r>
            <a:r>
              <a:rPr lang="en-US" sz="1200" b="1" dirty="0" err="1">
                <a:solidFill>
                  <a:srgbClr val="444960"/>
                </a:solidFill>
              </a:rPr>
              <a:t>ZelnickMedia</a:t>
            </a:r>
            <a:r>
              <a:rPr lang="en-US" sz="1200" b="1" dirty="0">
                <a:solidFill>
                  <a:srgbClr val="444960"/>
                </a:solidFill>
              </a:rPr>
              <a:t> as well as establishing a strong synergy forecast to satisfy valuation concerns of EA shareholders will be instrumental</a:t>
            </a:r>
            <a:endParaRPr lang="en-AU" sz="1200" b="1" dirty="0">
              <a:solidFill>
                <a:srgbClr val="444960"/>
              </a:solidFill>
              <a:cs typeface="Helvetica" pitchFamily="34" charset="0"/>
            </a:endParaRPr>
          </a:p>
        </p:txBody>
      </p:sp>
      <p:sp>
        <p:nvSpPr>
          <p:cNvPr id="12" name="Rectangle 11"/>
          <p:cNvSpPr/>
          <p:nvPr/>
        </p:nvSpPr>
        <p:spPr>
          <a:xfrm>
            <a:off x="218330" y="6360012"/>
            <a:ext cx="8569325" cy="238527"/>
          </a:xfrm>
          <a:prstGeom prst="rect">
            <a:avLst/>
          </a:prstGeom>
        </p:spPr>
        <p:txBody>
          <a:bodyPr wrap="square">
            <a:spAutoFit/>
          </a:bodyPr>
          <a:lstStyle/>
          <a:p>
            <a:pPr marL="233363" lvl="0" indent="-233363" eaLnBrk="0" fontAlgn="base" hangingPunct="0">
              <a:spcBef>
                <a:spcPct val="0"/>
              </a:spcBef>
              <a:spcAft>
                <a:spcPts val="300"/>
              </a:spcAft>
              <a:buClr>
                <a:srgbClr val="444960"/>
              </a:buClr>
              <a:buSzPct val="150000"/>
              <a:defRPr/>
            </a:pPr>
            <a:r>
              <a:rPr lang="en-CA" sz="950" b="1" dirty="0">
                <a:solidFill>
                  <a:srgbClr val="000000"/>
                </a:solidFill>
              </a:rPr>
              <a:t>Alternative Advice to EA: </a:t>
            </a:r>
            <a:r>
              <a:rPr lang="en-CA" sz="950" dirty="0">
                <a:solidFill>
                  <a:srgbClr val="000000"/>
                </a:solidFill>
              </a:rPr>
              <a:t>Targets in growing mobile and social gaming segment are available at 7-8x EV/EBITDA and smaller sizes</a:t>
            </a:r>
          </a:p>
        </p:txBody>
      </p:sp>
    </p:spTree>
    <p:extLst>
      <p:ext uri="{BB962C8B-B14F-4D97-AF65-F5344CB8AC3E}">
        <p14:creationId xmlns:p14="http://schemas.microsoft.com/office/powerpoint/2010/main" val="3115719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0"/>
          </p:nvPr>
        </p:nvSpPr>
        <p:spPr/>
        <p:txBody>
          <a:bodyPr/>
          <a:lstStyle/>
          <a:p>
            <a:pPr>
              <a:defRPr/>
            </a:pPr>
            <a:fld id="{7D2DF075-FB03-4886-8FC9-7048671DDBF9}" type="slidenum">
              <a:rPr lang="en-AU" smtClean="0">
                <a:solidFill>
                  <a:srgbClr val="FFFFFF"/>
                </a:solidFill>
                <a:latin typeface="Helvetica"/>
                <a:cs typeface="Arial"/>
              </a:rPr>
              <a:pPr>
                <a:defRPr/>
              </a:pPr>
              <a:t>8</a:t>
            </a:fld>
            <a:endParaRPr lang="en-AU" dirty="0">
              <a:solidFill>
                <a:srgbClr val="FFFFFF"/>
              </a:solidFill>
              <a:latin typeface="Helvetica"/>
              <a:cs typeface="Arial"/>
            </a:endParaRPr>
          </a:p>
        </p:txBody>
      </p:sp>
      <p:sp>
        <p:nvSpPr>
          <p:cNvPr id="31" name="Title 1"/>
          <p:cNvSpPr>
            <a:spLocks noGrp="1"/>
          </p:cNvSpPr>
          <p:nvPr>
            <p:ph type="title"/>
          </p:nvPr>
        </p:nvSpPr>
        <p:spPr>
          <a:xfrm>
            <a:off x="245110" y="72388"/>
            <a:ext cx="8645525" cy="603887"/>
          </a:xfrm>
        </p:spPr>
        <p:txBody>
          <a:bodyPr/>
          <a:lstStyle/>
          <a:p>
            <a:r>
              <a:rPr lang="en-US" sz="2400" dirty="0">
                <a:latin typeface="+mn-lt"/>
              </a:rPr>
              <a:t>Take-Two Management Structure</a:t>
            </a:r>
            <a:r>
              <a:rPr lang="en-CA" sz="2400" dirty="0">
                <a:latin typeface="Helvetica"/>
              </a:rPr>
              <a:t> (Template)</a:t>
            </a:r>
            <a:endParaRPr lang="en-US" sz="2400" dirty="0">
              <a:latin typeface="+mn-lt"/>
            </a:endParaRPr>
          </a:p>
        </p:txBody>
      </p:sp>
      <p:sp>
        <p:nvSpPr>
          <p:cNvPr id="32" name="TextBox 31"/>
          <p:cNvSpPr txBox="1"/>
          <p:nvPr/>
        </p:nvSpPr>
        <p:spPr>
          <a:xfrm>
            <a:off x="258763" y="868896"/>
            <a:ext cx="8596312" cy="295466"/>
          </a:xfrm>
          <a:prstGeom prst="rect">
            <a:avLst/>
          </a:prstGeom>
          <a:noFill/>
          <a:ln>
            <a:noFill/>
            <a:prstDash val="dash"/>
          </a:ln>
        </p:spPr>
        <p:txBody>
          <a:bodyPr wrap="square" lIns="90000" tIns="45720" bIns="45720" rtlCol="0" anchor="ctr" anchorCtr="0">
            <a:spAutoFit/>
          </a:bodyPr>
          <a:lstStyle/>
          <a:p>
            <a:pPr defTabSz="663575" eaLnBrk="0" hangingPunct="0">
              <a:lnSpc>
                <a:spcPct val="110000"/>
              </a:lnSpc>
              <a:spcAft>
                <a:spcPts val="100"/>
              </a:spcAft>
              <a:buClr>
                <a:srgbClr val="003399"/>
              </a:buClr>
              <a:defRPr/>
            </a:pPr>
            <a:r>
              <a:rPr lang="en-US" sz="1200" b="1" dirty="0">
                <a:solidFill>
                  <a:srgbClr val="444960"/>
                </a:solidFill>
                <a:latin typeface="Helvetica"/>
                <a:cs typeface="Arial"/>
              </a:rPr>
              <a:t>Private equity firm ZelnickMedia controls TTWO through active roles in management and the board</a:t>
            </a:r>
            <a:endParaRPr lang="en-AU" sz="1200" b="1" dirty="0">
              <a:solidFill>
                <a:srgbClr val="444960"/>
              </a:solidFill>
              <a:latin typeface="Helvetica"/>
              <a:cs typeface="Arial"/>
            </a:endParaRPr>
          </a:p>
        </p:txBody>
      </p:sp>
      <p:sp>
        <p:nvSpPr>
          <p:cNvPr id="39" name="Rounded Rectangle 38"/>
          <p:cNvSpPr/>
          <p:nvPr/>
        </p:nvSpPr>
        <p:spPr>
          <a:xfrm>
            <a:off x="3293360" y="4107303"/>
            <a:ext cx="2877956" cy="247555"/>
          </a:xfrm>
          <a:prstGeom prst="roundRect">
            <a:avLst/>
          </a:prstGeom>
          <a:solidFill>
            <a:srgbClr val="1F538F"/>
          </a:solidFill>
          <a:ln w="25400" cap="flat" cmpd="sng" algn="ctr">
            <a:noFill/>
            <a:prstDash val="solid"/>
          </a:ln>
          <a:effectLst/>
        </p:spPr>
        <p:txBody>
          <a:bodyPr wrap="square" lIns="36000" tIns="36000" rIns="36000" bIns="36000" rtlCol="0" anchor="ctr" anchorCtr="0"/>
          <a:lstStyle/>
          <a:p>
            <a:pPr algn="ctr" defTabSz="914400">
              <a:defRPr/>
            </a:pPr>
            <a:r>
              <a:rPr lang="en-US" sz="950" b="1" kern="0" dirty="0">
                <a:solidFill>
                  <a:schemeClr val="bg1"/>
                </a:solidFill>
                <a:latin typeface="Helvetica"/>
                <a:cs typeface="Helvetica"/>
              </a:rPr>
              <a:t>Key Events </a:t>
            </a:r>
          </a:p>
        </p:txBody>
      </p:sp>
      <p:sp>
        <p:nvSpPr>
          <p:cNvPr id="44" name="TextBox 43"/>
          <p:cNvSpPr txBox="1"/>
          <p:nvPr/>
        </p:nvSpPr>
        <p:spPr>
          <a:xfrm>
            <a:off x="3293360" y="4420924"/>
            <a:ext cx="2877956" cy="1962076"/>
          </a:xfrm>
          <a:prstGeom prst="rect">
            <a:avLst/>
          </a:prstGeom>
          <a:noFill/>
        </p:spPr>
        <p:txBody>
          <a:bodyPr wrap="square" rtlCol="0">
            <a:spAutoFit/>
          </a:bodyPr>
          <a:lstStyle/>
          <a:p>
            <a:pPr marL="172800" lvl="1" indent="-172800">
              <a:spcAft>
                <a:spcPts val="300"/>
              </a:spcAft>
              <a:buFont typeface="Wingdings" charset="2"/>
              <a:buChar char="§"/>
              <a:defRPr/>
            </a:pPr>
            <a:r>
              <a:rPr lang="en-CA" sz="950" b="1" dirty="0">
                <a:solidFill>
                  <a:srgbClr val="000000"/>
                </a:solidFill>
                <a:ea typeface="ＭＳ Ｐゴシック" pitchFamily="34" charset="-128"/>
              </a:rPr>
              <a:t>March 2007: </a:t>
            </a:r>
            <a:r>
              <a:rPr lang="en-CA" sz="950" dirty="0" err="1">
                <a:solidFill>
                  <a:srgbClr val="000000"/>
                </a:solidFill>
                <a:ea typeface="ＭＳ Ｐゴシック" pitchFamily="34" charset="-128"/>
              </a:rPr>
              <a:t>ZelnickMedia</a:t>
            </a:r>
            <a:r>
              <a:rPr lang="en-CA" sz="950" dirty="0">
                <a:solidFill>
                  <a:srgbClr val="000000"/>
                </a:solidFill>
                <a:ea typeface="ＭＳ Ｐゴシック" pitchFamily="34" charset="-128"/>
              </a:rPr>
              <a:t> stages a takeover of TTWO alongside the major shareholders (Oppenheimer [25%], D.E. Shaw [9%], SAC Capital [8%], and Tudor Funds [5%]. TTWO Share price $20.27 at the time</a:t>
            </a:r>
          </a:p>
          <a:p>
            <a:pPr marL="172800" lvl="1" indent="-172800">
              <a:spcAft>
                <a:spcPts val="300"/>
              </a:spcAft>
              <a:buFont typeface="Wingdings" charset="2"/>
              <a:buChar char="§"/>
              <a:defRPr/>
            </a:pPr>
            <a:r>
              <a:rPr lang="en-CA" sz="950" b="1" dirty="0">
                <a:solidFill>
                  <a:srgbClr val="000000"/>
                </a:solidFill>
                <a:ea typeface="ＭＳ Ｐゴシック" pitchFamily="34" charset="-128"/>
              </a:rPr>
              <a:t>April 2007: </a:t>
            </a:r>
            <a:r>
              <a:rPr lang="en-CA" sz="950" dirty="0">
                <a:solidFill>
                  <a:srgbClr val="000000"/>
                </a:solidFill>
                <a:ea typeface="ＭＳ Ｐゴシック" pitchFamily="34" charset="-128"/>
              </a:rPr>
              <a:t>TTWO replaces five of the seven board members, electing Strauss </a:t>
            </a:r>
            <a:r>
              <a:rPr lang="en-CA" sz="950" dirty="0" err="1">
                <a:solidFill>
                  <a:srgbClr val="000000"/>
                </a:solidFill>
                <a:ea typeface="ＭＳ Ｐゴシック" pitchFamily="34" charset="-128"/>
              </a:rPr>
              <a:t>Zelnick</a:t>
            </a:r>
            <a:r>
              <a:rPr lang="en-CA" sz="950" dirty="0">
                <a:solidFill>
                  <a:srgbClr val="000000"/>
                </a:solidFill>
                <a:ea typeface="ＭＳ Ｐゴシック" pitchFamily="34" charset="-128"/>
              </a:rPr>
              <a:t> as new Chairman </a:t>
            </a:r>
          </a:p>
          <a:p>
            <a:pPr marL="172800" lvl="1" indent="-172800">
              <a:spcAft>
                <a:spcPts val="300"/>
              </a:spcAft>
              <a:buFont typeface="Wingdings" charset="2"/>
              <a:buChar char="§"/>
              <a:defRPr/>
            </a:pPr>
            <a:r>
              <a:rPr lang="en-CA" sz="950" b="1" dirty="0">
                <a:solidFill>
                  <a:srgbClr val="000000"/>
                </a:solidFill>
                <a:ea typeface="ＭＳ Ｐゴシック" pitchFamily="34" charset="-128"/>
              </a:rPr>
              <a:t>January 2011: </a:t>
            </a:r>
            <a:r>
              <a:rPr lang="en-CA" sz="950" dirty="0">
                <a:solidFill>
                  <a:srgbClr val="000000"/>
                </a:solidFill>
                <a:ea typeface="ＭＳ Ｐゴシック" pitchFamily="34" charset="-128"/>
              </a:rPr>
              <a:t>Ben </a:t>
            </a:r>
            <a:r>
              <a:rPr lang="en-CA" sz="950" dirty="0" err="1">
                <a:solidFill>
                  <a:srgbClr val="000000"/>
                </a:solidFill>
                <a:ea typeface="ＭＳ Ｐゴシック" pitchFamily="34" charset="-128"/>
              </a:rPr>
              <a:t>Feder</a:t>
            </a:r>
            <a:r>
              <a:rPr lang="en-CA" sz="950" dirty="0">
                <a:solidFill>
                  <a:srgbClr val="000000"/>
                </a:solidFill>
                <a:ea typeface="ＭＳ Ｐゴシック" pitchFamily="34" charset="-128"/>
              </a:rPr>
              <a:t> steps down from CEO position replaced by Strauss </a:t>
            </a:r>
            <a:r>
              <a:rPr lang="en-CA" sz="950" dirty="0" err="1">
                <a:solidFill>
                  <a:srgbClr val="000000"/>
                </a:solidFill>
                <a:ea typeface="ＭＳ Ｐゴシック" pitchFamily="34" charset="-128"/>
              </a:rPr>
              <a:t>Zelnick</a:t>
            </a:r>
            <a:endParaRPr lang="en-CA" sz="950" b="1" dirty="0">
              <a:solidFill>
                <a:srgbClr val="000000"/>
              </a:solidFill>
              <a:ea typeface="ＭＳ Ｐゴシック" pitchFamily="34" charset="-128"/>
            </a:endParaRPr>
          </a:p>
          <a:p>
            <a:pPr marL="172800" lvl="1" indent="-172800">
              <a:spcAft>
                <a:spcPts val="300"/>
              </a:spcAft>
              <a:buFont typeface="Wingdings" charset="2"/>
              <a:buChar char="§"/>
              <a:defRPr/>
            </a:pPr>
            <a:r>
              <a:rPr lang="en-CA" sz="950" b="1" dirty="0">
                <a:solidFill>
                  <a:srgbClr val="000000"/>
                </a:solidFill>
                <a:ea typeface="ＭＳ Ｐゴシック" pitchFamily="34" charset="-128"/>
              </a:rPr>
              <a:t>May 2011: </a:t>
            </a:r>
            <a:r>
              <a:rPr lang="en-CA" sz="950" dirty="0">
                <a:solidFill>
                  <a:srgbClr val="000000"/>
                </a:solidFill>
                <a:ea typeface="ＭＳ Ｐゴシック" pitchFamily="34" charset="-128"/>
              </a:rPr>
              <a:t>TTWO extends management service agreement with until May 2015</a:t>
            </a:r>
            <a:endParaRPr lang="en-CA" sz="950" b="1" dirty="0">
              <a:solidFill>
                <a:srgbClr val="000000"/>
              </a:solidFill>
              <a:ea typeface="ＭＳ Ｐゴシック" pitchFamily="34" charset="-128"/>
            </a:endParaRPr>
          </a:p>
        </p:txBody>
      </p:sp>
      <p:sp>
        <p:nvSpPr>
          <p:cNvPr id="33" name="TextBox 32"/>
          <p:cNvSpPr txBox="1"/>
          <p:nvPr/>
        </p:nvSpPr>
        <p:spPr>
          <a:xfrm>
            <a:off x="355458" y="4400595"/>
            <a:ext cx="2877956" cy="1815882"/>
          </a:xfrm>
          <a:prstGeom prst="rect">
            <a:avLst/>
          </a:prstGeom>
          <a:noFill/>
        </p:spPr>
        <p:txBody>
          <a:bodyPr wrap="square" rtlCol="0">
            <a:spAutoFit/>
          </a:bodyPr>
          <a:lstStyle/>
          <a:p>
            <a:pPr marL="172800" lvl="1" indent="-172800">
              <a:spcAft>
                <a:spcPts val="300"/>
              </a:spcAft>
              <a:buFont typeface="Wingdings" charset="2"/>
              <a:buChar char="§"/>
              <a:defRPr/>
            </a:pPr>
            <a:r>
              <a:rPr lang="en-CA" sz="950" b="1" dirty="0" err="1">
                <a:solidFill>
                  <a:srgbClr val="000000"/>
                </a:solidFill>
                <a:ea typeface="ＭＳ Ｐゴシック" pitchFamily="34" charset="-128"/>
              </a:rPr>
              <a:t>Zelnick</a:t>
            </a:r>
            <a:r>
              <a:rPr lang="en-CA" sz="950" b="1" dirty="0">
                <a:solidFill>
                  <a:srgbClr val="000000"/>
                </a:solidFill>
                <a:ea typeface="ＭＳ Ｐゴシック" pitchFamily="34" charset="-128"/>
              </a:rPr>
              <a:t> opposed EA </a:t>
            </a:r>
            <a:r>
              <a:rPr lang="en-CA" sz="950" dirty="0">
                <a:solidFill>
                  <a:srgbClr val="000000"/>
                </a:solidFill>
                <a:ea typeface="ＭＳ Ｐゴシック" pitchFamily="34" charset="-128"/>
              </a:rPr>
              <a:t>in 2008 and received </a:t>
            </a:r>
            <a:r>
              <a:rPr lang="en-CA" sz="950" b="1" dirty="0">
                <a:solidFill>
                  <a:srgbClr val="000000"/>
                </a:solidFill>
                <a:ea typeface="ＭＳ Ｐゴシック" pitchFamily="34" charset="-128"/>
              </a:rPr>
              <a:t>$50m golden parachute</a:t>
            </a:r>
            <a:r>
              <a:rPr lang="en-CA" sz="950" dirty="0">
                <a:solidFill>
                  <a:srgbClr val="000000"/>
                </a:solidFill>
                <a:ea typeface="ＭＳ Ｐゴシック" pitchFamily="34" charset="-128"/>
              </a:rPr>
              <a:t> provisions in the event of a takeover</a:t>
            </a:r>
          </a:p>
          <a:p>
            <a:pPr marL="172800" lvl="1" indent="-172800">
              <a:spcAft>
                <a:spcPts val="300"/>
              </a:spcAft>
              <a:buFont typeface="Wingdings" charset="2"/>
              <a:buChar char="§"/>
              <a:defRPr/>
            </a:pPr>
            <a:r>
              <a:rPr lang="en-CA" sz="950" dirty="0">
                <a:solidFill>
                  <a:srgbClr val="000000"/>
                </a:solidFill>
                <a:ea typeface="ＭＳ Ｐゴシック" pitchFamily="34" charset="-128"/>
              </a:rPr>
              <a:t>Management agreement with </a:t>
            </a:r>
            <a:r>
              <a:rPr lang="en-CA" sz="950" dirty="0" err="1">
                <a:solidFill>
                  <a:srgbClr val="000000"/>
                </a:solidFill>
                <a:ea typeface="ＭＳ Ｐゴシック" pitchFamily="34" charset="-128"/>
              </a:rPr>
              <a:t>ZelnickMedia</a:t>
            </a:r>
            <a:r>
              <a:rPr lang="en-CA" sz="950" dirty="0">
                <a:solidFill>
                  <a:srgbClr val="000000"/>
                </a:solidFill>
                <a:ea typeface="ＭＳ Ｐゴシック" pitchFamily="34" charset="-128"/>
              </a:rPr>
              <a:t> is in place until </a:t>
            </a:r>
            <a:r>
              <a:rPr lang="en-CA" sz="950" b="1" dirty="0">
                <a:solidFill>
                  <a:srgbClr val="000000"/>
                </a:solidFill>
                <a:ea typeface="ＭＳ Ｐゴシック" pitchFamily="34" charset="-128"/>
              </a:rPr>
              <a:t>March 13, 2019</a:t>
            </a:r>
          </a:p>
          <a:p>
            <a:pPr marL="172800" lvl="1" indent="-172800">
              <a:spcAft>
                <a:spcPts val="300"/>
              </a:spcAft>
              <a:buFont typeface="Wingdings" charset="2"/>
              <a:buChar char="§"/>
              <a:defRPr/>
            </a:pPr>
            <a:r>
              <a:rPr lang="en-CA" sz="950" dirty="0" err="1">
                <a:solidFill>
                  <a:srgbClr val="000000"/>
                </a:solidFill>
                <a:ea typeface="ＭＳ Ｐゴシック" pitchFamily="34" charset="-128"/>
              </a:rPr>
              <a:t>ZelnickMedia</a:t>
            </a:r>
            <a:r>
              <a:rPr lang="en-CA" sz="950" dirty="0">
                <a:solidFill>
                  <a:srgbClr val="000000"/>
                </a:solidFill>
                <a:ea typeface="ＭＳ Ｐゴシック" pitchFamily="34" charset="-128"/>
              </a:rPr>
              <a:t> </a:t>
            </a:r>
            <a:r>
              <a:rPr lang="en-CA" sz="950" b="1" dirty="0">
                <a:solidFill>
                  <a:srgbClr val="000000"/>
                </a:solidFill>
                <a:ea typeface="ＭＳ Ｐゴシック" pitchFamily="34" charset="-128"/>
              </a:rPr>
              <a:t>holds 2.1%</a:t>
            </a:r>
            <a:r>
              <a:rPr lang="en-CA" sz="950" dirty="0">
                <a:solidFill>
                  <a:srgbClr val="000000"/>
                </a:solidFill>
                <a:ea typeface="ＭＳ Ｐゴシック" pitchFamily="34" charset="-128"/>
              </a:rPr>
              <a:t> of TTWO’s common stock</a:t>
            </a:r>
          </a:p>
          <a:p>
            <a:pPr marL="172800" lvl="1" indent="-172800">
              <a:spcAft>
                <a:spcPts val="300"/>
              </a:spcAft>
              <a:buFont typeface="Wingdings" charset="2"/>
              <a:buChar char="§"/>
              <a:defRPr/>
            </a:pPr>
            <a:r>
              <a:rPr lang="en-CA" sz="950" dirty="0" err="1">
                <a:solidFill>
                  <a:srgbClr val="000000"/>
                </a:solidFill>
                <a:ea typeface="ＭＳ Ｐゴシック" pitchFamily="34" charset="-128"/>
              </a:rPr>
              <a:t>ZelnickMedia</a:t>
            </a:r>
            <a:r>
              <a:rPr lang="en-CA" sz="950" dirty="0">
                <a:solidFill>
                  <a:srgbClr val="000000"/>
                </a:solidFill>
                <a:ea typeface="ＭＳ Ｐゴシック" pitchFamily="34" charset="-128"/>
              </a:rPr>
              <a:t> also </a:t>
            </a:r>
            <a:r>
              <a:rPr lang="en-CA" sz="950" b="1" dirty="0">
                <a:solidFill>
                  <a:srgbClr val="000000"/>
                </a:solidFill>
                <a:ea typeface="ＭＳ Ｐゴシック" pitchFamily="34" charset="-128"/>
              </a:rPr>
              <a:t>has ~1% RSUs </a:t>
            </a:r>
            <a:r>
              <a:rPr lang="en-CA" sz="950" dirty="0">
                <a:solidFill>
                  <a:srgbClr val="000000"/>
                </a:solidFill>
                <a:ea typeface="ＭＳ Ｐゴシック" pitchFamily="34" charset="-128"/>
              </a:rPr>
              <a:t>which will vest through 2015 including some that will vest contingent on TTWO performing in the top quartile of the NASDAQ</a:t>
            </a:r>
          </a:p>
        </p:txBody>
      </p:sp>
      <p:sp>
        <p:nvSpPr>
          <p:cNvPr id="34" name="Rounded Rectangle 33"/>
          <p:cNvSpPr/>
          <p:nvPr/>
        </p:nvSpPr>
        <p:spPr>
          <a:xfrm>
            <a:off x="355458" y="4107303"/>
            <a:ext cx="2877956" cy="247555"/>
          </a:xfrm>
          <a:prstGeom prst="roundRect">
            <a:avLst/>
          </a:prstGeom>
          <a:solidFill>
            <a:srgbClr val="1F538F"/>
          </a:solidFill>
          <a:ln w="25400" cap="flat" cmpd="sng" algn="ctr">
            <a:noFill/>
            <a:prstDash val="solid"/>
          </a:ln>
          <a:effectLst/>
        </p:spPr>
        <p:txBody>
          <a:bodyPr wrap="square" lIns="36000" tIns="36000" rIns="36000" bIns="36000" rtlCol="0" anchor="ctr" anchorCtr="0"/>
          <a:lstStyle/>
          <a:p>
            <a:pPr algn="ctr" defTabSz="914400">
              <a:defRPr/>
            </a:pPr>
            <a:r>
              <a:rPr lang="en-US" sz="950" b="1" kern="0" dirty="0">
                <a:solidFill>
                  <a:schemeClr val="bg1"/>
                </a:solidFill>
                <a:latin typeface="Helvetica"/>
                <a:cs typeface="Helvetica"/>
              </a:rPr>
              <a:t>Ownership &amp; Compensation </a:t>
            </a:r>
          </a:p>
        </p:txBody>
      </p:sp>
      <p:sp>
        <p:nvSpPr>
          <p:cNvPr id="37" name="Rounded Rectangle 36"/>
          <p:cNvSpPr/>
          <p:nvPr/>
        </p:nvSpPr>
        <p:spPr>
          <a:xfrm>
            <a:off x="612887" y="1399885"/>
            <a:ext cx="2438400" cy="220980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rgbClr val="1F538F"/>
                </a:solidFill>
              </a:rPr>
              <a:t>ZelnickMedia</a:t>
            </a:r>
            <a:endParaRPr lang="en-US" b="1" dirty="0">
              <a:solidFill>
                <a:srgbClr val="1F538F"/>
              </a:solidFill>
            </a:endParaRPr>
          </a:p>
          <a:p>
            <a:pPr algn="ctr"/>
            <a:endParaRPr lang="en-US" sz="2400" b="1" dirty="0">
              <a:solidFill>
                <a:srgbClr val="1F538F"/>
              </a:solidFill>
            </a:endParaRPr>
          </a:p>
          <a:p>
            <a:pPr algn="ctr"/>
            <a:r>
              <a:rPr lang="en-US" sz="1100" b="1" dirty="0">
                <a:solidFill>
                  <a:srgbClr val="1F538F"/>
                </a:solidFill>
              </a:rPr>
              <a:t>Owns 2.1% of stock and</a:t>
            </a:r>
          </a:p>
          <a:p>
            <a:pPr algn="ctr"/>
            <a:r>
              <a:rPr lang="en-US" sz="1100" b="1" dirty="0">
                <a:solidFill>
                  <a:srgbClr val="1F538F"/>
                </a:solidFill>
              </a:rPr>
              <a:t>equivalent of ~1% stock in vesting RSUs</a:t>
            </a:r>
          </a:p>
        </p:txBody>
      </p:sp>
      <p:sp>
        <p:nvSpPr>
          <p:cNvPr id="40" name="Rounded Rectangle 39"/>
          <p:cNvSpPr/>
          <p:nvPr/>
        </p:nvSpPr>
        <p:spPr>
          <a:xfrm>
            <a:off x="5946887" y="1399885"/>
            <a:ext cx="2438400" cy="220980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1F538F"/>
                </a:solidFill>
              </a:rPr>
              <a:t>Take-Two Interactive</a:t>
            </a:r>
          </a:p>
        </p:txBody>
      </p:sp>
      <p:sp>
        <p:nvSpPr>
          <p:cNvPr id="51" name="Right Arrow 50"/>
          <p:cNvSpPr/>
          <p:nvPr/>
        </p:nvSpPr>
        <p:spPr>
          <a:xfrm>
            <a:off x="3508487" y="1696050"/>
            <a:ext cx="1981200" cy="270762"/>
          </a:xfrm>
          <a:prstGeom prst="rightArrow">
            <a:avLst/>
          </a:prstGeom>
          <a:solidFill>
            <a:srgbClr val="1F53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ight Arrow 51"/>
          <p:cNvSpPr/>
          <p:nvPr/>
        </p:nvSpPr>
        <p:spPr>
          <a:xfrm rot="10800000">
            <a:off x="3500020" y="2487167"/>
            <a:ext cx="1981200" cy="270762"/>
          </a:xfrm>
          <a:prstGeom prst="rightArrow">
            <a:avLst/>
          </a:prstGeom>
          <a:solidFill>
            <a:srgbClr val="1F53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3584687" y="2030821"/>
            <a:ext cx="1981200" cy="238527"/>
          </a:xfrm>
          <a:prstGeom prst="rect">
            <a:avLst/>
          </a:prstGeom>
          <a:noFill/>
          <a:ln>
            <a:noFill/>
          </a:ln>
        </p:spPr>
        <p:txBody>
          <a:bodyPr wrap="square" rtlCol="0">
            <a:spAutoFit/>
          </a:bodyPr>
          <a:lstStyle/>
          <a:p>
            <a:pPr marL="171450" indent="-171450">
              <a:buFont typeface="Arial" panose="020B0604020202020204" pitchFamily="34" charset="0"/>
              <a:buChar char="•"/>
            </a:pPr>
            <a:r>
              <a:rPr lang="en-US" sz="950" dirty="0">
                <a:solidFill>
                  <a:srgbClr val="000000"/>
                </a:solidFill>
                <a:ea typeface="ＭＳ Ｐゴシック" pitchFamily="34" charset="-128"/>
              </a:rPr>
              <a:t>Management Services</a:t>
            </a:r>
          </a:p>
        </p:txBody>
      </p:sp>
      <p:sp>
        <p:nvSpPr>
          <p:cNvPr id="55" name="TextBox 54"/>
          <p:cNvSpPr txBox="1"/>
          <p:nvPr/>
        </p:nvSpPr>
        <p:spPr>
          <a:xfrm>
            <a:off x="3581400" y="2826445"/>
            <a:ext cx="1981200" cy="530915"/>
          </a:xfrm>
          <a:prstGeom prst="rect">
            <a:avLst/>
          </a:prstGeom>
          <a:noFill/>
          <a:ln>
            <a:noFill/>
          </a:ln>
        </p:spPr>
        <p:txBody>
          <a:bodyPr wrap="square" rtlCol="0">
            <a:spAutoFit/>
          </a:bodyPr>
          <a:lstStyle/>
          <a:p>
            <a:pPr marL="171450" indent="-171450">
              <a:buFont typeface="Arial" panose="020B0604020202020204" pitchFamily="34" charset="0"/>
              <a:buChar char="•"/>
            </a:pPr>
            <a:r>
              <a:rPr lang="en-US" sz="950" dirty="0">
                <a:solidFill>
                  <a:srgbClr val="000000"/>
                </a:solidFill>
                <a:ea typeface="ＭＳ Ｐゴシック" pitchFamily="34" charset="-128"/>
              </a:rPr>
              <a:t>Management Fee $3 million</a:t>
            </a:r>
          </a:p>
          <a:p>
            <a:pPr marL="171450" indent="-171450">
              <a:buFont typeface="Arial" panose="020B0604020202020204" pitchFamily="34" charset="0"/>
              <a:buChar char="•"/>
            </a:pPr>
            <a:r>
              <a:rPr lang="en-US" sz="950" dirty="0">
                <a:solidFill>
                  <a:srgbClr val="000000"/>
                </a:solidFill>
                <a:ea typeface="ＭＳ Ｐゴシック" pitchFamily="34" charset="-128"/>
              </a:rPr>
              <a:t>Maximum annual bonus of $4.8 million</a:t>
            </a:r>
          </a:p>
        </p:txBody>
      </p:sp>
      <p:sp>
        <p:nvSpPr>
          <p:cNvPr id="19" name="Rounded Rectangle 18"/>
          <p:cNvSpPr/>
          <p:nvPr/>
        </p:nvSpPr>
        <p:spPr>
          <a:xfrm>
            <a:off x="6222751" y="4107303"/>
            <a:ext cx="2611119" cy="247555"/>
          </a:xfrm>
          <a:prstGeom prst="roundRect">
            <a:avLst/>
          </a:prstGeom>
          <a:solidFill>
            <a:srgbClr val="1F538F"/>
          </a:solidFill>
          <a:ln w="25400" cap="flat" cmpd="sng" algn="ctr">
            <a:noFill/>
            <a:prstDash val="solid"/>
          </a:ln>
          <a:effectLst/>
        </p:spPr>
        <p:txBody>
          <a:bodyPr wrap="square" lIns="36000" tIns="36000" rIns="36000" bIns="36000" rtlCol="0" anchor="ctr" anchorCtr="0"/>
          <a:lstStyle/>
          <a:p>
            <a:pPr algn="ctr" defTabSz="914400">
              <a:defRPr/>
            </a:pPr>
            <a:r>
              <a:rPr lang="en-US" sz="950" b="1" kern="0" dirty="0">
                <a:solidFill>
                  <a:schemeClr val="bg1"/>
                </a:solidFill>
                <a:latin typeface="Helvetica"/>
                <a:cs typeface="Helvetica"/>
              </a:rPr>
              <a:t>ZelnickMedia History</a:t>
            </a:r>
          </a:p>
        </p:txBody>
      </p:sp>
      <p:sp>
        <p:nvSpPr>
          <p:cNvPr id="20" name="TextBox 19"/>
          <p:cNvSpPr txBox="1"/>
          <p:nvPr/>
        </p:nvSpPr>
        <p:spPr>
          <a:xfrm>
            <a:off x="6222751" y="4384978"/>
            <a:ext cx="2617719" cy="1338828"/>
          </a:xfrm>
          <a:prstGeom prst="rect">
            <a:avLst/>
          </a:prstGeom>
          <a:noFill/>
        </p:spPr>
        <p:txBody>
          <a:bodyPr wrap="square" rtlCol="0">
            <a:spAutoFit/>
          </a:bodyPr>
          <a:lstStyle/>
          <a:p>
            <a:pPr marL="172800" lvl="1" indent="-172800">
              <a:spcAft>
                <a:spcPts val="300"/>
              </a:spcAft>
              <a:buFont typeface="Wingdings" charset="2"/>
              <a:buChar char="§"/>
              <a:defRPr/>
            </a:pPr>
            <a:r>
              <a:rPr lang="en-CA" sz="950" b="1" dirty="0">
                <a:solidFill>
                  <a:srgbClr val="000000"/>
                </a:solidFill>
                <a:ea typeface="ＭＳ Ｐゴシック" pitchFamily="34" charset="-128"/>
              </a:rPr>
              <a:t>Founded in 2001 </a:t>
            </a:r>
            <a:r>
              <a:rPr lang="en-CA" sz="950" dirty="0">
                <a:solidFill>
                  <a:srgbClr val="000000"/>
                </a:solidFill>
                <a:ea typeface="ＭＳ Ｐゴシック" pitchFamily="34" charset="-128"/>
              </a:rPr>
              <a:t>by Strauss </a:t>
            </a:r>
            <a:r>
              <a:rPr lang="en-CA" sz="950" dirty="0" err="1">
                <a:solidFill>
                  <a:srgbClr val="000000"/>
                </a:solidFill>
                <a:ea typeface="ＭＳ Ｐゴシック" pitchFamily="34" charset="-128"/>
              </a:rPr>
              <a:t>Zelnick</a:t>
            </a:r>
            <a:r>
              <a:rPr lang="en-CA" sz="950" dirty="0">
                <a:solidFill>
                  <a:srgbClr val="000000"/>
                </a:solidFill>
                <a:ea typeface="ＭＳ Ｐゴシック" pitchFamily="34" charset="-128"/>
              </a:rPr>
              <a:t> alongside Ben </a:t>
            </a:r>
            <a:r>
              <a:rPr lang="en-CA" sz="950" dirty="0" err="1">
                <a:solidFill>
                  <a:srgbClr val="000000"/>
                </a:solidFill>
                <a:ea typeface="ＭＳ Ｐゴシック" pitchFamily="34" charset="-128"/>
              </a:rPr>
              <a:t>Feder</a:t>
            </a:r>
            <a:r>
              <a:rPr lang="en-CA" sz="950" dirty="0">
                <a:solidFill>
                  <a:srgbClr val="000000"/>
                </a:solidFill>
                <a:ea typeface="ＭＳ Ｐゴシック" pitchFamily="34" charset="-128"/>
              </a:rPr>
              <a:t>, with Karl </a:t>
            </a:r>
            <a:r>
              <a:rPr lang="en-CA" sz="950" dirty="0" err="1">
                <a:solidFill>
                  <a:srgbClr val="000000"/>
                </a:solidFill>
                <a:ea typeface="ＭＳ Ｐゴシック" pitchFamily="34" charset="-128"/>
              </a:rPr>
              <a:t>Slatoff</a:t>
            </a:r>
            <a:r>
              <a:rPr lang="en-CA" sz="950" dirty="0">
                <a:solidFill>
                  <a:srgbClr val="000000"/>
                </a:solidFill>
                <a:ea typeface="ＭＳ Ｐゴシック" pitchFamily="34" charset="-128"/>
              </a:rPr>
              <a:t> joining shortly after as Vice President</a:t>
            </a:r>
          </a:p>
          <a:p>
            <a:pPr marL="172800" lvl="1" indent="-172800">
              <a:spcAft>
                <a:spcPts val="300"/>
              </a:spcAft>
              <a:buFont typeface="Wingdings" charset="2"/>
              <a:buChar char="§"/>
              <a:defRPr/>
            </a:pPr>
            <a:r>
              <a:rPr lang="en-CA" sz="950" dirty="0">
                <a:solidFill>
                  <a:srgbClr val="000000"/>
                </a:solidFill>
                <a:ea typeface="ＭＳ Ｐゴシック" pitchFamily="34" charset="-128"/>
              </a:rPr>
              <a:t>Acts as an unconventional </a:t>
            </a:r>
            <a:r>
              <a:rPr lang="en-CA" sz="950" b="1" dirty="0">
                <a:solidFill>
                  <a:srgbClr val="000000"/>
                </a:solidFill>
                <a:ea typeface="ＭＳ Ｐゴシック" pitchFamily="34" charset="-128"/>
              </a:rPr>
              <a:t>private equity firm </a:t>
            </a:r>
            <a:r>
              <a:rPr lang="en-CA" sz="950" dirty="0">
                <a:solidFill>
                  <a:srgbClr val="000000"/>
                </a:solidFill>
                <a:ea typeface="ＭＳ Ｐゴシック" pitchFamily="34" charset="-128"/>
              </a:rPr>
              <a:t>focused on active investment within the </a:t>
            </a:r>
            <a:r>
              <a:rPr lang="en-CA" sz="950" b="1" dirty="0">
                <a:solidFill>
                  <a:srgbClr val="000000"/>
                </a:solidFill>
                <a:ea typeface="ＭＳ Ｐゴシック" pitchFamily="34" charset="-128"/>
              </a:rPr>
              <a:t>media and communications industry</a:t>
            </a:r>
          </a:p>
          <a:p>
            <a:pPr marL="172800" lvl="1" indent="-172800">
              <a:spcAft>
                <a:spcPts val="300"/>
              </a:spcAft>
              <a:buFont typeface="Wingdings" charset="2"/>
              <a:buChar char="§"/>
              <a:defRPr/>
            </a:pPr>
            <a:endParaRPr lang="en-CA" sz="950" dirty="0">
              <a:solidFill>
                <a:srgbClr val="000000"/>
              </a:solidFill>
              <a:ea typeface="ＭＳ Ｐゴシック" pitchFamily="34" charset="-128"/>
            </a:endParaRPr>
          </a:p>
        </p:txBody>
      </p:sp>
    </p:spTree>
    <p:extLst>
      <p:ext uri="{BB962C8B-B14F-4D97-AF65-F5344CB8AC3E}">
        <p14:creationId xmlns:p14="http://schemas.microsoft.com/office/powerpoint/2010/main" val="236371506"/>
      </p:ext>
    </p:extLst>
  </p:cSld>
  <p:clrMapOvr>
    <a:masterClrMapping/>
  </p:clrMapOvr>
</p:sld>
</file>

<file path=ppt/theme/theme1.xml><?xml version="1.0" encoding="utf-8"?>
<a:theme xmlns:a="http://schemas.openxmlformats.org/drawingml/2006/main" name="1_NIBC 2013 Template">
  <a:themeElements>
    <a:clrScheme name="Custom 1">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2A363C"/>
      </a:hlink>
      <a:folHlink>
        <a:srgbClr val="546D79"/>
      </a:folHlink>
    </a:clrScheme>
    <a:fontScheme name="Custom Design">
      <a:majorFont>
        <a:latin typeface="HelveticaNeue LT 45 Lt"/>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Custom Design 1">
        <a:dk1>
          <a:srgbClr val="000000"/>
        </a:dk1>
        <a:lt1>
          <a:srgbClr val="FFFFFF"/>
        </a:lt1>
        <a:dk2>
          <a:srgbClr val="002F2F"/>
        </a:dk2>
        <a:lt2>
          <a:srgbClr val="C5D1D7"/>
        </a:lt2>
        <a:accent1>
          <a:srgbClr val="046380"/>
        </a:accent1>
        <a:accent2>
          <a:srgbClr val="A7A37E"/>
        </a:accent2>
        <a:accent3>
          <a:srgbClr val="FFFFFF"/>
        </a:accent3>
        <a:accent4>
          <a:srgbClr val="000000"/>
        </a:accent4>
        <a:accent5>
          <a:srgbClr val="AAB7C0"/>
        </a:accent5>
        <a:accent6>
          <a:srgbClr val="979372"/>
        </a:accent6>
        <a:hlink>
          <a:srgbClr val="E6E2AF"/>
        </a:hlink>
        <a:folHlink>
          <a:srgbClr val="EFECCA"/>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5F4A05"/>
        </a:dk2>
        <a:lt2>
          <a:srgbClr val="C5D1D7"/>
        </a:lt2>
        <a:accent1>
          <a:srgbClr val="928E16"/>
        </a:accent1>
        <a:accent2>
          <a:srgbClr val="C5C259"/>
        </a:accent2>
        <a:accent3>
          <a:srgbClr val="FFFFFF"/>
        </a:accent3>
        <a:accent4>
          <a:srgbClr val="000000"/>
        </a:accent4>
        <a:accent5>
          <a:srgbClr val="C7C6AB"/>
        </a:accent5>
        <a:accent6>
          <a:srgbClr val="B2B050"/>
        </a:accent6>
        <a:hlink>
          <a:srgbClr val="8A6A07"/>
        </a:hlink>
        <a:folHlink>
          <a:srgbClr val="AD944D"/>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1F4012"/>
        </a:dk2>
        <a:lt2>
          <a:srgbClr val="C5D1D7"/>
        </a:lt2>
        <a:accent1>
          <a:srgbClr val="2E621C"/>
        </a:accent1>
        <a:accent2>
          <a:srgbClr val="4A992B"/>
        </a:accent2>
        <a:accent3>
          <a:srgbClr val="FFFFFF"/>
        </a:accent3>
        <a:accent4>
          <a:srgbClr val="000000"/>
        </a:accent4>
        <a:accent5>
          <a:srgbClr val="ADB7AB"/>
        </a:accent5>
        <a:accent6>
          <a:srgbClr val="428A26"/>
        </a:accent6>
        <a:hlink>
          <a:srgbClr val="7CE31F"/>
        </a:hlink>
        <a:folHlink>
          <a:srgbClr val="B0A929"/>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9D1918"/>
        </a:hlink>
        <a:folHlink>
          <a:srgbClr val="D20F04"/>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FF"/>
        </a:lt1>
        <a:dk2>
          <a:srgbClr val="1B3540"/>
        </a:dk2>
        <a:lt2>
          <a:srgbClr val="C5D1D7"/>
        </a:lt2>
        <a:accent1>
          <a:srgbClr val="6BA6C1"/>
        </a:accent1>
        <a:accent2>
          <a:srgbClr val="B7D6E3"/>
        </a:accent2>
        <a:accent3>
          <a:srgbClr val="FFFFFF"/>
        </a:accent3>
        <a:accent4>
          <a:srgbClr val="000000"/>
        </a:accent4>
        <a:accent5>
          <a:srgbClr val="BAD0DD"/>
        </a:accent5>
        <a:accent6>
          <a:srgbClr val="A6C2CE"/>
        </a:accent6>
        <a:hlink>
          <a:srgbClr val="2B5566"/>
        </a:hlink>
        <a:folHlink>
          <a:srgbClr val="3E7B94"/>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Theme1</Template>
  <TotalTime>29</TotalTime>
  <Words>2304</Words>
  <Application>Microsoft Office PowerPoint</Application>
  <PresentationFormat>On-screen Show (4:3)</PresentationFormat>
  <Paragraphs>171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Helvetica</vt:lpstr>
      <vt:lpstr>HelveticaNeue LT 45 Lt</vt:lpstr>
      <vt:lpstr>HelveticaNeue LT 65 Medium</vt:lpstr>
      <vt:lpstr>Wingdings</vt:lpstr>
      <vt:lpstr>1_NIBC 2013 Template</vt:lpstr>
      <vt:lpstr>CCL M&amp;A Exercise | Slide Templates</vt:lpstr>
      <vt:lpstr>PowerPoint Presentation</vt:lpstr>
      <vt:lpstr>EA Strategic Objectives (Template) </vt:lpstr>
      <vt:lpstr>PowerPoint Presentation</vt:lpstr>
      <vt:lpstr>Synergies Forecast (Template)</vt:lpstr>
      <vt:lpstr>Base Transaction Parameters (Template)</vt:lpstr>
      <vt:lpstr>Implementation Strategies (Template)</vt:lpstr>
      <vt:lpstr>Take-Two Management Structure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NIBC 2017  | M&amp;A Simulation Templates</dc:title>
  <dc:creator>Phil Chua</dc:creator>
  <cp:lastModifiedBy>Phil Chua</cp:lastModifiedBy>
  <cp:revision>6</cp:revision>
  <dcterms:created xsi:type="dcterms:W3CDTF">2017-10-12T20:55:15Z</dcterms:created>
  <dcterms:modified xsi:type="dcterms:W3CDTF">2019-07-16T06:50:16Z</dcterms:modified>
</cp:coreProperties>
</file>