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sldIdLst>
    <p:sldId id="259" r:id="rId3"/>
    <p:sldId id="609" r:id="rId4"/>
    <p:sldId id="63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34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71437" y="0"/>
            <a:ext cx="9286876" cy="3505200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1437" y="3505200"/>
            <a:ext cx="9286875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4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15326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0DAB-4FB3-4600-B0DF-8EEE5E84EF0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70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90" y="265117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7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1CB2A-8111-4F3E-B9DE-E060B8F04A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136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65113"/>
            <a:ext cx="8645525" cy="5445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7" y="1724029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7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F0278-6018-455A-853E-75708C3EB0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97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7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607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157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4559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12700" y="3505200"/>
            <a:ext cx="9156700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2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0717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025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412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7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2436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1" y="193675"/>
            <a:ext cx="8645525" cy="615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386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15508693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1576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5991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1225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774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080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65115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5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3957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65113"/>
            <a:ext cx="8645525" cy="5445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5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1726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  <a:latin typeface="Helvetica"/>
                <a:cs typeface="Arial"/>
              </a:rPr>
              <a:pPr/>
              <a:t>‹#›</a:t>
            </a:fld>
            <a:endParaRPr lang="en-US">
              <a:solidFill>
                <a:srgbClr val="FFFFFF"/>
              </a:solidFill>
              <a:latin typeface="Helvetic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26895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3260552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0A35-C9BA-4ADA-8F97-E522206A8916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43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7" y="1724029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9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456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2" y="193675"/>
            <a:ext cx="8645525" cy="6159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471FB-7503-416E-A858-6E9CECE3153A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096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9D2D-3F0F-4A80-A501-61C07349BD3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81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B3E9-572A-4C79-9EE6-0B98A504B73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956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AB8E6-932B-49DC-9775-13DED6D9F664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412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F408B-CB77-4DA6-9625-0AD6E7E2BC6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37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4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2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7" y="1724029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7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21120" y="6673445"/>
            <a:ext cx="5583012" cy="12311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Copyright © 2018 by NIBC Live Industry Templates – Not for Redistribution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536475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2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6" y="1724027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5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15175" y="6618010"/>
            <a:ext cx="1905000" cy="239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spcAft>
                <a:spcPct val="50000"/>
              </a:spcAft>
              <a:defRPr sz="800">
                <a:solidFill>
                  <a:schemeClr val="bg1"/>
                </a:solidFill>
                <a:latin typeface="+mn-lt"/>
                <a:ea typeface="ＭＳ Ｐゴシック" pitchFamily="34" charset="-128"/>
                <a:cs typeface="+mn-cs"/>
              </a:defRPr>
            </a:lvl1pPr>
          </a:lstStyle>
          <a:p>
            <a:pPr fontAlgn="base">
              <a:defRPr/>
            </a:pPr>
            <a:fld id="{019208B9-FB36-42BC-B109-D7D12325CF41}" type="slidenum">
              <a:rPr lang="en-AU">
                <a:solidFill>
                  <a:srgbClr val="FFFFFF"/>
                </a:solidFill>
              </a:rPr>
              <a:pPr fontAlgn="base"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 userDrawn="1"/>
        </p:nvSpPr>
        <p:spPr bwMode="auto">
          <a:xfrm>
            <a:off x="222251" y="6676450"/>
            <a:ext cx="4117975" cy="123111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National Investment Banking Competition &amp; Conference 2013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739004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1" fontAlgn="base" hangingPunct="1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138" y="3987643"/>
            <a:ext cx="3030142" cy="2432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Group 294"/>
          <p:cNvGraphicFramePr>
            <a:graphicFrameLocks noGrp="1"/>
          </p:cNvGraphicFramePr>
          <p:nvPr>
            <p:extLst/>
          </p:nvPr>
        </p:nvGraphicFramePr>
        <p:xfrm>
          <a:off x="296866" y="1257302"/>
          <a:ext cx="4122737" cy="5102605"/>
        </p:xfrm>
        <a:graphic>
          <a:graphicData uri="http://schemas.openxmlformats.org/drawingml/2006/table">
            <a:tbl>
              <a:tblPr/>
              <a:tblGrid>
                <a:gridCol w="2897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5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4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Industry Overview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North America Revenue by Major Segment (2014)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Physical games and software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$16.9bn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-287337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Consoles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$13.3bn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-287337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Online games and software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$7.0bn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-287337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Total revenue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$40.9bn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Forecasted 5-year revenue growth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6.1%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EBITDA margins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19.7% - 36.8%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North America </a:t>
                      </a: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Industry Characteristics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Total Debt/EBITDA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618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3.5x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Total Debt/EV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618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10%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EBITDA margin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16.3%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EV/EBITDA 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8.0 – 10.4x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Cash Ratio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1.1x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Market share held by 5 majors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40.7%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8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Global Industry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Total revenues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$68bn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Forecasted 5-year revenue growth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6.7%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8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Revenue Profile 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7630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Market declined in 2008 onwards due to dependency on discretionary spending but has been relatively resilient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600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PGothic" pitchFamily="34" charset="-128"/>
                          <a:cs typeface="Arial" charset="0"/>
                        </a:rPr>
                        <a:t>Market has picked up in since 2012 due to improved confidence and growth in mobile/online segment</a:t>
                      </a:r>
                    </a:p>
                  </a:txBody>
                  <a:tcPr marT="0" marB="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599251" y="6169365"/>
            <a:ext cx="24752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CA" sz="800" dirty="0">
                <a:solidFill>
                  <a:srgbClr val="000000"/>
                </a:solidFill>
                <a:latin typeface="Helvetica"/>
                <a:cs typeface="Arial"/>
              </a:rPr>
              <a:t>Average distribution of sales for video game publishers in 2014 (EA, ATVI, TTWO, UBI)</a:t>
            </a:r>
            <a:endParaRPr lang="en-US" sz="800" dirty="0">
              <a:solidFill>
                <a:srgbClr val="000000"/>
              </a:solidFill>
              <a:latin typeface="Helvetica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77114" y="6169365"/>
            <a:ext cx="1800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CA" sz="800" dirty="0">
                <a:solidFill>
                  <a:srgbClr val="000000"/>
                </a:solidFill>
                <a:latin typeface="Helvetica"/>
                <a:cs typeface="Arial"/>
              </a:rPr>
              <a:t>Global industry sales by region (2012)</a:t>
            </a:r>
            <a:endParaRPr lang="en-US" sz="800" dirty="0">
              <a:solidFill>
                <a:srgbClr val="000000"/>
              </a:solidFill>
              <a:latin typeface="Helvetica"/>
              <a:cs typeface="Arial"/>
            </a:endParaRPr>
          </a:p>
        </p:txBody>
      </p:sp>
      <p:graphicFrame>
        <p:nvGraphicFramePr>
          <p:cNvPr id="15" name="Group 108"/>
          <p:cNvGraphicFramePr>
            <a:graphicFrameLocks noGrp="1"/>
          </p:cNvGraphicFramePr>
          <p:nvPr>
            <p:extLst/>
          </p:nvPr>
        </p:nvGraphicFramePr>
        <p:xfrm>
          <a:off x="4556466" y="1265844"/>
          <a:ext cx="4291013" cy="242916"/>
        </p:xfrm>
        <a:graphic>
          <a:graphicData uri="http://schemas.openxmlformats.org/drawingml/2006/table">
            <a:tbl>
              <a:tblPr/>
              <a:tblGrid>
                <a:gridCol w="4291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2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  <a:cs typeface="+mn-cs"/>
                        </a:rPr>
                        <a:t>North America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+mn-lt"/>
                          <a:cs typeface="+mn-cs"/>
                        </a:rPr>
                        <a:t> Video Game Industry by Segment ($</a:t>
                      </a:r>
                      <a:r>
                        <a:rPr lang="en-US" sz="1000" b="1" dirty="0" err="1">
                          <a:solidFill>
                            <a:schemeClr val="bg1"/>
                          </a:solidFill>
                          <a:latin typeface="+mn-lt"/>
                          <a:cs typeface="+mn-cs"/>
                        </a:rPr>
                        <a:t>bn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+mn-lt"/>
                          <a:cs typeface="+mn-cs"/>
                        </a:rPr>
                        <a:t>)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519922"/>
            <a:ext cx="3992746" cy="2394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199" y="3987639"/>
            <a:ext cx="3019379" cy="2420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l="15645" t="1498" r="19845" b="92640"/>
          <a:stretch/>
        </p:blipFill>
        <p:spPr bwMode="auto">
          <a:xfrm>
            <a:off x="4892040" y="1545336"/>
            <a:ext cx="3523640" cy="19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itle 1">
            <a:extLst>
              <a:ext uri="{FF2B5EF4-FFF2-40B4-BE49-F238E27FC236}">
                <a16:creationId xmlns:a16="http://schemas.microsoft.com/office/drawing/2014/main" id="{84DFBFDD-AA07-4AD4-9E68-9245FAA82514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CA" kern="0" dirty="0">
                <a:solidFill>
                  <a:srgbClr val="FFFFFF"/>
                </a:solidFill>
                <a:latin typeface="HelveticaNeue LT 45 Lt"/>
                <a:cs typeface="Arial"/>
              </a:rPr>
              <a:t>Industry – Statistics (Vide Games)</a:t>
            </a:r>
          </a:p>
        </p:txBody>
      </p:sp>
    </p:spTree>
    <p:extLst>
      <p:ext uri="{BB962C8B-B14F-4D97-AF65-F5344CB8AC3E}">
        <p14:creationId xmlns:p14="http://schemas.microsoft.com/office/powerpoint/2010/main" val="3572764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1">
            <a:extLst>
              <a:ext uri="{FF2B5EF4-FFF2-40B4-BE49-F238E27FC236}">
                <a16:creationId xmlns:a16="http://schemas.microsoft.com/office/drawing/2014/main" id="{7FD9D53D-7815-474F-8C93-1E664B5EB6A5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US" kern="0" dirty="0">
                <a:solidFill>
                  <a:srgbClr val="FFFFFF"/>
                </a:solidFill>
                <a:latin typeface="HelveticaNeue LT 45 Lt"/>
                <a:cs typeface="Arial"/>
              </a:rPr>
              <a:t>Industry – Overview (Video Games)</a:t>
            </a:r>
            <a:endParaRPr lang="en-CA" kern="0" dirty="0">
              <a:solidFill>
                <a:srgbClr val="FFFFFF"/>
              </a:solidFill>
              <a:latin typeface="HelveticaNeue LT 45 Lt"/>
              <a:cs typeface="Arial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BF83525-DDEF-410C-BBE6-0F9D1A7CCBA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81000" y="1408882"/>
          <a:ext cx="8335778" cy="4898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5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90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3414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defRPr/>
                      </a:pPr>
                      <a:r>
                        <a:rPr lang="en-AU" sz="875" b="1" kern="0" dirty="0">
                          <a:solidFill>
                            <a:srgbClr val="444960"/>
                          </a:solidFill>
                          <a:latin typeface="+mn-lt"/>
                          <a:ea typeface="+mn-ea"/>
                        </a:rPr>
                        <a:t>Financial Aspects</a:t>
                      </a:r>
                    </a:p>
                  </a:txBody>
                  <a:tcPr marL="99774" marR="99774" marT="39281" marB="39281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Char char="n"/>
                        <a:tabLst/>
                        <a:defRPr/>
                      </a:pPr>
                      <a:r>
                        <a:rPr lang="en-US" sz="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Hit-driven</a:t>
                      </a:r>
                      <a:r>
                        <a:rPr lang="en-US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profit</a:t>
                      </a:r>
                      <a:r>
                        <a:rPr lang="en-US" sz="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CA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Profit</a:t>
                      </a:r>
                      <a:r>
                        <a:rPr lang="en-CA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is fairly volatile and margins are expected to grow based on lower cost of online distribution and increased sales due to intensive marketing for fewer Blockbuster releases</a:t>
                      </a:r>
                      <a:endParaRPr lang="en-US" sz="9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Char char="n"/>
                        <a:tabLst/>
                        <a:defRPr/>
                      </a:pPr>
                      <a:r>
                        <a:rPr lang="en-US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Labor costs: </a:t>
                      </a:r>
                      <a:r>
                        <a:rPr lang="en-US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Talented software developers are in high demand, resulting in high spending on labor costs reaching approximately $0.08 on capital for every $1 in wages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Char char="n"/>
                        <a:tabLst/>
                        <a:defRPr/>
                      </a:pPr>
                      <a:r>
                        <a:rPr lang="en-US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Technological advances: </a:t>
                      </a:r>
                      <a:r>
                        <a:rPr lang="en-US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industry is transitioning into a generation of new consoles, the anticipation of which generally stalls new games and present-generation console sales in the two years leading up to the release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Char char="n"/>
                        <a:tabLst/>
                        <a:defRPr/>
                      </a:pPr>
                      <a:r>
                        <a:rPr lang="en-US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 cycle: </a:t>
                      </a:r>
                      <a:r>
                        <a:rPr lang="en-US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Video game sales have historically ramped up in the 3</a:t>
                      </a:r>
                      <a:r>
                        <a:rPr lang="en-US" sz="900" b="0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year of a console cycle (will be 2016 in the current cycle) as price points become more manageable for consumers 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Char char="n"/>
                        <a:tabLst/>
                        <a:defRPr/>
                      </a:pPr>
                      <a:r>
                        <a:rPr lang="en-US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Cyclicality based on disposable income: </a:t>
                      </a:r>
                      <a:r>
                        <a:rPr lang="en-US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Video game revenue is dependent on consumer discretionary spending</a:t>
                      </a:r>
                    </a:p>
                  </a:txBody>
                  <a:tcPr marL="99774" marR="99774" marT="39281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017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defRPr/>
                      </a:pPr>
                      <a:r>
                        <a:rPr lang="en-AU" sz="875" b="1" kern="0" dirty="0">
                          <a:solidFill>
                            <a:srgbClr val="444960"/>
                          </a:solidFill>
                          <a:latin typeface="+mn-lt"/>
                          <a:ea typeface="+mn-ea"/>
                        </a:rPr>
                        <a:t>Corporate Finance Activity</a:t>
                      </a:r>
                    </a:p>
                  </a:txBody>
                  <a:tcPr marL="99774" marR="99774" marT="39281" marB="39281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Char char="n"/>
                        <a:tabLst/>
                        <a:defRPr/>
                      </a:pPr>
                      <a:r>
                        <a:rPr lang="en-US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Content Acquisition:</a:t>
                      </a:r>
                      <a:r>
                        <a:rPr lang="en-US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Difficult to develop blockbuster titles in-house </a:t>
                      </a:r>
                    </a:p>
                    <a:p>
                      <a:pPr marL="5143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SzPct val="100000"/>
                        <a:buFont typeface="Helvetica" pitchFamily="34" charset="0"/>
                        <a:buChar char="̶"/>
                        <a:tabLst/>
                        <a:defRPr/>
                      </a:pPr>
                      <a:r>
                        <a:rPr lang="en-US" sz="90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Vertical integration: With lower barriers to entry created by online gaming development, quality developers with attractive games are in strong demand as larger publishers want exclusive access to their game pipeline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Char char="n"/>
                        <a:tabLst/>
                        <a:defRPr/>
                      </a:pPr>
                      <a:r>
                        <a:rPr lang="en-US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Expansion Into Market Segment: </a:t>
                      </a:r>
                      <a:r>
                        <a:rPr lang="en-US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Easier to expand into new segment like mobile / online gaming via acquisition </a:t>
                      </a:r>
                      <a:endParaRPr lang="en-US" sz="9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Char char="n"/>
                        <a:tabLst/>
                        <a:defRPr/>
                      </a:pPr>
                      <a:r>
                        <a:rPr lang="en-US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Consolidation:</a:t>
                      </a:r>
                      <a:r>
                        <a:rPr lang="en-US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Trend towards creating a competitive advantage via gaining market share </a:t>
                      </a:r>
                    </a:p>
                    <a:p>
                      <a:pPr marL="5143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>
                          <a:schemeClr val="tx1">
                            <a:lumMod val="50000"/>
                            <a:lumOff val="50000"/>
                          </a:schemeClr>
                        </a:buClr>
                        <a:buSzPct val="100000"/>
                        <a:buFont typeface="Helvetica" pitchFamily="34" charset="0"/>
                        <a:buChar char="̶"/>
                        <a:tabLst/>
                        <a:defRPr/>
                      </a:pPr>
                      <a:r>
                        <a:rPr lang="en-US" sz="90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Horizontal mergers: Major players look to become fully-functional companies that publish, develop and market directly to customers instead of operating as pure-plays 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Char char="n"/>
                        <a:tabLst/>
                        <a:defRPr/>
                      </a:pPr>
                      <a:r>
                        <a:rPr lang="en-US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Expansion of Distribution Channels: </a:t>
                      </a:r>
                      <a:r>
                        <a:rPr lang="en-US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Growing increasingly important to have distribution channels expanding into new markets </a:t>
                      </a:r>
                      <a:endParaRPr lang="en-US" sz="9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Char char="n"/>
                        <a:tabLst/>
                        <a:defRPr/>
                      </a:pPr>
                      <a:r>
                        <a:rPr lang="en-US" sz="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LBOs:</a:t>
                      </a:r>
                      <a:r>
                        <a:rPr lang="en-US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industry has not seen much activity in LBOs, with only two deals making recent headlines</a:t>
                      </a:r>
                    </a:p>
                  </a:txBody>
                  <a:tcPr marL="99774" marR="99774" marT="39281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477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defRPr/>
                      </a:pPr>
                      <a:r>
                        <a:rPr lang="en-AU" sz="875" b="1" kern="0" dirty="0">
                          <a:solidFill>
                            <a:srgbClr val="444960"/>
                          </a:solidFill>
                          <a:latin typeface="+mn-lt"/>
                          <a:ea typeface="+mn-ea"/>
                        </a:rPr>
                        <a:t>Regional</a:t>
                      </a:r>
                      <a:r>
                        <a:rPr lang="en-AU" sz="875" b="1" kern="0" baseline="0" dirty="0">
                          <a:solidFill>
                            <a:srgbClr val="444960"/>
                          </a:solidFill>
                          <a:latin typeface="+mn-lt"/>
                          <a:ea typeface="+mn-ea"/>
                        </a:rPr>
                        <a:t> Characteristics </a:t>
                      </a:r>
                      <a:endParaRPr lang="en-AU" sz="875" b="1" kern="0" dirty="0">
                        <a:solidFill>
                          <a:srgbClr val="444960"/>
                        </a:solidFill>
                        <a:latin typeface="+mn-lt"/>
                        <a:ea typeface="+mn-ea"/>
                      </a:endParaRPr>
                    </a:p>
                  </a:txBody>
                  <a:tcPr marL="99774" marR="99774" marT="39281" marB="39281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Char char="n"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000000"/>
                          </a:solidFill>
                          <a:latin typeface="+mn-lt"/>
                        </a:rPr>
                        <a:t>International Markets: </a:t>
                      </a:r>
                      <a:r>
                        <a:rPr lang="en-US" sz="900" b="0" baseline="0" dirty="0">
                          <a:solidFill>
                            <a:srgbClr val="000000"/>
                          </a:solidFill>
                          <a:latin typeface="+mn-lt"/>
                        </a:rPr>
                        <a:t>Expected to be grow at a faster rate than North America 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Char char="n"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000000"/>
                          </a:solidFill>
                          <a:latin typeface="+mn-lt"/>
                        </a:rPr>
                        <a:t>Japanese Game Developers: </a:t>
                      </a:r>
                      <a:r>
                        <a:rPr lang="en-US" sz="900" b="0" baseline="0" dirty="0">
                          <a:solidFill>
                            <a:srgbClr val="000000"/>
                          </a:solidFill>
                          <a:latin typeface="+mn-lt"/>
                        </a:rPr>
                        <a:t>Have fallen behind Western manufacturers and lack the ability to developer first-person shooter games  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Char char="n"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000000"/>
                          </a:solidFill>
                          <a:latin typeface="+mn-lt"/>
                        </a:rPr>
                        <a:t>Western Game Developers: </a:t>
                      </a:r>
                      <a:r>
                        <a:rPr lang="en-US" sz="900" b="0" baseline="0" dirty="0">
                          <a:solidFill>
                            <a:srgbClr val="000000"/>
                          </a:solidFill>
                          <a:latin typeface="+mn-lt"/>
                        </a:rPr>
                        <a:t>Derive most revenues from North America and Europe with Japan and the broader Asia Pacific region accounting for relatively small share </a:t>
                      </a:r>
                    </a:p>
                  </a:txBody>
                  <a:tcPr marL="99774" marR="99774" marT="39281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9988"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defRPr/>
                      </a:pPr>
                      <a:r>
                        <a:rPr lang="en-AU" sz="875" b="1" kern="0" dirty="0">
                          <a:solidFill>
                            <a:srgbClr val="444960"/>
                          </a:solidFill>
                          <a:latin typeface="+mn-lt"/>
                        </a:rPr>
                        <a:t>Key Players </a:t>
                      </a:r>
                      <a:br>
                        <a:rPr lang="en-AU" sz="875" b="1" kern="0" dirty="0">
                          <a:solidFill>
                            <a:srgbClr val="444960"/>
                          </a:solidFill>
                          <a:latin typeface="+mn-lt"/>
                        </a:rPr>
                      </a:br>
                      <a:r>
                        <a:rPr lang="en-AU" sz="875" b="1" kern="0" dirty="0">
                          <a:solidFill>
                            <a:srgbClr val="444960"/>
                          </a:solidFill>
                          <a:latin typeface="+mn-lt"/>
                        </a:rPr>
                        <a:t>(% US V</a:t>
                      </a:r>
                      <a:r>
                        <a:rPr lang="en-US" sz="875" b="1" kern="0" dirty="0">
                          <a:solidFill>
                            <a:srgbClr val="444960"/>
                          </a:solidFill>
                          <a:latin typeface="+mn-lt"/>
                        </a:rPr>
                        <a:t>id</a:t>
                      </a:r>
                      <a:r>
                        <a:rPr lang="en-AU" sz="875" b="1" kern="0" dirty="0" err="1">
                          <a:solidFill>
                            <a:srgbClr val="444960"/>
                          </a:solidFill>
                          <a:latin typeface="+mn-lt"/>
                        </a:rPr>
                        <a:t>eo</a:t>
                      </a:r>
                      <a:r>
                        <a:rPr lang="en-AU" sz="875" b="1" kern="0" dirty="0">
                          <a:solidFill>
                            <a:srgbClr val="444960"/>
                          </a:solidFill>
                          <a:latin typeface="+mn-lt"/>
                        </a:rPr>
                        <a:t> Game </a:t>
                      </a:r>
                      <a:r>
                        <a:rPr lang="en-AU" sz="875" b="1" kern="0" baseline="0" dirty="0">
                          <a:solidFill>
                            <a:srgbClr val="444960"/>
                          </a:solidFill>
                          <a:latin typeface="+mn-lt"/>
                        </a:rPr>
                        <a:t>Market, CY 2013)</a:t>
                      </a:r>
                      <a:endParaRPr lang="en-AU" sz="875" b="1" kern="0" dirty="0">
                        <a:solidFill>
                          <a:srgbClr val="444960"/>
                        </a:solidFill>
                        <a:latin typeface="+mn-lt"/>
                      </a:endParaRPr>
                    </a:p>
                  </a:txBody>
                  <a:tcPr marL="99774" marR="99774" marT="39600" marB="39281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Char char=""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GameStop (16.2% - retail)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Char char=""/>
                        <a:tabLst/>
                        <a:defRPr/>
                      </a:pPr>
                      <a:r>
                        <a:rPr lang="en-US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Microsoft (11.6% - console platform)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Char char=""/>
                        <a:tabLst/>
                        <a:defRPr/>
                      </a:pPr>
                      <a:r>
                        <a:rPr lang="en-US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Activision Blizzard (5.5% - publishing)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Char char=""/>
                        <a:tabLst/>
                        <a:defRPr/>
                      </a:pPr>
                      <a:r>
                        <a:rPr lang="en-US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Nintendo (4.1% - console platform)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Char char=""/>
                        <a:tabLst/>
                        <a:defRPr/>
                      </a:pPr>
                      <a:r>
                        <a:rPr lang="en-US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Electronic Arts (3.3% - publishing)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Char char=""/>
                        <a:tabLst/>
                        <a:defRPr/>
                      </a:pPr>
                      <a:r>
                        <a:rPr lang="en-US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Sony (3.1% - console platform)</a:t>
                      </a:r>
                    </a:p>
                  </a:txBody>
                  <a:tcPr marL="100800" marT="396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0">
            <a:extLst>
              <a:ext uri="{FF2B5EF4-FFF2-40B4-BE49-F238E27FC236}">
                <a16:creationId xmlns:a16="http://schemas.microsoft.com/office/drawing/2014/main" id="{410DCA2B-7B88-4D1E-BDE7-4B0374CEA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2" y="1172126"/>
            <a:ext cx="8475663" cy="220951"/>
          </a:xfrm>
          <a:prstGeom prst="rect">
            <a:avLst/>
          </a:prstGeom>
          <a:solidFill>
            <a:srgbClr val="1E3448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Helvetica" charset="0"/>
              <a:ea typeface="MS PGothic" pitchFamily="34" charset="-128"/>
              <a:cs typeface="Arial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D0CFCA0-C3BB-4BE0-A4CA-C16A817B48DC}"/>
              </a:ext>
            </a:extLst>
          </p:cNvPr>
          <p:cNvSpPr txBox="1">
            <a:spLocks/>
          </p:cNvSpPr>
          <p:nvPr/>
        </p:nvSpPr>
        <p:spPr bwMode="auto">
          <a:xfrm>
            <a:off x="370842" y="1173396"/>
            <a:ext cx="8394065" cy="22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1000" b="1" kern="0" dirty="0">
                <a:solidFill>
                  <a:srgbClr val="FFFFFF"/>
                </a:solidFill>
                <a:latin typeface="Helvetica"/>
                <a:cs typeface="Arial"/>
              </a:rPr>
              <a:t>Video Games Industry Observations</a:t>
            </a:r>
          </a:p>
        </p:txBody>
      </p:sp>
    </p:spTree>
    <p:extLst>
      <p:ext uri="{BB962C8B-B14F-4D97-AF65-F5344CB8AC3E}">
        <p14:creationId xmlns:p14="http://schemas.microsoft.com/office/powerpoint/2010/main" val="4095365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1">
            <a:extLst>
              <a:ext uri="{FF2B5EF4-FFF2-40B4-BE49-F238E27FC236}">
                <a16:creationId xmlns:a16="http://schemas.microsoft.com/office/drawing/2014/main" id="{7FD9D53D-7815-474F-8C93-1E664B5EB6A5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US" kern="0" dirty="0">
                <a:solidFill>
                  <a:srgbClr val="FFFFFF"/>
                </a:solidFill>
                <a:latin typeface="HelveticaNeue LT 45 Lt"/>
                <a:cs typeface="Arial"/>
              </a:rPr>
              <a:t>Industry – Overview (Telecom)</a:t>
            </a:r>
            <a:endParaRPr lang="en-CA" kern="0" dirty="0">
              <a:solidFill>
                <a:srgbClr val="FFFFFF"/>
              </a:solidFill>
              <a:latin typeface="HelveticaNeue LT 45 Lt"/>
              <a:cs typeface="Arial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5ED53B5-3336-4A32-B1AD-9147E1516C2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9610" y="1666688"/>
          <a:ext cx="8558214" cy="4811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53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6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923">
                <a:tc>
                  <a:txBody>
                    <a:bodyPr/>
                    <a:lstStyle/>
                    <a:p>
                      <a:pPr algn="ctr"/>
                      <a:endParaRPr kumimoji="0" lang="en-CA" sz="95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ea typeface="+mn-ea"/>
                        <a:cs typeface="Arial" charset="0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CA" sz="9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ea typeface="+mn-ea"/>
                          <a:cs typeface="Arial" charset="0"/>
                        </a:rPr>
                        <a:t>Key Market &amp; Technology Trends</a:t>
                      </a:r>
                    </a:p>
                  </a:txBody>
                  <a:tcPr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CA" sz="9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ea typeface="+mn-ea"/>
                          <a:cs typeface="Arial" charset="0"/>
                        </a:rPr>
                        <a:t>Capital Expenditures by AT&amp;T</a:t>
                      </a:r>
                    </a:p>
                  </a:txBody>
                  <a:tcP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BE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6133">
                <a:tc rowSpan="3">
                  <a:txBody>
                    <a:bodyPr/>
                    <a:lstStyle/>
                    <a:p>
                      <a:pPr marL="114300" marR="0" lvl="0" indent="-1143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Wireless</a:t>
                      </a:r>
                    </a:p>
                  </a:txBody>
                  <a:tcPr marL="0" marR="0" marT="36000" marB="36000" vert="vert27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Spectrum (Capacity):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Ongoing participation in government-run spectrum auctions required to satisfy demand for capacity and network standards while keeping up with competitors which made large preemptive spectrum purchases (Sprint, Dish)</a:t>
                      </a:r>
                    </a:p>
                  </a:txBody>
                  <a:tcPr marT="36000" marB="3600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AT&amp;T's current spectrum position appears sufficient with 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$1.2bn from recent acquisitions, $18.2bn from 2014 spectrum auction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and additional 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$9bn planned in 2016 auction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as providing capacity at affordable rates is becoming key differentiator in wireless</a:t>
                      </a:r>
                    </a:p>
                  </a:txBody>
                  <a:tcPr marT="36000" marB="3600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1562">
                <a:tc vMerge="1"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en-US" sz="950" b="0" kern="1200" baseline="0" dirty="0">
                        <a:solidFill>
                          <a:schemeClr val="tx1"/>
                        </a:solidFill>
                        <a:latin typeface="+mn-lt"/>
                        <a:ea typeface="ＭＳ Ｐゴシック" pitchFamily="34" charset="-128"/>
                        <a:cs typeface="ＭＳ Ｐゴシック" pitchFamily="-112" charset="-128"/>
                      </a:endParaRPr>
                    </a:p>
                  </a:txBody>
                  <a:tcPr marT="36000" marB="360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1" u="none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Macro Cells / Cell Towers (Capacity): </a:t>
                      </a:r>
                      <a:r>
                        <a:rPr lang="en-US" sz="950" b="0" u="none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P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rimarily owned by infrastructure companies which lease capacity to multiple carriers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1" u="none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Small Cells (Capacity): </a:t>
                      </a:r>
                      <a:r>
                        <a:rPr lang="en-US" sz="950" b="0" u="none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S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mall carrier-specific cell towers that can easily be placed on telephone / light poles to add capacity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1" u="none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Distributed Antenna Systems (Capacity):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Antenna  systems, which improves coverage in isolated spots inside buildings</a:t>
                      </a:r>
                      <a:endParaRPr lang="en-US" sz="950" b="1" kern="1200" baseline="0" dirty="0">
                        <a:solidFill>
                          <a:schemeClr val="tx1"/>
                        </a:solidFill>
                        <a:latin typeface="+mn-lt"/>
                        <a:ea typeface="ＭＳ Ｐゴシック" pitchFamily="34" charset="-128"/>
                        <a:cs typeface="ＭＳ Ｐゴシック" pitchFamily="-112" charset="-128"/>
                      </a:endParaRPr>
                    </a:p>
                  </a:txBody>
                  <a:tcPr marT="36000" marB="36000"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AT&amp;T has included 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essential items in $12bn wireless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annual </a:t>
                      </a:r>
                      <a:r>
                        <a:rPr lang="en-US" sz="95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capex</a:t>
                      </a:r>
                      <a:endParaRPr lang="en-US" sz="950" b="0" kern="1200" baseline="0" dirty="0">
                        <a:solidFill>
                          <a:schemeClr val="tx1"/>
                        </a:solidFill>
                        <a:latin typeface="+mn-lt"/>
                        <a:ea typeface="ＭＳ Ｐゴシック" pitchFamily="34" charset="-128"/>
                        <a:cs typeface="ＭＳ Ｐゴシック" pitchFamily="-112" charset="-128"/>
                      </a:endParaRP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Carriers including AT&amp;T and Verizon have largely sold and leased back their 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cell towers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to infrastructure companies to free up capital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All four carriers to invest in 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small cells and antenna nodes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next year with AT&amp;T and Verizon planning to deploy over 100,000 small cell units and nodes to increase from 74,000 to 133,000 by 2020 industry-wide</a:t>
                      </a:r>
                    </a:p>
                  </a:txBody>
                  <a:tcPr marT="36000" marB="36000"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5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Network Radios: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Carrier-specific broadcasting equipment hung on towers to communicate with end-user devices needs to be upgraded periodically to support latest network standards [confirm this is true]</a:t>
                      </a:r>
                    </a:p>
                  </a:txBody>
                  <a:tcPr marT="36000" marB="36000"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AT&amp;T has included 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essential items in $12bn wireless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annual capex but needs to lead network upgrades to compete with arch-rival Verizon, which is scaling back in wireline to invest in wireless</a:t>
                      </a:r>
                    </a:p>
                  </a:txBody>
                  <a:tcPr marT="36000" marB="36000"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568">
                <a:tc rowSpan="2">
                  <a:txBody>
                    <a:bodyPr/>
                    <a:lstStyle/>
                    <a:p>
                      <a:pPr marL="114300" marR="0" lvl="0" indent="-1143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Wireline</a:t>
                      </a:r>
                    </a:p>
                  </a:txBody>
                  <a:tcPr marL="0" marR="0" marT="36000" marB="36000" vert="vert27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Fiber to Node (Capacity):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High-speed broadband service by running fiber to neighborhood node and using copper to connect to premises (faster deployment since not replacing entire connection to home)</a:t>
                      </a:r>
                    </a:p>
                  </a:txBody>
                  <a:tcPr marT="36000" marB="36000"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AT&amp;T has included fiber to the node 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in $10bn wireline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annual capex plan with 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expansions into 23 cities / towns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to meet FCC requirements for DirecTV deal (although medium-priority given modest returns)</a:t>
                      </a:r>
                    </a:p>
                  </a:txBody>
                  <a:tcPr marT="36000" marB="36000"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568">
                <a:tc vMerge="1"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en-US" sz="950" b="1" kern="1200" baseline="0" dirty="0">
                        <a:solidFill>
                          <a:schemeClr val="tx1"/>
                        </a:solidFill>
                        <a:latin typeface="+mn-lt"/>
                        <a:ea typeface="ＭＳ Ｐゴシック" pitchFamily="34" charset="-128"/>
                        <a:cs typeface="ＭＳ Ｐゴシック" pitchFamily="-112" charset="-128"/>
                      </a:endParaRPr>
                    </a:p>
                  </a:txBody>
                  <a:tcPr marT="36000" marB="360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Fiber to Home (Capacity):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Very high-seed broadband by connecting each house directly to fiber network (more expensive and slower deployment)</a:t>
                      </a:r>
                      <a:endParaRPr lang="en-US" sz="950" b="1" kern="1200" baseline="0" dirty="0">
                        <a:solidFill>
                          <a:schemeClr val="tx1"/>
                        </a:solidFill>
                        <a:latin typeface="+mn-lt"/>
                        <a:ea typeface="ＭＳ Ｐゴシック" pitchFamily="34" charset="-128"/>
                        <a:cs typeface="ＭＳ Ｐゴシック" pitchFamily="-112" charset="-128"/>
                      </a:endParaRPr>
                    </a:p>
                  </a:txBody>
                  <a:tcPr marT="36000" marB="36000"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Verizon will not be expanding to new markets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after increasing fiber to home penetration from 39.7% to 41.5% in 2014; 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Google </a:t>
                      </a:r>
                      <a:r>
                        <a:rPr lang="en-US" sz="95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Fibre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currently has fiber in 9 cities and is expanding to another 9</a:t>
                      </a:r>
                    </a:p>
                  </a:txBody>
                  <a:tcPr marT="36000" marB="36000"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6282">
                <a:tc rowSpan="2">
                  <a:txBody>
                    <a:bodyPr/>
                    <a:lstStyle/>
                    <a:p>
                      <a:pPr marL="114300" marR="0" lvl="0" indent="-1143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Content &amp; Other</a:t>
                      </a:r>
                    </a:p>
                  </a:txBody>
                  <a:tcPr marL="0" marR="0" marT="0" marB="36000" vert="vert27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TV Content: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Cable and satellite TV providers rely on programming to attract customers but are facing disruption from Internet TV content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Mobile Content: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Mobile carriers are incorporating platforms and services to deliver content</a:t>
                      </a:r>
                    </a:p>
                  </a:txBody>
                  <a:tcPr marT="36000" marB="36000"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AT&amp;T has 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partnered with content producers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(media companies) and increased its 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negotiating power through DirecTV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distribution channel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Verizon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has created 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Go90 mobile video app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and 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T-Mobile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 offers  plans with 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unlimited viewing of Netflix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and other streaming services</a:t>
                      </a:r>
                      <a:endParaRPr lang="en-US" sz="950" b="0" kern="1200" baseline="0" dirty="0">
                        <a:solidFill>
                          <a:srgbClr val="FF0000"/>
                        </a:solidFill>
                        <a:latin typeface="+mn-lt"/>
                        <a:ea typeface="ＭＳ Ｐゴシック" pitchFamily="34" charset="-128"/>
                        <a:cs typeface="ＭＳ Ｐゴシック" pitchFamily="-112" charset="-128"/>
                      </a:endParaRPr>
                    </a:p>
                  </a:txBody>
                  <a:tcPr marT="36000" marB="36000"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7511">
                <a:tc vMerge="1"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en-US" sz="950" b="1" kern="1200" baseline="0" dirty="0">
                        <a:solidFill>
                          <a:schemeClr val="tx1"/>
                        </a:solidFill>
                        <a:latin typeface="+mn-lt"/>
                        <a:ea typeface="ＭＳ Ｐゴシック" pitchFamily="34" charset="-128"/>
                        <a:cs typeface="ＭＳ Ｐゴシック" pitchFamily="-112" charset="-128"/>
                      </a:endParaRPr>
                    </a:p>
                  </a:txBody>
                  <a:tcPr marT="36000" marB="360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"Internet of Things":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Connected devices ranging from cars to homes that allow for greater integration and connectivity</a:t>
                      </a:r>
                    </a:p>
                  </a:txBody>
                  <a:tcPr marT="36000" marB="36000"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Market expected to be 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$16.9bn with investment / partnership opportunities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but 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small portion of AT&amp;T revenues </a:t>
                      </a:r>
                      <a:r>
                        <a:rPr lang="en-US" sz="950" b="0" kern="1200" baseline="0" dirty="0">
                          <a:solidFill>
                            <a:schemeClr val="tx1"/>
                          </a:solidFill>
                          <a:latin typeface="+mn-lt"/>
                          <a:ea typeface="ＭＳ Ｐゴシック" pitchFamily="34" charset="-128"/>
                          <a:cs typeface="ＭＳ Ｐゴシック" pitchFamily="-112" charset="-128"/>
                        </a:rPr>
                        <a:t>in short-term</a:t>
                      </a:r>
                    </a:p>
                  </a:txBody>
                  <a:tcPr marT="36000" marB="36000"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F534E05-0BCB-41FA-BE01-B9D658A679E9}"/>
              </a:ext>
            </a:extLst>
          </p:cNvPr>
          <p:cNvSpPr txBox="1"/>
          <p:nvPr/>
        </p:nvSpPr>
        <p:spPr>
          <a:xfrm>
            <a:off x="219075" y="1101109"/>
            <a:ext cx="8470706" cy="498598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lIns="90000" tIns="45720" bIns="45720" rtlCol="0" anchor="ctr" anchorCtr="0">
            <a:spAutoFit/>
          </a:bodyPr>
          <a:lstStyle/>
          <a:p>
            <a:pPr defTabSz="663575" eaLnBrk="0" hangingPunct="0">
              <a:lnSpc>
                <a:spcPct val="110000"/>
              </a:lnSpc>
              <a:spcAft>
                <a:spcPts val="100"/>
              </a:spcAft>
              <a:buClr>
                <a:srgbClr val="003399"/>
              </a:buClr>
              <a:defRPr/>
            </a:pPr>
            <a:r>
              <a:rPr lang="en-US" sz="1200" b="1" dirty="0">
                <a:solidFill>
                  <a:srgbClr val="444960"/>
                </a:solidFill>
                <a:latin typeface="Helvetica"/>
                <a:cs typeface="Arial"/>
              </a:rPr>
              <a:t>AT&amp;T is focused on improving mobile network capacity (wireless) in first instance, while continuing to invest in broadband technologies (</a:t>
            </a:r>
            <a:r>
              <a:rPr lang="en-US" sz="1200" b="1" dirty="0" err="1">
                <a:solidFill>
                  <a:srgbClr val="444960"/>
                </a:solidFill>
                <a:latin typeface="Helvetica"/>
                <a:cs typeface="Arial"/>
              </a:rPr>
              <a:t>wireline</a:t>
            </a:r>
            <a:r>
              <a:rPr lang="en-US" sz="1200" b="1" dirty="0">
                <a:solidFill>
                  <a:srgbClr val="444960"/>
                </a:solidFill>
                <a:latin typeface="Helvetica"/>
                <a:cs typeface="Arial"/>
              </a:rPr>
              <a:t>) at a lower pace</a:t>
            </a:r>
            <a:endParaRPr lang="en-US" sz="1200" b="1" dirty="0">
              <a:solidFill>
                <a:srgbClr val="FF0000"/>
              </a:solidFill>
              <a:latin typeface="Helvetic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9215681"/>
      </p:ext>
    </p:extLst>
  </p:cSld>
  <p:clrMapOvr>
    <a:masterClrMapping/>
  </p:clrMapOvr>
</p:sld>
</file>

<file path=ppt/theme/theme1.xml><?xml version="1.0" encoding="utf-8"?>
<a:theme xmlns:a="http://schemas.openxmlformats.org/drawingml/2006/main" name="3_NIBC 2013 Template">
  <a:themeElements>
    <a:clrScheme name="Custom 1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2A363C"/>
      </a:hlink>
      <a:folHlink>
        <a:srgbClr val="546D79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NIBC2">
  <a:themeElements>
    <a:clrScheme name="Custom Design 4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9D1918"/>
      </a:hlink>
      <a:folHlink>
        <a:srgbClr val="D20F04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1145</Words>
  <Application>Microsoft Office PowerPoint</Application>
  <PresentationFormat>On-screen Show (4:3)</PresentationFormat>
  <Paragraphs>93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MS PGothic</vt:lpstr>
      <vt:lpstr>MS PGothic</vt:lpstr>
      <vt:lpstr>SimSun</vt:lpstr>
      <vt:lpstr>Arial</vt:lpstr>
      <vt:lpstr>Helvetica</vt:lpstr>
      <vt:lpstr>HelveticaNeue LT 45 Lt</vt:lpstr>
      <vt:lpstr>HelveticaNeue LT 65 Medium</vt:lpstr>
      <vt:lpstr>Wingdings</vt:lpstr>
      <vt:lpstr>3_NIBC 2013 Template</vt:lpstr>
      <vt:lpstr>1_NIBC2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Huang</dc:creator>
  <cp:lastModifiedBy>James Huang</cp:lastModifiedBy>
  <cp:revision>2</cp:revision>
  <dcterms:created xsi:type="dcterms:W3CDTF">2018-08-01T05:15:02Z</dcterms:created>
  <dcterms:modified xsi:type="dcterms:W3CDTF">2018-08-01T05:26:36Z</dcterms:modified>
</cp:coreProperties>
</file>