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34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A0F491-6F06-463D-A27F-12077059790D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C45EE0-BC2F-4B3E-8375-1F1CCC843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824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3613" y="631825"/>
            <a:ext cx="4230687" cy="3171825"/>
          </a:xfrm>
          <a:ln/>
        </p:spPr>
      </p:sp>
      <p:sp>
        <p:nvSpPr>
          <p:cNvPr id="972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6320" y="4017262"/>
            <a:ext cx="4924964" cy="3807803"/>
          </a:xfrm>
          <a:noFill/>
          <a:ln/>
        </p:spPr>
        <p:txBody>
          <a:bodyPr lIns="81431" tIns="40715" rIns="81431" bIns="40715"/>
          <a:lstStyle/>
          <a:p>
            <a:endParaRPr lang="en-US" dirty="0">
              <a:latin typeface="Calibri" pitchFamily="34" charset="0"/>
              <a:ea typeface="MS PGothic"/>
            </a:endParaRPr>
          </a:p>
        </p:txBody>
      </p:sp>
    </p:spTree>
    <p:extLst>
      <p:ext uri="{BB962C8B-B14F-4D97-AF65-F5344CB8AC3E}">
        <p14:creationId xmlns:p14="http://schemas.microsoft.com/office/powerpoint/2010/main" val="2271838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71437" y="0"/>
            <a:ext cx="9286876" cy="3505200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222250" y="4559300"/>
            <a:ext cx="8693150" cy="2063750"/>
          </a:xfrm>
          <a:prstGeom prst="rect">
            <a:avLst/>
          </a:prstGeom>
          <a:noFill/>
          <a:ln w="3175">
            <a:solidFill>
              <a:srgbClr val="3E7B94">
                <a:alpha val="50195"/>
              </a:srgbClr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SG" sz="18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71437" y="3505200"/>
            <a:ext cx="9286875" cy="1143000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70450"/>
            <a:ext cx="8288338" cy="1295400"/>
          </a:xfrm>
          <a:ln/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tx2"/>
                </a:solidFill>
                <a:latin typeface="HelveticaNeue LT 65 Medium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66725" y="3524254"/>
            <a:ext cx="8248650" cy="1141413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4114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0DAB-4FB3-4600-B0DF-8EEE5E84EF0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855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90" y="265117"/>
            <a:ext cx="2160587" cy="6137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250" y="265117"/>
            <a:ext cx="6332538" cy="6137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1CB2A-8111-4F3E-B9DE-E060B8F04A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896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2" y="265113"/>
            <a:ext cx="8645525" cy="5445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3027" y="1724029"/>
            <a:ext cx="3643313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8739" y="1724025"/>
            <a:ext cx="3643312" cy="2262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8739" y="4138617"/>
            <a:ext cx="3643312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F0278-6018-455A-853E-75708C3EB0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239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2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7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999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96525" y="953725"/>
            <a:ext cx="8505945" cy="5174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2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867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897D5-DBA7-4E3C-AC3D-2764B58DDF5F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 bwMode="auto">
          <a:xfrm>
            <a:off x="222250" y="238125"/>
            <a:ext cx="863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FFFFFF"/>
              </a:solidFill>
              <a:ea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151263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70A35-C9BA-4ADA-8F97-E522206A8916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958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3027" y="1724029"/>
            <a:ext cx="3643313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39" y="1724029"/>
            <a:ext cx="36433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DF075-FB03-4886-8FC9-7048671DDBF9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137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2252" y="193675"/>
            <a:ext cx="8645525" cy="61595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471FB-7503-416E-A858-6E9CECE3153A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953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39D2D-3F0F-4A80-A501-61C07349BD3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195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EB3E9-572A-4C79-9EE6-0B98A504B73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528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AB8E6-932B-49DC-9775-13DED6D9F664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865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SG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F408B-CB77-4DA6-9625-0AD6E7E2BC6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016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0" y="4"/>
            <a:ext cx="9144000" cy="1000125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252" y="237600"/>
            <a:ext cx="8645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3027" y="1724029"/>
            <a:ext cx="74390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6621467"/>
            <a:ext cx="9144000" cy="236537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121120" y="6673445"/>
            <a:ext cx="5583012" cy="12311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50000"/>
              </a:spcAft>
              <a:defRPr/>
            </a:pPr>
            <a:r>
              <a:rPr lang="en-GB" sz="800" dirty="0">
                <a:solidFill>
                  <a:srgbClr val="FFFFFF"/>
                </a:solidFill>
                <a:latin typeface="Helvetica"/>
              </a:rPr>
              <a:t>Copyright © 2018 by NIBC Live Industry Templates – Not for Redistribution</a:t>
            </a:r>
            <a:endParaRPr lang="en-AU" sz="800" dirty="0">
              <a:solidFill>
                <a:srgbClr val="FFFFFF"/>
              </a:solidFill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820631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9pPr>
    </p:titleStyle>
    <p:bodyStyle>
      <a:lvl1pPr marL="190500" indent="-190500" algn="l" rtl="0" eaLnBrk="0" fontAlgn="base" hangingPunct="0">
        <a:spcBef>
          <a:spcPct val="0"/>
        </a:spcBef>
        <a:spcAft>
          <a:spcPts val="600"/>
        </a:spcAft>
        <a:buClr>
          <a:srgbClr val="003399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2pPr>
      <a:lvl3pPr marL="5842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3pPr>
      <a:lvl4pPr marL="749300" indent="-1635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4pPr>
      <a:lvl5pPr marL="9525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5pPr>
      <a:lvl6pPr marL="14097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6pPr>
      <a:lvl7pPr marL="18669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7pPr>
      <a:lvl8pPr marL="23241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8pPr>
      <a:lvl9pPr marL="27813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0" name="Straight Connector 98"/>
          <p:cNvCxnSpPr>
            <a:cxnSpLocks noChangeShapeType="1"/>
          </p:cNvCxnSpPr>
          <p:nvPr/>
        </p:nvCxnSpPr>
        <p:spPr bwMode="auto">
          <a:xfrm>
            <a:off x="4501629" y="3709791"/>
            <a:ext cx="1" cy="1583267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72" name="Straight Connector 65"/>
          <p:cNvCxnSpPr>
            <a:cxnSpLocks noChangeShapeType="1"/>
          </p:cNvCxnSpPr>
          <p:nvPr/>
        </p:nvCxnSpPr>
        <p:spPr bwMode="auto">
          <a:xfrm>
            <a:off x="1300756" y="3690851"/>
            <a:ext cx="0" cy="2671271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64" name="Straight Connector 98"/>
          <p:cNvCxnSpPr>
            <a:cxnSpLocks noChangeShapeType="1"/>
          </p:cNvCxnSpPr>
          <p:nvPr/>
        </p:nvCxnSpPr>
        <p:spPr bwMode="auto">
          <a:xfrm>
            <a:off x="7150188" y="3772974"/>
            <a:ext cx="4144" cy="45328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106" name="Straight Connector 98"/>
          <p:cNvCxnSpPr>
            <a:cxnSpLocks noChangeShapeType="1"/>
          </p:cNvCxnSpPr>
          <p:nvPr/>
        </p:nvCxnSpPr>
        <p:spPr bwMode="auto">
          <a:xfrm>
            <a:off x="6645581" y="3767050"/>
            <a:ext cx="0" cy="704741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96" name="Straight Connector 98"/>
          <p:cNvCxnSpPr>
            <a:cxnSpLocks noChangeShapeType="1"/>
          </p:cNvCxnSpPr>
          <p:nvPr/>
        </p:nvCxnSpPr>
        <p:spPr bwMode="auto">
          <a:xfrm>
            <a:off x="5881891" y="3690849"/>
            <a:ext cx="0" cy="1039484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69" name="Straight Connector 98"/>
          <p:cNvCxnSpPr>
            <a:cxnSpLocks noChangeShapeType="1"/>
          </p:cNvCxnSpPr>
          <p:nvPr/>
        </p:nvCxnSpPr>
        <p:spPr bwMode="auto">
          <a:xfrm flipH="1">
            <a:off x="5384039" y="3809385"/>
            <a:ext cx="1" cy="1255073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71" name="Straight Connector 74"/>
          <p:cNvCxnSpPr>
            <a:cxnSpLocks noChangeShapeType="1"/>
          </p:cNvCxnSpPr>
          <p:nvPr/>
        </p:nvCxnSpPr>
        <p:spPr bwMode="auto">
          <a:xfrm>
            <a:off x="2308584" y="3709791"/>
            <a:ext cx="0" cy="2401999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91" name="Straight Connector 74"/>
          <p:cNvCxnSpPr>
            <a:cxnSpLocks noChangeShapeType="1"/>
          </p:cNvCxnSpPr>
          <p:nvPr/>
        </p:nvCxnSpPr>
        <p:spPr bwMode="auto">
          <a:xfrm>
            <a:off x="3483808" y="3752123"/>
            <a:ext cx="0" cy="17018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88" name="Straight Connector 74"/>
          <p:cNvCxnSpPr>
            <a:cxnSpLocks noChangeShapeType="1"/>
          </p:cNvCxnSpPr>
          <p:nvPr/>
        </p:nvCxnSpPr>
        <p:spPr bwMode="auto">
          <a:xfrm>
            <a:off x="3132667" y="3616658"/>
            <a:ext cx="0" cy="2280991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21" name="Straight Connector 98"/>
          <p:cNvCxnSpPr>
            <a:cxnSpLocks noChangeShapeType="1"/>
          </p:cNvCxnSpPr>
          <p:nvPr/>
        </p:nvCxnSpPr>
        <p:spPr bwMode="auto">
          <a:xfrm>
            <a:off x="5871723" y="2184033"/>
            <a:ext cx="0" cy="1254825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31" name="Straight Connector 98"/>
          <p:cNvCxnSpPr>
            <a:cxnSpLocks noChangeShapeType="1"/>
          </p:cNvCxnSpPr>
          <p:nvPr/>
        </p:nvCxnSpPr>
        <p:spPr bwMode="auto">
          <a:xfrm>
            <a:off x="6450843" y="2336431"/>
            <a:ext cx="0" cy="1136292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32" name="Straight Connector 98"/>
          <p:cNvCxnSpPr>
            <a:cxnSpLocks noChangeShapeType="1"/>
          </p:cNvCxnSpPr>
          <p:nvPr/>
        </p:nvCxnSpPr>
        <p:spPr bwMode="auto">
          <a:xfrm>
            <a:off x="6626105" y="2694615"/>
            <a:ext cx="3297" cy="761174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34" name="Straight Connector 98"/>
          <p:cNvCxnSpPr>
            <a:cxnSpLocks noChangeShapeType="1"/>
          </p:cNvCxnSpPr>
          <p:nvPr/>
        </p:nvCxnSpPr>
        <p:spPr bwMode="auto">
          <a:xfrm>
            <a:off x="7052823" y="2871560"/>
            <a:ext cx="0" cy="64008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38" name="Straight Connector 98"/>
          <p:cNvCxnSpPr>
            <a:cxnSpLocks noChangeShapeType="1"/>
          </p:cNvCxnSpPr>
          <p:nvPr/>
        </p:nvCxnSpPr>
        <p:spPr bwMode="auto">
          <a:xfrm>
            <a:off x="7685283" y="3054442"/>
            <a:ext cx="0" cy="418283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27" name="Straight Connector 98"/>
          <p:cNvCxnSpPr>
            <a:cxnSpLocks noChangeShapeType="1"/>
          </p:cNvCxnSpPr>
          <p:nvPr/>
        </p:nvCxnSpPr>
        <p:spPr bwMode="auto">
          <a:xfrm>
            <a:off x="5155443" y="1932573"/>
            <a:ext cx="0" cy="1557085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54" name="Straight Connector 98"/>
          <p:cNvCxnSpPr>
            <a:cxnSpLocks noChangeShapeType="1"/>
          </p:cNvCxnSpPr>
          <p:nvPr/>
        </p:nvCxnSpPr>
        <p:spPr bwMode="auto">
          <a:xfrm>
            <a:off x="4966643" y="1670100"/>
            <a:ext cx="0" cy="1859324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40" name="Straight Connector 74"/>
          <p:cNvCxnSpPr>
            <a:cxnSpLocks noChangeShapeType="1"/>
          </p:cNvCxnSpPr>
          <p:nvPr/>
        </p:nvCxnSpPr>
        <p:spPr bwMode="auto">
          <a:xfrm>
            <a:off x="967740" y="1527127"/>
            <a:ext cx="1468" cy="19625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42" name="Straight Connector 65"/>
          <p:cNvCxnSpPr>
            <a:cxnSpLocks noChangeShapeType="1"/>
          </p:cNvCxnSpPr>
          <p:nvPr/>
        </p:nvCxnSpPr>
        <p:spPr bwMode="auto">
          <a:xfrm>
            <a:off x="564157" y="1186725"/>
            <a:ext cx="0" cy="2291049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45" name="Rectangle 55"/>
          <p:cNvSpPr>
            <a:spLocks noChangeArrowheads="1"/>
          </p:cNvSpPr>
          <p:nvPr/>
        </p:nvSpPr>
        <p:spPr bwMode="auto">
          <a:xfrm>
            <a:off x="312420" y="1133177"/>
            <a:ext cx="2490662" cy="15388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bIns="0" anchor="ctr" anchorCtr="0">
            <a:spAutoFit/>
          </a:bodyPr>
          <a:lstStyle/>
          <a:p>
            <a:pPr marL="190500" indent="-190500" algn="ctr" defTabSz="4572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</a:pP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Time Warner and AOL Merge</a:t>
            </a:r>
          </a:p>
        </p:txBody>
      </p:sp>
      <p:sp>
        <p:nvSpPr>
          <p:cNvPr id="46" name="Rectangle 56"/>
          <p:cNvSpPr>
            <a:spLocks noChangeArrowheads="1"/>
          </p:cNvSpPr>
          <p:nvPr/>
        </p:nvSpPr>
        <p:spPr bwMode="auto">
          <a:xfrm>
            <a:off x="782649" y="1373239"/>
            <a:ext cx="2402803" cy="15388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bIns="0" anchor="ctr" anchorCtr="0">
            <a:spAutoFit/>
          </a:bodyPr>
          <a:lstStyle/>
          <a:p>
            <a:pPr marL="190500" indent="-190500" algn="ctr" defTabSz="4572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</a:pP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Vivendi buys Seagram/Universal</a:t>
            </a:r>
          </a:p>
        </p:txBody>
      </p:sp>
      <p:sp>
        <p:nvSpPr>
          <p:cNvPr id="47" name="Rectangle 57"/>
          <p:cNvSpPr>
            <a:spLocks noChangeArrowheads="1"/>
          </p:cNvSpPr>
          <p:nvPr/>
        </p:nvSpPr>
        <p:spPr bwMode="auto">
          <a:xfrm>
            <a:off x="2620701" y="1613301"/>
            <a:ext cx="2402803" cy="15388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bIns="0" anchor="ctr" anchorCtr="0">
            <a:spAutoFit/>
          </a:bodyPr>
          <a:lstStyle/>
          <a:p>
            <a:pPr marL="190500" indent="-190500" algn="ctr" defTabSz="4572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</a:pP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GE/NBC buy Universal</a:t>
            </a:r>
          </a:p>
        </p:txBody>
      </p:sp>
      <p:sp>
        <p:nvSpPr>
          <p:cNvPr id="48" name="Rectangle 59"/>
          <p:cNvSpPr>
            <a:spLocks noChangeArrowheads="1"/>
          </p:cNvSpPr>
          <p:nvPr/>
        </p:nvSpPr>
        <p:spPr bwMode="auto">
          <a:xfrm>
            <a:off x="3394581" y="1853363"/>
            <a:ext cx="2625740" cy="15388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bIns="0" anchor="ctr" anchorCtr="0">
            <a:spAutoFit/>
          </a:bodyPr>
          <a:lstStyle/>
          <a:p>
            <a:pPr marL="190500" indent="-190500" algn="ctr" defTabSz="4572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</a:pP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Sony group buys MGM</a:t>
            </a:r>
          </a:p>
        </p:txBody>
      </p:sp>
      <p:sp>
        <p:nvSpPr>
          <p:cNvPr id="49" name="Rectangle 60"/>
          <p:cNvSpPr>
            <a:spLocks noChangeArrowheads="1"/>
          </p:cNvSpPr>
          <p:nvPr/>
        </p:nvSpPr>
        <p:spPr bwMode="auto">
          <a:xfrm>
            <a:off x="5256643" y="2068024"/>
            <a:ext cx="2730927" cy="15388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bIns="0" anchor="ctr" anchorCtr="0">
            <a:spAutoFit/>
          </a:bodyPr>
          <a:lstStyle/>
          <a:p>
            <a:pPr marL="190500" indent="-190500" defTabSz="4572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</a:pP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YouTube launched</a:t>
            </a:r>
          </a:p>
        </p:txBody>
      </p:sp>
      <p:sp>
        <p:nvSpPr>
          <p:cNvPr id="52" name="AutoShape 40"/>
          <p:cNvSpPr>
            <a:spLocks noChangeArrowheads="1"/>
          </p:cNvSpPr>
          <p:nvPr/>
        </p:nvSpPr>
        <p:spPr bwMode="auto">
          <a:xfrm rot="5400000">
            <a:off x="8037363" y="3340586"/>
            <a:ext cx="145463" cy="227190"/>
          </a:xfrm>
          <a:prstGeom prst="triangle">
            <a:avLst>
              <a:gd name="adj" fmla="val 50000"/>
            </a:avLst>
          </a:prstGeom>
          <a:solidFill>
            <a:srgbClr val="1E3448"/>
          </a:solidFill>
          <a:ln w="12700">
            <a:solidFill>
              <a:srgbClr val="444960"/>
            </a:solidFill>
            <a:miter lim="800000"/>
            <a:headEnd type="none" w="sm" len="sm"/>
            <a:tailEnd type="none" w="sm" len="sm"/>
          </a:ln>
        </p:spPr>
        <p:txBody>
          <a:bodyPr wrap="none" lIns="36000" tIns="36000" rIns="36000" bIns="3600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75000"/>
              </a:spcAft>
              <a:buClr>
                <a:srgbClr val="660F1E"/>
              </a:buClr>
            </a:pPr>
            <a:endParaRPr lang="en-CA" sz="1200" dirty="0">
              <a:solidFill>
                <a:srgbClr val="000000"/>
              </a:solidFill>
              <a:latin typeface="HelveticaNeue LT 45 Lt"/>
              <a:ea typeface="MS PGothic"/>
              <a:cs typeface="Arial"/>
            </a:endParaRPr>
          </a:p>
        </p:txBody>
      </p:sp>
      <p:sp>
        <p:nvSpPr>
          <p:cNvPr id="55" name="Rectangle 60"/>
          <p:cNvSpPr>
            <a:spLocks noChangeArrowheads="1"/>
          </p:cNvSpPr>
          <p:nvPr/>
        </p:nvSpPr>
        <p:spPr bwMode="auto">
          <a:xfrm>
            <a:off x="5953872" y="2308119"/>
            <a:ext cx="2428128" cy="15388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rIns="0" bIns="0" anchor="ctr" anchorCtr="0">
            <a:spAutoFit/>
          </a:bodyPr>
          <a:lstStyle/>
          <a:p>
            <a:pPr marL="190500" indent="-190500" defTabSz="4572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</a:pP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iTunes adds TV shows and music videos</a:t>
            </a:r>
          </a:p>
        </p:txBody>
      </p:sp>
      <p:sp>
        <p:nvSpPr>
          <p:cNvPr id="22" name="Rectangle 60"/>
          <p:cNvSpPr>
            <a:spLocks noChangeArrowheads="1"/>
          </p:cNvSpPr>
          <p:nvPr/>
        </p:nvSpPr>
        <p:spPr bwMode="auto">
          <a:xfrm>
            <a:off x="6555019" y="2553719"/>
            <a:ext cx="2377314" cy="15388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rIns="0" bIns="0" anchor="ctr" anchorCtr="0">
            <a:spAutoFit/>
          </a:bodyPr>
          <a:lstStyle/>
          <a:p>
            <a:pPr marL="190500" indent="-190500" defTabSz="4572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</a:pP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Paramount buys DreamWorks ($1.6bn)</a:t>
            </a:r>
          </a:p>
        </p:txBody>
      </p:sp>
      <p:sp>
        <p:nvSpPr>
          <p:cNvPr id="23" name="Rectangle 60"/>
          <p:cNvSpPr>
            <a:spLocks noChangeArrowheads="1"/>
          </p:cNvSpPr>
          <p:nvPr/>
        </p:nvSpPr>
        <p:spPr bwMode="auto">
          <a:xfrm>
            <a:off x="6708251" y="2792784"/>
            <a:ext cx="2215616" cy="15388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bIns="0" anchor="ctr" anchorCtr="0">
            <a:spAutoFit/>
          </a:bodyPr>
          <a:lstStyle/>
          <a:p>
            <a:pPr marL="190500" indent="-190500" defTabSz="4572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</a:pP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Disney buys Pixar</a:t>
            </a:r>
          </a:p>
        </p:txBody>
      </p:sp>
      <p:sp>
        <p:nvSpPr>
          <p:cNvPr id="24" name="Rectangle 60"/>
          <p:cNvSpPr>
            <a:spLocks noChangeArrowheads="1"/>
          </p:cNvSpPr>
          <p:nvPr/>
        </p:nvSpPr>
        <p:spPr bwMode="auto">
          <a:xfrm>
            <a:off x="6706449" y="3027386"/>
            <a:ext cx="2217419" cy="15388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bIns="0" anchor="ctr" anchorCtr="0">
            <a:spAutoFit/>
          </a:bodyPr>
          <a:lstStyle/>
          <a:p>
            <a:pPr marL="190500" indent="-190500" defTabSz="4572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</a:pP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Amazon launches video on demand</a:t>
            </a:r>
          </a:p>
        </p:txBody>
      </p:sp>
      <p:graphicFrame>
        <p:nvGraphicFramePr>
          <p:cNvPr id="62" name="Table 61"/>
          <p:cNvGraphicFramePr>
            <a:graphicFrameLocks noGrp="1"/>
          </p:cNvGraphicFramePr>
          <p:nvPr>
            <p:extLst/>
          </p:nvPr>
        </p:nvGraphicFramePr>
        <p:xfrm>
          <a:off x="327314" y="3581736"/>
          <a:ext cx="7594846" cy="20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9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49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49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49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49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49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9583"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/>
                        <a:t>2007</a:t>
                      </a:r>
                    </a:p>
                  </a:txBody>
                  <a:tcPr marT="18288" marB="18288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E344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/>
                        <a:t>2008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E344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/>
                        <a:t>2009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E344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/>
                        <a:t>2010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E344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/>
                        <a:t>2011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E344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/>
                        <a:t>2012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E344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>
                          <a:solidFill>
                            <a:schemeClr val="bg1"/>
                          </a:solidFill>
                        </a:rPr>
                        <a:t>2013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3" name="AutoShape 40"/>
          <p:cNvSpPr>
            <a:spLocks noChangeArrowheads="1"/>
          </p:cNvSpPr>
          <p:nvPr/>
        </p:nvSpPr>
        <p:spPr bwMode="auto">
          <a:xfrm rot="5400000">
            <a:off x="8045828" y="3558177"/>
            <a:ext cx="145462" cy="227190"/>
          </a:xfrm>
          <a:prstGeom prst="triangle">
            <a:avLst>
              <a:gd name="adj" fmla="val 50000"/>
            </a:avLst>
          </a:prstGeom>
          <a:solidFill>
            <a:srgbClr val="1E3448"/>
          </a:solidFill>
          <a:ln w="12700">
            <a:solidFill>
              <a:srgbClr val="444960"/>
            </a:solidFill>
            <a:miter lim="800000"/>
            <a:headEnd type="none" w="sm" len="sm"/>
            <a:tailEnd type="none" w="sm" len="sm"/>
          </a:ln>
        </p:spPr>
        <p:txBody>
          <a:bodyPr wrap="none" lIns="36000" tIns="36000" rIns="36000" bIns="3600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75000"/>
              </a:spcAft>
              <a:buClr>
                <a:srgbClr val="660F1E"/>
              </a:buClr>
            </a:pPr>
            <a:endParaRPr lang="en-CA" sz="1200" dirty="0">
              <a:solidFill>
                <a:srgbClr val="000000"/>
              </a:solidFill>
              <a:latin typeface="HelveticaNeue LT 45 Lt"/>
              <a:ea typeface="MS PGothic"/>
              <a:cs typeface="Arial"/>
            </a:endParaRPr>
          </a:p>
        </p:txBody>
      </p:sp>
      <p:sp>
        <p:nvSpPr>
          <p:cNvPr id="73" name="Rectangle 55"/>
          <p:cNvSpPr>
            <a:spLocks noChangeArrowheads="1"/>
          </p:cNvSpPr>
          <p:nvPr/>
        </p:nvSpPr>
        <p:spPr bwMode="auto">
          <a:xfrm>
            <a:off x="329353" y="6337388"/>
            <a:ext cx="3133514" cy="15388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bIns="0" anchor="ctr" anchorCtr="0">
            <a:spAutoFit/>
          </a:bodyPr>
          <a:lstStyle/>
          <a:p>
            <a:pPr marL="190500" indent="-190500" algn="ctr" defTabSz="4572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</a:pP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Paramount puts first film online before DVD release </a:t>
            </a:r>
          </a:p>
        </p:txBody>
      </p:sp>
      <p:sp>
        <p:nvSpPr>
          <p:cNvPr id="74" name="Rectangle 56"/>
          <p:cNvSpPr>
            <a:spLocks noChangeArrowheads="1"/>
          </p:cNvSpPr>
          <p:nvPr/>
        </p:nvSpPr>
        <p:spPr bwMode="auto">
          <a:xfrm>
            <a:off x="1070522" y="6111788"/>
            <a:ext cx="2402803" cy="15388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bIns="0" anchor="ctr" anchorCtr="0">
            <a:spAutoFit/>
          </a:bodyPr>
          <a:lstStyle/>
          <a:p>
            <a:pPr marL="190500" indent="-190500" algn="ctr" defTabSz="4572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</a:pP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DreamWorks and Paramount separate</a:t>
            </a:r>
          </a:p>
        </p:txBody>
      </p:sp>
      <p:sp>
        <p:nvSpPr>
          <p:cNvPr id="76" name="Rectangle 59"/>
          <p:cNvSpPr>
            <a:spLocks noChangeArrowheads="1"/>
          </p:cNvSpPr>
          <p:nvPr/>
        </p:nvSpPr>
        <p:spPr bwMode="auto">
          <a:xfrm>
            <a:off x="2378552" y="5897647"/>
            <a:ext cx="2625740" cy="15388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bIns="0" anchor="ctr" anchorCtr="0">
            <a:spAutoFit/>
          </a:bodyPr>
          <a:lstStyle/>
          <a:p>
            <a:pPr marL="190500" indent="-190500" algn="ctr" defTabSz="4572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</a:pP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Disney purchases Marvel</a:t>
            </a:r>
          </a:p>
        </p:txBody>
      </p:sp>
      <p:sp>
        <p:nvSpPr>
          <p:cNvPr id="77" name="Rectangle 60"/>
          <p:cNvSpPr>
            <a:spLocks noChangeArrowheads="1"/>
          </p:cNvSpPr>
          <p:nvPr/>
        </p:nvSpPr>
        <p:spPr bwMode="auto">
          <a:xfrm>
            <a:off x="6353841" y="4466542"/>
            <a:ext cx="1985833" cy="15388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bIns="0" anchor="ctr" anchorCtr="0">
            <a:spAutoFit/>
          </a:bodyPr>
          <a:lstStyle/>
          <a:p>
            <a:pPr marL="190500" indent="-190500" defTabSz="4572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</a:pP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Disney purchases Lucas Films</a:t>
            </a:r>
          </a:p>
        </p:txBody>
      </p:sp>
      <p:sp>
        <p:nvSpPr>
          <p:cNvPr id="80" name="Rectangle 60"/>
          <p:cNvSpPr>
            <a:spLocks noChangeArrowheads="1"/>
          </p:cNvSpPr>
          <p:nvPr/>
        </p:nvSpPr>
        <p:spPr bwMode="auto">
          <a:xfrm>
            <a:off x="5740410" y="4185004"/>
            <a:ext cx="3180941" cy="15388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bIns="0" anchor="ctr" anchorCtr="0">
            <a:spAutoFit/>
          </a:bodyPr>
          <a:lstStyle/>
          <a:p>
            <a:pPr marL="190500" indent="-190500" defTabSz="4572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</a:pP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Time Warner announced plans to split from Time Inc.</a:t>
            </a:r>
          </a:p>
        </p:txBody>
      </p:sp>
      <p:sp>
        <p:nvSpPr>
          <p:cNvPr id="81" name="Rectangle 60"/>
          <p:cNvSpPr>
            <a:spLocks noChangeArrowheads="1"/>
          </p:cNvSpPr>
          <p:nvPr/>
        </p:nvSpPr>
        <p:spPr bwMode="auto">
          <a:xfrm>
            <a:off x="6553212" y="3916301"/>
            <a:ext cx="2396058" cy="15388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rIns="0" bIns="0" anchor="ctr" anchorCtr="0">
            <a:spAutoFit/>
          </a:bodyPr>
          <a:lstStyle/>
          <a:p>
            <a:pPr marL="190500" indent="-190500" defTabSz="4572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</a:pP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Comcast buys remaining stake in NBCU</a:t>
            </a:r>
          </a:p>
        </p:txBody>
      </p:sp>
      <p:sp>
        <p:nvSpPr>
          <p:cNvPr id="82" name="Rectangle 60"/>
          <p:cNvSpPr>
            <a:spLocks noChangeArrowheads="1"/>
          </p:cNvSpPr>
          <p:nvPr/>
        </p:nvSpPr>
        <p:spPr bwMode="auto">
          <a:xfrm>
            <a:off x="5715849" y="4730333"/>
            <a:ext cx="2742353" cy="15388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bIns="0" anchor="ctr" anchorCtr="0">
            <a:spAutoFit/>
          </a:bodyPr>
          <a:lstStyle/>
          <a:p>
            <a:pPr marL="190500" indent="-190500" defTabSz="4572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</a:pP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Lions Gate purchases Summit Entertainment</a:t>
            </a:r>
          </a:p>
        </p:txBody>
      </p:sp>
      <p:sp>
        <p:nvSpPr>
          <p:cNvPr id="84" name="Rectangle 59"/>
          <p:cNvSpPr>
            <a:spLocks noChangeArrowheads="1"/>
          </p:cNvSpPr>
          <p:nvPr/>
        </p:nvSpPr>
        <p:spPr bwMode="auto">
          <a:xfrm>
            <a:off x="3242152" y="5448912"/>
            <a:ext cx="2625740" cy="15388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bIns="0" anchor="ctr" anchorCtr="0">
            <a:spAutoFit/>
          </a:bodyPr>
          <a:lstStyle/>
          <a:p>
            <a:pPr marL="190500" indent="-190500" algn="ctr" defTabSz="4572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</a:pP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Time Warner completes spin-off of AOL</a:t>
            </a:r>
          </a:p>
        </p:txBody>
      </p:sp>
      <p:sp>
        <p:nvSpPr>
          <p:cNvPr id="85" name="Rectangle 57"/>
          <p:cNvSpPr>
            <a:spLocks noChangeArrowheads="1"/>
          </p:cNvSpPr>
          <p:nvPr/>
        </p:nvSpPr>
        <p:spPr bwMode="auto">
          <a:xfrm>
            <a:off x="3238758" y="5665822"/>
            <a:ext cx="2577842" cy="15388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bIns="0" anchor="ctr" anchorCtr="0">
            <a:spAutoFit/>
          </a:bodyPr>
          <a:lstStyle/>
          <a:p>
            <a:pPr marL="190500" indent="-190500" algn="ctr" defTabSz="4572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</a:pP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Avatar becomes highest grossing film</a:t>
            </a: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4195494" y="5225787"/>
            <a:ext cx="2402803" cy="15388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bIns="0" anchor="ctr" anchorCtr="0">
            <a:spAutoFit/>
          </a:bodyPr>
          <a:lstStyle/>
          <a:p>
            <a:pPr marL="190500" indent="-190500" algn="ctr" defTabSz="4572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</a:pP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MGM files Chapter 11</a:t>
            </a:r>
          </a:p>
        </p:txBody>
      </p:sp>
      <p:sp>
        <p:nvSpPr>
          <p:cNvPr id="87" name="Rectangle 57"/>
          <p:cNvSpPr>
            <a:spLocks noChangeArrowheads="1"/>
          </p:cNvSpPr>
          <p:nvPr/>
        </p:nvSpPr>
        <p:spPr bwMode="auto">
          <a:xfrm>
            <a:off x="4618826" y="4980252"/>
            <a:ext cx="3432975" cy="15388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algn="ctr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wrap="square" tIns="0" bIns="0" anchor="ctr" anchorCtr="0">
            <a:spAutoFit/>
          </a:bodyPr>
          <a:lstStyle/>
          <a:p>
            <a:pPr marL="190500" indent="-190500" algn="ctr" defTabSz="45720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</a:pPr>
            <a:r>
              <a:rPr lang="en-US" sz="1000" dirty="0">
                <a:solidFill>
                  <a:srgbClr val="000000"/>
                </a:solidFill>
                <a:latin typeface="Arial" charset="0"/>
                <a:ea typeface="MS PGothic"/>
                <a:cs typeface="Arial"/>
              </a:rPr>
              <a:t>DreamWorks ends HBO relationship to sell to Netflix</a:t>
            </a:r>
          </a:p>
        </p:txBody>
      </p:sp>
      <p:sp>
        <p:nvSpPr>
          <p:cNvPr id="56" name="Title 1">
            <a:extLst>
              <a:ext uri="{FF2B5EF4-FFF2-40B4-BE49-F238E27FC236}">
                <a16:creationId xmlns:a16="http://schemas.microsoft.com/office/drawing/2014/main" id="{58436598-2A90-4B3B-B4C7-DEF60351BBE0}"/>
              </a:ext>
            </a:extLst>
          </p:cNvPr>
          <p:cNvSpPr txBox="1">
            <a:spLocks/>
          </p:cNvSpPr>
          <p:nvPr/>
        </p:nvSpPr>
        <p:spPr bwMode="auto">
          <a:xfrm>
            <a:off x="219077" y="254002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r>
              <a:rPr lang="en-CA" kern="0" dirty="0">
                <a:solidFill>
                  <a:srgbClr val="FFFFFF"/>
                </a:solidFill>
                <a:latin typeface="HelveticaNeue LT 45 Lt"/>
                <a:cs typeface="Arial"/>
              </a:rPr>
              <a:t>Industry – Timeline (Film)</a:t>
            </a:r>
          </a:p>
        </p:txBody>
      </p:sp>
      <p:sp>
        <p:nvSpPr>
          <p:cNvPr id="57" name="Slide Number Placeholder 4">
            <a:extLst>
              <a:ext uri="{FF2B5EF4-FFF2-40B4-BE49-F238E27FC236}">
                <a16:creationId xmlns:a16="http://schemas.microsoft.com/office/drawing/2014/main" id="{A9964AFE-248E-4C3F-8E45-5D23BB1C0D1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</p:spPr>
        <p:txBody>
          <a:bodyPr/>
          <a:lstStyle/>
          <a:p>
            <a:pPr algn="r" eaLnBrk="0" hangingPunct="0">
              <a:spcBef>
                <a:spcPct val="50000"/>
              </a:spcBef>
              <a:spcAft>
                <a:spcPct val="50000"/>
              </a:spcAft>
              <a:defRPr/>
            </a:pPr>
            <a:fld id="{7D2DF075-FB03-4886-8FC9-7048671DDBF9}" type="slidenum">
              <a:rPr lang="en-AU" sz="800">
                <a:solidFill>
                  <a:srgbClr val="FFFFFF"/>
                </a:solidFill>
                <a:latin typeface="Helvetica"/>
                <a:ea typeface="ＭＳ Ｐゴシック" pitchFamily="34" charset="-128"/>
                <a:cs typeface="Arial"/>
              </a:rPr>
              <a:pPr algn="r" eaLnBrk="0" hangingPunct="0">
                <a:spcBef>
                  <a:spcPct val="50000"/>
                </a:spcBef>
                <a:spcAft>
                  <a:spcPct val="50000"/>
                </a:spcAft>
                <a:defRPr/>
              </a:pPr>
              <a:t>1</a:t>
            </a:fld>
            <a:endParaRPr lang="en-AU" sz="800" dirty="0">
              <a:solidFill>
                <a:srgbClr val="FFFFFF"/>
              </a:solidFill>
              <a:latin typeface="Helvetica"/>
              <a:ea typeface="ＭＳ Ｐゴシック" pitchFamily="34" charset="-128"/>
              <a:cs typeface="Arial"/>
            </a:endParaRPr>
          </a:p>
        </p:txBody>
      </p:sp>
      <p:graphicFrame>
        <p:nvGraphicFramePr>
          <p:cNvPr id="60" name="Table 59">
            <a:extLst>
              <a:ext uri="{FF2B5EF4-FFF2-40B4-BE49-F238E27FC236}">
                <a16:creationId xmlns:a16="http://schemas.microsoft.com/office/drawing/2014/main" id="{07B5C21C-B0B2-47D8-800A-E6063CA9126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27315" y="3360216"/>
          <a:ext cx="7594846" cy="20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9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49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49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49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49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49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8851"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/>
                        <a:t>2000</a:t>
                      </a:r>
                    </a:p>
                  </a:txBody>
                  <a:tcPr marT="18288" marB="18288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E344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/>
                        <a:t>2001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E344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/>
                        <a:t>2002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E344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/>
                        <a:t>2003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E344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/>
                        <a:t>2004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E344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/>
                        <a:t>2005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E344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>
                          <a:solidFill>
                            <a:schemeClr val="bg1"/>
                          </a:solidFill>
                        </a:rPr>
                        <a:t>2006</a:t>
                      </a:r>
                    </a:p>
                  </a:txBody>
                  <a:tcPr marT="18288" marB="18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14022"/>
      </p:ext>
    </p:extLst>
  </p:cSld>
  <p:clrMapOvr>
    <a:masterClrMapping/>
  </p:clrMapOvr>
</p:sld>
</file>

<file path=ppt/theme/theme1.xml><?xml version="1.0" encoding="utf-8"?>
<a:theme xmlns:a="http://schemas.openxmlformats.org/drawingml/2006/main" name="3_NIBC 2013 Template">
  <a:themeElements>
    <a:clrScheme name="Custom 1">
      <a:dk1>
        <a:srgbClr val="000000"/>
      </a:dk1>
      <a:lt1>
        <a:srgbClr val="FFFFFF"/>
      </a:lt1>
      <a:dk2>
        <a:srgbClr val="660F1E"/>
      </a:dk2>
      <a:lt2>
        <a:srgbClr val="C5D1D7"/>
      </a:lt2>
      <a:accent1>
        <a:srgbClr val="736B4B"/>
      </a:accent1>
      <a:accent2>
        <a:srgbClr val="B3A674"/>
      </a:accent2>
      <a:accent3>
        <a:srgbClr val="FFFFFF"/>
      </a:accent3>
      <a:accent4>
        <a:srgbClr val="000000"/>
      </a:accent4>
      <a:accent5>
        <a:srgbClr val="BCBAB1"/>
      </a:accent5>
      <a:accent6>
        <a:srgbClr val="A29668"/>
      </a:accent6>
      <a:hlink>
        <a:srgbClr val="2A363C"/>
      </a:hlink>
      <a:folHlink>
        <a:srgbClr val="546D79"/>
      </a:folHlink>
    </a:clrScheme>
    <a:fontScheme name="Custom Design">
      <a:majorFont>
        <a:latin typeface="HelveticaNeue LT 45 Lt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2F2F"/>
        </a:dk2>
        <a:lt2>
          <a:srgbClr val="C5D1D7"/>
        </a:lt2>
        <a:accent1>
          <a:srgbClr val="046380"/>
        </a:accent1>
        <a:accent2>
          <a:srgbClr val="A7A37E"/>
        </a:accent2>
        <a:accent3>
          <a:srgbClr val="FFFFFF"/>
        </a:accent3>
        <a:accent4>
          <a:srgbClr val="000000"/>
        </a:accent4>
        <a:accent5>
          <a:srgbClr val="AAB7C0"/>
        </a:accent5>
        <a:accent6>
          <a:srgbClr val="979372"/>
        </a:accent6>
        <a:hlink>
          <a:srgbClr val="E6E2AF"/>
        </a:hlink>
        <a:folHlink>
          <a:srgbClr val="EFEC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5F4A05"/>
        </a:dk2>
        <a:lt2>
          <a:srgbClr val="C5D1D7"/>
        </a:lt2>
        <a:accent1>
          <a:srgbClr val="928E16"/>
        </a:accent1>
        <a:accent2>
          <a:srgbClr val="C5C259"/>
        </a:accent2>
        <a:accent3>
          <a:srgbClr val="FFFFFF"/>
        </a:accent3>
        <a:accent4>
          <a:srgbClr val="000000"/>
        </a:accent4>
        <a:accent5>
          <a:srgbClr val="C7C6AB"/>
        </a:accent5>
        <a:accent6>
          <a:srgbClr val="B2B050"/>
        </a:accent6>
        <a:hlink>
          <a:srgbClr val="8A6A07"/>
        </a:hlink>
        <a:folHlink>
          <a:srgbClr val="AD94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1F4012"/>
        </a:dk2>
        <a:lt2>
          <a:srgbClr val="C5D1D7"/>
        </a:lt2>
        <a:accent1>
          <a:srgbClr val="2E621C"/>
        </a:accent1>
        <a:accent2>
          <a:srgbClr val="4A992B"/>
        </a:accent2>
        <a:accent3>
          <a:srgbClr val="FFFFFF"/>
        </a:accent3>
        <a:accent4>
          <a:srgbClr val="000000"/>
        </a:accent4>
        <a:accent5>
          <a:srgbClr val="ADB7AB"/>
        </a:accent5>
        <a:accent6>
          <a:srgbClr val="428A26"/>
        </a:accent6>
        <a:hlink>
          <a:srgbClr val="7CE31F"/>
        </a:hlink>
        <a:folHlink>
          <a:srgbClr val="B0A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660F1E"/>
        </a:dk2>
        <a:lt2>
          <a:srgbClr val="C5D1D7"/>
        </a:lt2>
        <a:accent1>
          <a:srgbClr val="736B4B"/>
        </a:accent1>
        <a:accent2>
          <a:srgbClr val="B3A674"/>
        </a:accent2>
        <a:accent3>
          <a:srgbClr val="FFFFFF"/>
        </a:accent3>
        <a:accent4>
          <a:srgbClr val="000000"/>
        </a:accent4>
        <a:accent5>
          <a:srgbClr val="BCBAB1"/>
        </a:accent5>
        <a:accent6>
          <a:srgbClr val="A29668"/>
        </a:accent6>
        <a:hlink>
          <a:srgbClr val="9D1918"/>
        </a:hlink>
        <a:folHlink>
          <a:srgbClr val="D20F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1B3540"/>
        </a:dk2>
        <a:lt2>
          <a:srgbClr val="C5D1D7"/>
        </a:lt2>
        <a:accent1>
          <a:srgbClr val="6BA6C1"/>
        </a:accent1>
        <a:accent2>
          <a:srgbClr val="B7D6E3"/>
        </a:accent2>
        <a:accent3>
          <a:srgbClr val="FFFFFF"/>
        </a:accent3>
        <a:accent4>
          <a:srgbClr val="000000"/>
        </a:accent4>
        <a:accent5>
          <a:srgbClr val="BAD0DD"/>
        </a:accent5>
        <a:accent6>
          <a:srgbClr val="A6C2CE"/>
        </a:accent6>
        <a:hlink>
          <a:srgbClr val="2B5566"/>
        </a:hlink>
        <a:folHlink>
          <a:srgbClr val="3E7B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126</Words>
  <Application>Microsoft Office PowerPoint</Application>
  <PresentationFormat>On-screen Show (4:3)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MS PGothic</vt:lpstr>
      <vt:lpstr>MS PGothic</vt:lpstr>
      <vt:lpstr>SimSun</vt:lpstr>
      <vt:lpstr>Arial</vt:lpstr>
      <vt:lpstr>Calibri</vt:lpstr>
      <vt:lpstr>Helvetica</vt:lpstr>
      <vt:lpstr>HelveticaNeue LT 45 Lt</vt:lpstr>
      <vt:lpstr>HelveticaNeue LT 65 Medium</vt:lpstr>
      <vt:lpstr>Wingdings</vt:lpstr>
      <vt:lpstr>3_NIBC 2013 Template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Huang</dc:creator>
  <cp:lastModifiedBy>James Huang</cp:lastModifiedBy>
  <cp:revision>2</cp:revision>
  <dcterms:created xsi:type="dcterms:W3CDTF">2018-08-01T05:15:08Z</dcterms:created>
  <dcterms:modified xsi:type="dcterms:W3CDTF">2018-08-01T05:27:28Z</dcterms:modified>
</cp:coreProperties>
</file>