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0F491-6F06-463D-A27F-12077059790D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45EE0-BC2F-4B3E-8375-1F1CCC84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2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631825"/>
            <a:ext cx="4230687" cy="3171825"/>
          </a:xfrm>
          <a:ln/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320" y="4017262"/>
            <a:ext cx="4924964" cy="3807803"/>
          </a:xfrm>
          <a:noFill/>
          <a:ln/>
        </p:spPr>
        <p:txBody>
          <a:bodyPr lIns="81431" tIns="40715" rIns="81431" bIns="40715"/>
          <a:lstStyle/>
          <a:p>
            <a:endParaRPr lang="en-US" dirty="0">
              <a:latin typeface="Calibri" pitchFamily="34" charset="0"/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227183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11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5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96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39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99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6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51263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5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3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5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9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2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6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1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2063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98"/>
          <p:cNvCxnSpPr>
            <a:cxnSpLocks noChangeShapeType="1"/>
          </p:cNvCxnSpPr>
          <p:nvPr/>
        </p:nvCxnSpPr>
        <p:spPr bwMode="auto">
          <a:xfrm>
            <a:off x="4501629" y="3709791"/>
            <a:ext cx="1" cy="1583267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2" name="Straight Connector 65"/>
          <p:cNvCxnSpPr>
            <a:cxnSpLocks noChangeShapeType="1"/>
          </p:cNvCxnSpPr>
          <p:nvPr/>
        </p:nvCxnSpPr>
        <p:spPr bwMode="auto">
          <a:xfrm>
            <a:off x="1300756" y="3690851"/>
            <a:ext cx="0" cy="2671271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64" name="Straight Connector 98"/>
          <p:cNvCxnSpPr>
            <a:cxnSpLocks noChangeShapeType="1"/>
          </p:cNvCxnSpPr>
          <p:nvPr/>
        </p:nvCxnSpPr>
        <p:spPr bwMode="auto">
          <a:xfrm>
            <a:off x="7150188" y="3772974"/>
            <a:ext cx="4144" cy="45328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06" name="Straight Connector 98"/>
          <p:cNvCxnSpPr>
            <a:cxnSpLocks noChangeShapeType="1"/>
          </p:cNvCxnSpPr>
          <p:nvPr/>
        </p:nvCxnSpPr>
        <p:spPr bwMode="auto">
          <a:xfrm>
            <a:off x="6645581" y="3767050"/>
            <a:ext cx="0" cy="704741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6" name="Straight Connector 98"/>
          <p:cNvCxnSpPr>
            <a:cxnSpLocks noChangeShapeType="1"/>
          </p:cNvCxnSpPr>
          <p:nvPr/>
        </p:nvCxnSpPr>
        <p:spPr bwMode="auto">
          <a:xfrm>
            <a:off x="5881891" y="3690849"/>
            <a:ext cx="0" cy="1039484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69" name="Straight Connector 98"/>
          <p:cNvCxnSpPr>
            <a:cxnSpLocks noChangeShapeType="1"/>
          </p:cNvCxnSpPr>
          <p:nvPr/>
        </p:nvCxnSpPr>
        <p:spPr bwMode="auto">
          <a:xfrm flipH="1">
            <a:off x="5384039" y="3809385"/>
            <a:ext cx="1" cy="1255073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1" name="Straight Connector 74"/>
          <p:cNvCxnSpPr>
            <a:cxnSpLocks noChangeShapeType="1"/>
          </p:cNvCxnSpPr>
          <p:nvPr/>
        </p:nvCxnSpPr>
        <p:spPr bwMode="auto">
          <a:xfrm>
            <a:off x="2308584" y="3709791"/>
            <a:ext cx="0" cy="2401999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1" name="Straight Connector 74"/>
          <p:cNvCxnSpPr>
            <a:cxnSpLocks noChangeShapeType="1"/>
          </p:cNvCxnSpPr>
          <p:nvPr/>
        </p:nvCxnSpPr>
        <p:spPr bwMode="auto">
          <a:xfrm>
            <a:off x="3483808" y="3752123"/>
            <a:ext cx="0" cy="17018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88" name="Straight Connector 74"/>
          <p:cNvCxnSpPr>
            <a:cxnSpLocks noChangeShapeType="1"/>
          </p:cNvCxnSpPr>
          <p:nvPr/>
        </p:nvCxnSpPr>
        <p:spPr bwMode="auto">
          <a:xfrm>
            <a:off x="3132667" y="3616658"/>
            <a:ext cx="0" cy="2280991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21" name="Straight Connector 98"/>
          <p:cNvCxnSpPr>
            <a:cxnSpLocks noChangeShapeType="1"/>
          </p:cNvCxnSpPr>
          <p:nvPr/>
        </p:nvCxnSpPr>
        <p:spPr bwMode="auto">
          <a:xfrm>
            <a:off x="5871723" y="2184033"/>
            <a:ext cx="0" cy="1254825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1" name="Straight Connector 98"/>
          <p:cNvCxnSpPr>
            <a:cxnSpLocks noChangeShapeType="1"/>
          </p:cNvCxnSpPr>
          <p:nvPr/>
        </p:nvCxnSpPr>
        <p:spPr bwMode="auto">
          <a:xfrm>
            <a:off x="6450843" y="2336431"/>
            <a:ext cx="0" cy="1136292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2" name="Straight Connector 98"/>
          <p:cNvCxnSpPr>
            <a:cxnSpLocks noChangeShapeType="1"/>
          </p:cNvCxnSpPr>
          <p:nvPr/>
        </p:nvCxnSpPr>
        <p:spPr bwMode="auto">
          <a:xfrm>
            <a:off x="6626105" y="2694615"/>
            <a:ext cx="3297" cy="761174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4" name="Straight Connector 98"/>
          <p:cNvCxnSpPr>
            <a:cxnSpLocks noChangeShapeType="1"/>
          </p:cNvCxnSpPr>
          <p:nvPr/>
        </p:nvCxnSpPr>
        <p:spPr bwMode="auto">
          <a:xfrm>
            <a:off x="7052823" y="2871560"/>
            <a:ext cx="0" cy="64008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8" name="Straight Connector 98"/>
          <p:cNvCxnSpPr>
            <a:cxnSpLocks noChangeShapeType="1"/>
          </p:cNvCxnSpPr>
          <p:nvPr/>
        </p:nvCxnSpPr>
        <p:spPr bwMode="auto">
          <a:xfrm>
            <a:off x="7685283" y="3054442"/>
            <a:ext cx="0" cy="418283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27" name="Straight Connector 98"/>
          <p:cNvCxnSpPr>
            <a:cxnSpLocks noChangeShapeType="1"/>
          </p:cNvCxnSpPr>
          <p:nvPr/>
        </p:nvCxnSpPr>
        <p:spPr bwMode="auto">
          <a:xfrm>
            <a:off x="5155443" y="1932573"/>
            <a:ext cx="0" cy="1557085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54" name="Straight Connector 98"/>
          <p:cNvCxnSpPr>
            <a:cxnSpLocks noChangeShapeType="1"/>
          </p:cNvCxnSpPr>
          <p:nvPr/>
        </p:nvCxnSpPr>
        <p:spPr bwMode="auto">
          <a:xfrm>
            <a:off x="4966643" y="1670100"/>
            <a:ext cx="0" cy="1859324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40" name="Straight Connector 74"/>
          <p:cNvCxnSpPr>
            <a:cxnSpLocks noChangeShapeType="1"/>
          </p:cNvCxnSpPr>
          <p:nvPr/>
        </p:nvCxnSpPr>
        <p:spPr bwMode="auto">
          <a:xfrm>
            <a:off x="967740" y="1527127"/>
            <a:ext cx="1468" cy="19625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42" name="Straight Connector 65"/>
          <p:cNvCxnSpPr>
            <a:cxnSpLocks noChangeShapeType="1"/>
          </p:cNvCxnSpPr>
          <p:nvPr/>
        </p:nvCxnSpPr>
        <p:spPr bwMode="auto">
          <a:xfrm>
            <a:off x="564157" y="1186725"/>
            <a:ext cx="0" cy="2291049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5" name="Rectangle 55"/>
          <p:cNvSpPr>
            <a:spLocks noChangeArrowheads="1"/>
          </p:cNvSpPr>
          <p:nvPr/>
        </p:nvSpPr>
        <p:spPr bwMode="auto">
          <a:xfrm>
            <a:off x="312420" y="1133177"/>
            <a:ext cx="2490662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Time Warner and AOL Merge</a:t>
            </a: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782649" y="1373239"/>
            <a:ext cx="2402803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Vivendi buys Seagram/Universal</a:t>
            </a:r>
          </a:p>
        </p:txBody>
      </p:sp>
      <p:sp>
        <p:nvSpPr>
          <p:cNvPr id="47" name="Rectangle 57"/>
          <p:cNvSpPr>
            <a:spLocks noChangeArrowheads="1"/>
          </p:cNvSpPr>
          <p:nvPr/>
        </p:nvSpPr>
        <p:spPr bwMode="auto">
          <a:xfrm>
            <a:off x="2620701" y="1613301"/>
            <a:ext cx="2402803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GE/NBC buy Universal</a:t>
            </a:r>
          </a:p>
        </p:txBody>
      </p:sp>
      <p:sp>
        <p:nvSpPr>
          <p:cNvPr id="48" name="Rectangle 59"/>
          <p:cNvSpPr>
            <a:spLocks noChangeArrowheads="1"/>
          </p:cNvSpPr>
          <p:nvPr/>
        </p:nvSpPr>
        <p:spPr bwMode="auto">
          <a:xfrm>
            <a:off x="3394581" y="1853363"/>
            <a:ext cx="2625740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Sony group buys MGM</a:t>
            </a:r>
          </a:p>
        </p:txBody>
      </p:sp>
      <p:sp>
        <p:nvSpPr>
          <p:cNvPr id="49" name="Rectangle 60"/>
          <p:cNvSpPr>
            <a:spLocks noChangeArrowheads="1"/>
          </p:cNvSpPr>
          <p:nvPr/>
        </p:nvSpPr>
        <p:spPr bwMode="auto">
          <a:xfrm>
            <a:off x="5256643" y="2068024"/>
            <a:ext cx="2730927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YouTube launched</a:t>
            </a:r>
          </a:p>
        </p:txBody>
      </p:sp>
      <p:sp>
        <p:nvSpPr>
          <p:cNvPr id="52" name="AutoShape 40"/>
          <p:cNvSpPr>
            <a:spLocks noChangeArrowheads="1"/>
          </p:cNvSpPr>
          <p:nvPr/>
        </p:nvSpPr>
        <p:spPr bwMode="auto">
          <a:xfrm rot="5400000">
            <a:off x="8037363" y="3340586"/>
            <a:ext cx="145463" cy="227190"/>
          </a:xfrm>
          <a:prstGeom prst="triangle">
            <a:avLst>
              <a:gd name="adj" fmla="val 50000"/>
            </a:avLst>
          </a:prstGeom>
          <a:solidFill>
            <a:srgbClr val="1E3448"/>
          </a:solidFill>
          <a:ln w="12700">
            <a:solidFill>
              <a:srgbClr val="444960"/>
            </a:solidFill>
            <a:miter lim="800000"/>
            <a:headEnd type="none" w="sm" len="sm"/>
            <a:tailEnd type="none" w="sm" len="sm"/>
          </a:ln>
        </p:spPr>
        <p:txBody>
          <a:bodyPr wrap="none" lIns="36000" tIns="36000" rIns="36000" bIns="36000"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75000"/>
              </a:spcAft>
              <a:buClr>
                <a:srgbClr val="660F1E"/>
              </a:buClr>
            </a:pPr>
            <a:endParaRPr lang="en-CA" sz="1200" dirty="0">
              <a:solidFill>
                <a:srgbClr val="000000"/>
              </a:solidFill>
              <a:latin typeface="HelveticaNeue LT 45 Lt"/>
              <a:ea typeface="MS PGothic"/>
              <a:cs typeface="Arial"/>
            </a:endParaRPr>
          </a:p>
        </p:txBody>
      </p:sp>
      <p:sp>
        <p:nvSpPr>
          <p:cNvPr id="55" name="Rectangle 60"/>
          <p:cNvSpPr>
            <a:spLocks noChangeArrowheads="1"/>
          </p:cNvSpPr>
          <p:nvPr/>
        </p:nvSpPr>
        <p:spPr bwMode="auto">
          <a:xfrm>
            <a:off x="5953872" y="2308119"/>
            <a:ext cx="2428128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r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iTunes adds TV shows and music videos</a:t>
            </a: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auto">
          <a:xfrm>
            <a:off x="6555019" y="2553719"/>
            <a:ext cx="2377314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r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Paramount buys DreamWorks ($1.6bn)</a:t>
            </a:r>
          </a:p>
        </p:txBody>
      </p:sp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6708251" y="2792784"/>
            <a:ext cx="2215616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Disney buys Pixar</a:t>
            </a:r>
          </a:p>
        </p:txBody>
      </p:sp>
      <p:sp>
        <p:nvSpPr>
          <p:cNvPr id="24" name="Rectangle 60"/>
          <p:cNvSpPr>
            <a:spLocks noChangeArrowheads="1"/>
          </p:cNvSpPr>
          <p:nvPr/>
        </p:nvSpPr>
        <p:spPr bwMode="auto">
          <a:xfrm>
            <a:off x="6706449" y="3027386"/>
            <a:ext cx="2217419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Amazon launches video on demand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327314" y="3581736"/>
          <a:ext cx="7594846" cy="20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9583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2007</a:t>
                      </a:r>
                    </a:p>
                  </a:txBody>
                  <a:tcPr marT="18288" marB="18288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2008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2009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2010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2011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2012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>
                          <a:solidFill>
                            <a:schemeClr val="bg1"/>
                          </a:solidFill>
                        </a:rPr>
                        <a:t>2013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AutoShape 40"/>
          <p:cNvSpPr>
            <a:spLocks noChangeArrowheads="1"/>
          </p:cNvSpPr>
          <p:nvPr/>
        </p:nvSpPr>
        <p:spPr bwMode="auto">
          <a:xfrm rot="5400000">
            <a:off x="8045828" y="3558177"/>
            <a:ext cx="145462" cy="227190"/>
          </a:xfrm>
          <a:prstGeom prst="triangle">
            <a:avLst>
              <a:gd name="adj" fmla="val 50000"/>
            </a:avLst>
          </a:prstGeom>
          <a:solidFill>
            <a:srgbClr val="1E3448"/>
          </a:solidFill>
          <a:ln w="12700">
            <a:solidFill>
              <a:srgbClr val="444960"/>
            </a:solidFill>
            <a:miter lim="800000"/>
            <a:headEnd type="none" w="sm" len="sm"/>
            <a:tailEnd type="none" w="sm" len="sm"/>
          </a:ln>
        </p:spPr>
        <p:txBody>
          <a:bodyPr wrap="none" lIns="36000" tIns="36000" rIns="36000" bIns="36000"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75000"/>
              </a:spcAft>
              <a:buClr>
                <a:srgbClr val="660F1E"/>
              </a:buClr>
            </a:pPr>
            <a:endParaRPr lang="en-CA" sz="1200" dirty="0">
              <a:solidFill>
                <a:srgbClr val="000000"/>
              </a:solidFill>
              <a:latin typeface="HelveticaNeue LT 45 Lt"/>
              <a:ea typeface="MS PGothic"/>
              <a:cs typeface="Arial"/>
            </a:endParaRPr>
          </a:p>
        </p:txBody>
      </p:sp>
      <p:sp>
        <p:nvSpPr>
          <p:cNvPr id="73" name="Rectangle 55"/>
          <p:cNvSpPr>
            <a:spLocks noChangeArrowheads="1"/>
          </p:cNvSpPr>
          <p:nvPr/>
        </p:nvSpPr>
        <p:spPr bwMode="auto">
          <a:xfrm>
            <a:off x="329353" y="6337388"/>
            <a:ext cx="3133514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Paramount puts first film online before DVD release </a:t>
            </a:r>
          </a:p>
        </p:txBody>
      </p:sp>
      <p:sp>
        <p:nvSpPr>
          <p:cNvPr id="74" name="Rectangle 56"/>
          <p:cNvSpPr>
            <a:spLocks noChangeArrowheads="1"/>
          </p:cNvSpPr>
          <p:nvPr/>
        </p:nvSpPr>
        <p:spPr bwMode="auto">
          <a:xfrm>
            <a:off x="1070522" y="6111788"/>
            <a:ext cx="2402803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DreamWorks and Paramount separate</a:t>
            </a:r>
          </a:p>
        </p:txBody>
      </p:sp>
      <p:sp>
        <p:nvSpPr>
          <p:cNvPr id="76" name="Rectangle 59"/>
          <p:cNvSpPr>
            <a:spLocks noChangeArrowheads="1"/>
          </p:cNvSpPr>
          <p:nvPr/>
        </p:nvSpPr>
        <p:spPr bwMode="auto">
          <a:xfrm>
            <a:off x="2378552" y="5897647"/>
            <a:ext cx="2625740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Disney purchases Marvel</a:t>
            </a:r>
          </a:p>
        </p:txBody>
      </p:sp>
      <p:sp>
        <p:nvSpPr>
          <p:cNvPr id="77" name="Rectangle 60"/>
          <p:cNvSpPr>
            <a:spLocks noChangeArrowheads="1"/>
          </p:cNvSpPr>
          <p:nvPr/>
        </p:nvSpPr>
        <p:spPr bwMode="auto">
          <a:xfrm>
            <a:off x="6353841" y="4466542"/>
            <a:ext cx="1985833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Disney purchases Lucas Films</a:t>
            </a:r>
          </a:p>
        </p:txBody>
      </p:sp>
      <p:sp>
        <p:nvSpPr>
          <p:cNvPr id="80" name="Rectangle 60"/>
          <p:cNvSpPr>
            <a:spLocks noChangeArrowheads="1"/>
          </p:cNvSpPr>
          <p:nvPr/>
        </p:nvSpPr>
        <p:spPr bwMode="auto">
          <a:xfrm>
            <a:off x="5740410" y="4185004"/>
            <a:ext cx="3180941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Time Warner announced plans to split from Time Inc.</a:t>
            </a:r>
          </a:p>
        </p:txBody>
      </p:sp>
      <p:sp>
        <p:nvSpPr>
          <p:cNvPr id="81" name="Rectangle 60"/>
          <p:cNvSpPr>
            <a:spLocks noChangeArrowheads="1"/>
          </p:cNvSpPr>
          <p:nvPr/>
        </p:nvSpPr>
        <p:spPr bwMode="auto">
          <a:xfrm>
            <a:off x="6553212" y="3916301"/>
            <a:ext cx="2396058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r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Comcast buys remaining stake in NBCU</a:t>
            </a:r>
          </a:p>
        </p:txBody>
      </p:sp>
      <p:sp>
        <p:nvSpPr>
          <p:cNvPr id="82" name="Rectangle 60"/>
          <p:cNvSpPr>
            <a:spLocks noChangeArrowheads="1"/>
          </p:cNvSpPr>
          <p:nvPr/>
        </p:nvSpPr>
        <p:spPr bwMode="auto">
          <a:xfrm>
            <a:off x="5715849" y="4730333"/>
            <a:ext cx="2742353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Lions Gate purchases Summit Entertainment</a:t>
            </a:r>
          </a:p>
        </p:txBody>
      </p:sp>
      <p:sp>
        <p:nvSpPr>
          <p:cNvPr id="84" name="Rectangle 59"/>
          <p:cNvSpPr>
            <a:spLocks noChangeArrowheads="1"/>
          </p:cNvSpPr>
          <p:nvPr/>
        </p:nvSpPr>
        <p:spPr bwMode="auto">
          <a:xfrm>
            <a:off x="3242152" y="5448912"/>
            <a:ext cx="2625740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Time Warner completes spin-off of AOL</a:t>
            </a: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3238758" y="5665822"/>
            <a:ext cx="2577842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Avatar becomes highest grossing film</a:t>
            </a: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4195494" y="5225787"/>
            <a:ext cx="2402803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MGM files Chapter 11</a:t>
            </a:r>
          </a:p>
        </p:txBody>
      </p:sp>
      <p:sp>
        <p:nvSpPr>
          <p:cNvPr id="87" name="Rectangle 57"/>
          <p:cNvSpPr>
            <a:spLocks noChangeArrowheads="1"/>
          </p:cNvSpPr>
          <p:nvPr/>
        </p:nvSpPr>
        <p:spPr bwMode="auto">
          <a:xfrm>
            <a:off x="4618826" y="4980252"/>
            <a:ext cx="3432975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wrap="square" tIns="0" bIns="0" anchor="ctr" anchorCtr="0">
            <a:spAutoFit/>
          </a:bodyPr>
          <a:lstStyle/>
          <a:p>
            <a:pPr marL="190500" indent="-190500" algn="ctr" defTabSz="457200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</a:pPr>
            <a:r>
              <a:rPr lang="en-US" sz="1000" dirty="0">
                <a:solidFill>
                  <a:srgbClr val="000000"/>
                </a:solidFill>
                <a:latin typeface="Arial" charset="0"/>
                <a:ea typeface="MS PGothic"/>
                <a:cs typeface="Arial"/>
              </a:rPr>
              <a:t>DreamWorks ends HBO relationship to sell to Netflix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58436598-2A90-4B3B-B4C7-DEF60351BBE0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Industry – Timeline (Film)</a:t>
            </a:r>
          </a:p>
        </p:txBody>
      </p:sp>
      <p:sp>
        <p:nvSpPr>
          <p:cNvPr id="57" name="Slide Number Placeholder 4">
            <a:extLst>
              <a:ext uri="{FF2B5EF4-FFF2-40B4-BE49-F238E27FC236}">
                <a16:creationId xmlns:a16="http://schemas.microsoft.com/office/drawing/2014/main" id="{A9964AFE-248E-4C3F-8E45-5D23BB1C0D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</p:spPr>
        <p:txBody>
          <a:bodyPr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7D2DF075-FB03-4886-8FC9-7048671DDBF9}" type="slidenum">
              <a:rPr lang="en-AU" sz="800">
                <a:solidFill>
                  <a:srgbClr val="FFFFFF"/>
                </a:solidFill>
                <a:latin typeface="Helvetica"/>
                <a:ea typeface="ＭＳ Ｐゴシック" pitchFamily="34" charset="-128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1</a:t>
            </a:fld>
            <a:endParaRPr lang="en-AU" sz="800" dirty="0">
              <a:solidFill>
                <a:srgbClr val="FFFFFF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7B5C21C-B0B2-47D8-800A-E6063CA9126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7315" y="3360216"/>
          <a:ext cx="7594846" cy="20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8851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2000</a:t>
                      </a:r>
                    </a:p>
                  </a:txBody>
                  <a:tcPr marT="18288" marB="18288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2001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2002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2003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2004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2005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>
                          <a:solidFill>
                            <a:schemeClr val="bg1"/>
                          </a:solidFill>
                        </a:rPr>
                        <a:t>2006</a:t>
                      </a:r>
                    </a:p>
                  </a:txBody>
                  <a:tcPr marT="18288" marB="18288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4022"/>
      </p:ext>
    </p:extLst>
  </p:cSld>
  <p:clrMapOvr>
    <a:masterClrMapping/>
  </p:clrMapOvr>
</p:sld>
</file>

<file path=ppt/theme/theme1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126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PGothic</vt:lpstr>
      <vt:lpstr>MS PGothic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3_NIBC 2013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2018-08-01T05:15:08Z</dcterms:created>
  <dcterms:modified xsi:type="dcterms:W3CDTF">2018-08-01T05:27:28Z</dcterms:modified>
</cp:coreProperties>
</file>