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7"/>
  </p:notesMasterIdLst>
  <p:sldIdLst>
    <p:sldId id="266" r:id="rId3"/>
    <p:sldId id="626" r:id="rId4"/>
    <p:sldId id="428" r:id="rId5"/>
    <p:sldId id="27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34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A71F4-AE2F-4C0A-835C-751876A45BA1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7BFA62-291E-4C47-B313-6B0A89993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41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6E0EF5-32A1-8C4D-93AB-3E392D23C60F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1505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29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E6EB51-DB3A-4AC9-A6D4-74AA3B79D8C5}" type="slidenum"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29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7704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71437" y="0"/>
            <a:ext cx="9286876" cy="3505200"/>
          </a:xfrm>
          <a:prstGeom prst="rect">
            <a:avLst/>
          </a:prstGeom>
        </p:spPr>
      </p:pic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4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172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18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90" y="265117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7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039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7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194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7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343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2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786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4559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12700" y="3505200"/>
            <a:ext cx="9156700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1356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760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735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967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71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4183441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7666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384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2033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3784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956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6296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0535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  <a:latin typeface="Helvetica"/>
                <a:cs typeface="Arial"/>
              </a:rPr>
              <a:pPr/>
              <a:t>‹#›</a:t>
            </a:fld>
            <a:endParaRPr lang="en-US">
              <a:solidFill>
                <a:srgbClr val="FFFFFF"/>
              </a:solidFill>
              <a:latin typeface="Helvetic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86252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03840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49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7" y="1724029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9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744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2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36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9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90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640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9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4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2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7" y="1724029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7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Copyright © 2018 by NIBC Live Industry Templates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40967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5175" y="6618010"/>
            <a:ext cx="1905000" cy="239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spcAft>
                <a:spcPct val="50000"/>
              </a:spcAft>
              <a:defRPr sz="800">
                <a:solidFill>
                  <a:schemeClr val="bg1"/>
                </a:solidFill>
                <a:latin typeface="+mn-lt"/>
                <a:ea typeface="ＭＳ Ｐゴシック" pitchFamily="34" charset="-128"/>
                <a:cs typeface="+mn-cs"/>
              </a:defRPr>
            </a:lvl1pPr>
          </a:lstStyle>
          <a:p>
            <a:pPr fontAlgn="base">
              <a:defRPr/>
            </a:pPr>
            <a:fld id="{019208B9-FB36-42BC-B109-D7D12325CF41}" type="slidenum">
              <a:rPr lang="en-AU">
                <a:solidFill>
                  <a:srgbClr val="FFFFFF"/>
                </a:solidFill>
              </a:rPr>
              <a:pPr fontAlgn="base"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222251" y="6676450"/>
            <a:ext cx="4117975" cy="123111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National Investment Banking Competition &amp; Conference 2013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19631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1" fontAlgn="base" hangingPunct="1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eaLnBrk="1" fontAlgn="base" hangingPunct="1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5"/>
          <p:cNvSpPr>
            <a:spLocks noChangeArrowheads="1"/>
          </p:cNvSpPr>
          <p:nvPr/>
        </p:nvSpPr>
        <p:spPr bwMode="auto">
          <a:xfrm>
            <a:off x="342002" y="4110263"/>
            <a:ext cx="1728571" cy="1947801"/>
          </a:xfrm>
          <a:prstGeom prst="rect">
            <a:avLst/>
          </a:prstGeom>
          <a:noFill/>
          <a:ln w="3175">
            <a:noFill/>
            <a:prstDash val="solid"/>
            <a:miter lim="800000"/>
            <a:headEnd/>
            <a:tailEnd/>
          </a:ln>
        </p:spPr>
        <p:txBody>
          <a:bodyPr lIns="0" tIns="91440" rIns="0" bIns="90000" anchor="t" anchorCtr="0"/>
          <a:lstStyle/>
          <a:p>
            <a:pPr marL="171450" indent="-171450" defTabSz="457200">
              <a:lnSpc>
                <a:spcPct val="110000"/>
              </a:lnSpc>
              <a:spcAft>
                <a:spcPts val="80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900" b="1" dirty="0">
                <a:solidFill>
                  <a:srgbClr val="000000"/>
                </a:solidFill>
                <a:latin typeface="Helvetica"/>
                <a:cs typeface="Arial"/>
              </a:rPr>
              <a:t>Broadband networks transfer information – voice and data – over long distances.</a:t>
            </a:r>
            <a:r>
              <a:rPr lang="en-CA" sz="900" dirty="0">
                <a:solidFill>
                  <a:srgbClr val="000000"/>
                </a:solidFill>
                <a:latin typeface="Helvetica"/>
                <a:cs typeface="Arial"/>
              </a:rPr>
              <a:t>                       </a:t>
            </a:r>
            <a:r>
              <a:rPr lang="en-CA" sz="900" i="1" dirty="0">
                <a:solidFill>
                  <a:srgbClr val="000000"/>
                </a:solidFill>
                <a:latin typeface="Helvetica"/>
                <a:cs typeface="Arial"/>
              </a:rPr>
              <a:t>Wireline carriers (AT&amp;T, Verizon)</a:t>
            </a:r>
            <a:endParaRPr lang="en-CA" sz="900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171450" indent="-171450" defTabSz="457200">
              <a:lnSpc>
                <a:spcPct val="110000"/>
              </a:lnSpc>
              <a:spcAft>
                <a:spcPts val="80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900" b="1" dirty="0">
                <a:solidFill>
                  <a:srgbClr val="000000"/>
                </a:solidFill>
                <a:latin typeface="Helvetica"/>
                <a:cs typeface="Arial"/>
              </a:rPr>
              <a:t>Satellites relays information using electromagnetic waves.                         </a:t>
            </a:r>
            <a:r>
              <a:rPr lang="en-CA" sz="900" i="1" dirty="0">
                <a:solidFill>
                  <a:srgbClr val="000000"/>
                </a:solidFill>
                <a:latin typeface="Helvetica"/>
                <a:cs typeface="Arial"/>
              </a:rPr>
              <a:t>Satellite TV providers (DirecTV), satellite telecom providers (EchoStar)</a:t>
            </a:r>
            <a:r>
              <a:rPr lang="en-CA" sz="900" b="1" dirty="0">
                <a:solidFill>
                  <a:srgbClr val="000000"/>
                </a:solidFill>
                <a:latin typeface="Helvetica"/>
                <a:cs typeface="Arial"/>
              </a:rPr>
              <a:t>                   </a:t>
            </a:r>
            <a:endParaRPr lang="en-CA" sz="900" i="1" dirty="0">
              <a:solidFill>
                <a:srgbClr val="000000"/>
              </a:solidFill>
              <a:latin typeface="Helvetica"/>
              <a:cs typeface="Arial"/>
            </a:endParaRPr>
          </a:p>
        </p:txBody>
      </p:sp>
      <p:sp>
        <p:nvSpPr>
          <p:cNvPr id="30" name="Rectangle 35"/>
          <p:cNvSpPr>
            <a:spLocks noChangeArrowheads="1"/>
          </p:cNvSpPr>
          <p:nvPr/>
        </p:nvSpPr>
        <p:spPr bwMode="auto">
          <a:xfrm>
            <a:off x="2234829" y="4105559"/>
            <a:ext cx="2422442" cy="2269894"/>
          </a:xfrm>
          <a:prstGeom prst="rect">
            <a:avLst/>
          </a:prstGeom>
          <a:noFill/>
          <a:ln w="3175">
            <a:noFill/>
            <a:prstDash val="solid"/>
            <a:miter lim="800000"/>
            <a:headEnd/>
            <a:tailEnd/>
          </a:ln>
        </p:spPr>
        <p:txBody>
          <a:bodyPr lIns="0" tIns="91440" rIns="0" bIns="90000" anchor="t" anchorCtr="0"/>
          <a:lstStyle/>
          <a:p>
            <a:pPr marL="171450" indent="-171450" defTabSz="457200">
              <a:lnSpc>
                <a:spcPct val="110000"/>
              </a:lnSpc>
              <a:spcAft>
                <a:spcPts val="80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900" b="1" dirty="0">
                <a:solidFill>
                  <a:srgbClr val="000000"/>
                </a:solidFill>
                <a:latin typeface="Helvetica"/>
                <a:cs typeface="Arial"/>
              </a:rPr>
              <a:t>Last mile links a telecom network to a customer’s premise.                       </a:t>
            </a:r>
            <a:r>
              <a:rPr lang="en-CA" sz="900" i="1" dirty="0">
                <a:solidFill>
                  <a:srgbClr val="000000"/>
                </a:solidFill>
                <a:latin typeface="Helvetica"/>
                <a:cs typeface="Arial"/>
              </a:rPr>
              <a:t>Wireline carriers (AT&amp;T, Verizon)</a:t>
            </a:r>
            <a:endParaRPr lang="en-CA" sz="900" b="1" dirty="0">
              <a:solidFill>
                <a:srgbClr val="000000"/>
              </a:solidFill>
              <a:latin typeface="Helvetica"/>
              <a:cs typeface="Arial"/>
            </a:endParaRPr>
          </a:p>
          <a:p>
            <a:pPr marL="171450" indent="-171450" defTabSz="457200">
              <a:lnSpc>
                <a:spcPct val="110000"/>
              </a:lnSpc>
              <a:spcAft>
                <a:spcPts val="80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900" b="1" dirty="0">
                <a:solidFill>
                  <a:srgbClr val="000000"/>
                </a:solidFill>
                <a:latin typeface="Helvetica"/>
                <a:cs typeface="Arial"/>
              </a:rPr>
              <a:t>Spectrum allows wireless devices to communicate with cell towers. </a:t>
            </a:r>
            <a:r>
              <a:rPr lang="en-CA" sz="900" i="1" dirty="0">
                <a:solidFill>
                  <a:srgbClr val="000000"/>
                </a:solidFill>
                <a:latin typeface="Helvetica"/>
                <a:cs typeface="Arial"/>
              </a:rPr>
              <a:t>  </a:t>
            </a:r>
            <a:br>
              <a:rPr lang="en-CA" sz="900" i="1" dirty="0">
                <a:solidFill>
                  <a:srgbClr val="000000"/>
                </a:solidFill>
                <a:latin typeface="Helvetica"/>
                <a:cs typeface="Arial"/>
              </a:rPr>
            </a:br>
            <a:r>
              <a:rPr lang="en-CA" sz="900" i="1" dirty="0">
                <a:solidFill>
                  <a:srgbClr val="000000"/>
                </a:solidFill>
                <a:latin typeface="Helvetica"/>
                <a:cs typeface="Arial"/>
              </a:rPr>
              <a:t>Wireless carriers (AT&amp;T, Verizon, T-Mobile)</a:t>
            </a:r>
          </a:p>
          <a:p>
            <a:pPr marL="171450" indent="-171450" defTabSz="457200">
              <a:lnSpc>
                <a:spcPct val="110000"/>
              </a:lnSpc>
              <a:spcAft>
                <a:spcPts val="80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900" b="1" dirty="0">
                <a:solidFill>
                  <a:srgbClr val="000000"/>
                </a:solidFill>
                <a:latin typeface="Helvetica"/>
                <a:cs typeface="Arial"/>
              </a:rPr>
              <a:t>Cell towers and small cells provides wireless coverage over radio signals.                                    </a:t>
            </a:r>
            <a:r>
              <a:rPr lang="en-CA" sz="900" i="1" dirty="0">
                <a:solidFill>
                  <a:srgbClr val="000000"/>
                </a:solidFill>
                <a:latin typeface="Helvetica"/>
                <a:cs typeface="Arial"/>
              </a:rPr>
              <a:t>Wireless carriers (AT&amp;T, Verizon), tower companies (American Tower)</a:t>
            </a:r>
          </a:p>
          <a:p>
            <a:pPr marL="171450" indent="-171450" defTabSz="457200">
              <a:lnSpc>
                <a:spcPct val="110000"/>
              </a:lnSpc>
              <a:spcAft>
                <a:spcPts val="80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900" b="1" dirty="0">
                <a:solidFill>
                  <a:srgbClr val="000000"/>
                </a:solidFill>
                <a:latin typeface="Helvetica"/>
                <a:cs typeface="Arial"/>
              </a:rPr>
              <a:t>Satellite dishes receive electromagnetic signals from satellites.</a:t>
            </a:r>
          </a:p>
        </p:txBody>
      </p:sp>
      <p:sp>
        <p:nvSpPr>
          <p:cNvPr id="19" name="_s1036"/>
          <p:cNvSpPr>
            <a:spLocks noChangeArrowheads="1"/>
          </p:cNvSpPr>
          <p:nvPr/>
        </p:nvSpPr>
        <p:spPr bwMode="auto">
          <a:xfrm>
            <a:off x="4461937" y="1632206"/>
            <a:ext cx="1584000" cy="296929"/>
          </a:xfrm>
          <a:prstGeom prst="round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 w="12700">
            <a:noFill/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457200"/>
            <a:r>
              <a:rPr lang="en-US" sz="900" b="1" dirty="0">
                <a:solidFill>
                  <a:srgbClr val="FFFFFF"/>
                </a:solidFill>
                <a:latin typeface="Helvetica"/>
                <a:cs typeface="Arial"/>
              </a:rPr>
              <a:t>Media Content Providers</a:t>
            </a:r>
          </a:p>
        </p:txBody>
      </p:sp>
      <p:sp>
        <p:nvSpPr>
          <p:cNvPr id="20" name="Isosceles Triangle 19"/>
          <p:cNvSpPr/>
          <p:nvPr/>
        </p:nvSpPr>
        <p:spPr bwMode="auto">
          <a:xfrm rot="10800000">
            <a:off x="4461936" y="1975841"/>
            <a:ext cx="3192730" cy="145535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CA" dirty="0">
              <a:solidFill>
                <a:srgbClr val="000000"/>
              </a:solidFill>
              <a:latin typeface="Helvetica"/>
              <a:ea typeface="ＭＳ Ｐゴシック" pitchFamily="34" charset="-128"/>
              <a:cs typeface="Arial"/>
            </a:endParaRPr>
          </a:p>
        </p:txBody>
      </p:sp>
      <p:sp>
        <p:nvSpPr>
          <p:cNvPr id="21" name="_s1036"/>
          <p:cNvSpPr>
            <a:spLocks noChangeArrowheads="1"/>
          </p:cNvSpPr>
          <p:nvPr/>
        </p:nvSpPr>
        <p:spPr bwMode="auto">
          <a:xfrm>
            <a:off x="6106666" y="1633199"/>
            <a:ext cx="1548000" cy="293298"/>
          </a:xfrm>
          <a:prstGeom prst="roundRect">
            <a:avLst>
              <a:gd name="adj" fmla="val 0"/>
            </a:avLst>
          </a:prstGeom>
          <a:solidFill>
            <a:schemeClr val="tx1">
              <a:lumMod val="65000"/>
              <a:lumOff val="35000"/>
            </a:schemeClr>
          </a:solidFill>
          <a:ln w="12700">
            <a:noFill/>
            <a:prstDash val="dash"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457200"/>
            <a:r>
              <a:rPr lang="en-US" sz="900" b="1" dirty="0">
                <a:solidFill>
                  <a:srgbClr val="FFFFFF"/>
                </a:solidFill>
                <a:latin typeface="Helvetica"/>
                <a:cs typeface="Arial"/>
              </a:rPr>
              <a:t>Hardware and Devices</a:t>
            </a:r>
          </a:p>
        </p:txBody>
      </p:sp>
      <p:sp>
        <p:nvSpPr>
          <p:cNvPr id="47" name="Rectangle 35"/>
          <p:cNvSpPr>
            <a:spLocks noChangeArrowheads="1"/>
          </p:cNvSpPr>
          <p:nvPr/>
        </p:nvSpPr>
        <p:spPr bwMode="auto">
          <a:xfrm>
            <a:off x="4784146" y="4105559"/>
            <a:ext cx="2671602" cy="2269894"/>
          </a:xfrm>
          <a:prstGeom prst="rect">
            <a:avLst/>
          </a:prstGeom>
          <a:noFill/>
          <a:ln w="3175">
            <a:noFill/>
            <a:prstDash val="solid"/>
            <a:miter lim="800000"/>
            <a:headEnd/>
            <a:tailEnd/>
          </a:ln>
        </p:spPr>
        <p:txBody>
          <a:bodyPr lIns="0" tIns="91440" rIns="0" bIns="90000" anchor="t" anchorCtr="0"/>
          <a:lstStyle/>
          <a:p>
            <a:pPr marL="171450" indent="-171450" defTabSz="457200">
              <a:lnSpc>
                <a:spcPct val="110000"/>
              </a:lnSpc>
              <a:spcAft>
                <a:spcPts val="80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900" b="1" dirty="0">
                <a:solidFill>
                  <a:srgbClr val="000000"/>
                </a:solidFill>
                <a:latin typeface="Helvetica"/>
                <a:cs typeface="Arial"/>
              </a:rPr>
              <a:t>Wireless carriers provide voice and data services to consumers’ mobile devices.  </a:t>
            </a:r>
            <a:br>
              <a:rPr lang="en-CA" sz="900" b="1" dirty="0">
                <a:solidFill>
                  <a:srgbClr val="000000"/>
                </a:solidFill>
                <a:latin typeface="Helvetica"/>
                <a:cs typeface="Arial"/>
              </a:rPr>
            </a:br>
            <a:r>
              <a:rPr lang="en-CA" sz="900" i="1" dirty="0">
                <a:solidFill>
                  <a:srgbClr val="000000"/>
                </a:solidFill>
                <a:latin typeface="Helvetica"/>
                <a:cs typeface="Arial"/>
              </a:rPr>
              <a:t>AT&amp;T, Verizon, T-Mobile, Sprint</a:t>
            </a:r>
          </a:p>
          <a:p>
            <a:pPr marL="171450" indent="-171450" defTabSz="457200">
              <a:lnSpc>
                <a:spcPct val="110000"/>
              </a:lnSpc>
              <a:spcAft>
                <a:spcPts val="80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900" b="1" dirty="0">
                <a:solidFill>
                  <a:srgbClr val="000000"/>
                </a:solidFill>
                <a:latin typeface="Helvetica"/>
                <a:cs typeface="Arial"/>
              </a:rPr>
              <a:t>Wireline carriers offer telephony, internet and TV services through wired infrastructure.  </a:t>
            </a:r>
            <a:br>
              <a:rPr lang="en-CA" sz="900" b="1" dirty="0">
                <a:solidFill>
                  <a:srgbClr val="000000"/>
                </a:solidFill>
                <a:latin typeface="Helvetica"/>
                <a:cs typeface="Arial"/>
              </a:rPr>
            </a:br>
            <a:r>
              <a:rPr lang="en-CA" sz="900" i="1" dirty="0">
                <a:solidFill>
                  <a:srgbClr val="000000"/>
                </a:solidFill>
                <a:latin typeface="Helvetica"/>
                <a:cs typeface="Arial"/>
              </a:rPr>
              <a:t>AT&amp;T, Verizon, CenturyLink</a:t>
            </a:r>
          </a:p>
          <a:p>
            <a:pPr marL="171450" indent="-171450" defTabSz="457200">
              <a:lnSpc>
                <a:spcPct val="110000"/>
              </a:lnSpc>
              <a:spcAft>
                <a:spcPts val="800"/>
              </a:spcAft>
              <a:buClr>
                <a:srgbClr val="000066"/>
              </a:buClr>
              <a:buFont typeface="Wingdings" pitchFamily="2" charset="2"/>
              <a:buChar char="§"/>
            </a:pPr>
            <a:r>
              <a:rPr lang="en-CA" sz="900" b="1" dirty="0">
                <a:solidFill>
                  <a:srgbClr val="000000"/>
                </a:solidFill>
                <a:latin typeface="Helvetica"/>
                <a:cs typeface="Arial"/>
              </a:rPr>
              <a:t>Satellites can provide TV programming to consumers and telecom connection to broadcasters and telecom providers.                                                                            </a:t>
            </a:r>
            <a:r>
              <a:rPr lang="en-CA" sz="900" i="1" dirty="0">
                <a:solidFill>
                  <a:srgbClr val="000000"/>
                </a:solidFill>
                <a:latin typeface="Helvetica"/>
                <a:cs typeface="Arial"/>
              </a:rPr>
              <a:t>DirecTV, Dish, EchoStar, Intelsat</a:t>
            </a:r>
            <a:endParaRPr lang="en-CA" sz="900" b="1" dirty="0">
              <a:solidFill>
                <a:srgbClr val="000000"/>
              </a:solidFill>
              <a:latin typeface="Helvetica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2569" y="2164867"/>
            <a:ext cx="8455886" cy="1849351"/>
            <a:chOff x="342569" y="1789961"/>
            <a:chExt cx="8455886" cy="1755281"/>
          </a:xfrm>
        </p:grpSpPr>
        <p:sp>
          <p:nvSpPr>
            <p:cNvPr id="41" name="_s1036"/>
            <p:cNvSpPr>
              <a:spLocks noChangeArrowheads="1"/>
            </p:cNvSpPr>
            <p:nvPr/>
          </p:nvSpPr>
          <p:spPr bwMode="auto">
            <a:xfrm>
              <a:off x="456657" y="2081919"/>
              <a:ext cx="1531031" cy="867887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50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r>
                <a:rPr lang="en-US" sz="900" b="1" dirty="0">
                  <a:solidFill>
                    <a:srgbClr val="FFFFFF"/>
                  </a:solidFill>
                  <a:latin typeface="Helvetica"/>
                  <a:cs typeface="Arial"/>
                </a:rPr>
                <a:t>Broadband</a:t>
              </a:r>
            </a:p>
            <a:p>
              <a:pPr algn="ctr" defTabSz="457200"/>
              <a:r>
                <a:rPr lang="en-US" sz="900" b="1" dirty="0">
                  <a:solidFill>
                    <a:srgbClr val="FFFFFF"/>
                  </a:solidFill>
                  <a:latin typeface="Helvetica"/>
                  <a:cs typeface="Arial"/>
                </a:rPr>
                <a:t>Infrastructure</a:t>
              </a:r>
            </a:p>
          </p:txBody>
        </p:sp>
        <p:sp>
          <p:nvSpPr>
            <p:cNvPr id="35" name="_s1036"/>
            <p:cNvSpPr>
              <a:spLocks noChangeArrowheads="1"/>
            </p:cNvSpPr>
            <p:nvPr/>
          </p:nvSpPr>
          <p:spPr bwMode="auto">
            <a:xfrm>
              <a:off x="4893526" y="2083152"/>
              <a:ext cx="2418866" cy="27414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r>
                <a:rPr lang="en-US" sz="900" b="1" dirty="0">
                  <a:solidFill>
                    <a:srgbClr val="000000"/>
                  </a:solidFill>
                  <a:latin typeface="Helvetica"/>
                  <a:cs typeface="Arial"/>
                </a:rPr>
                <a:t>Wireless Services</a:t>
              </a:r>
            </a:p>
          </p:txBody>
        </p:sp>
        <p:sp>
          <p:nvSpPr>
            <p:cNvPr id="17" name="_s1036"/>
            <p:cNvSpPr>
              <a:spLocks noChangeArrowheads="1"/>
            </p:cNvSpPr>
            <p:nvPr/>
          </p:nvSpPr>
          <p:spPr bwMode="auto">
            <a:xfrm>
              <a:off x="7843034" y="1789961"/>
              <a:ext cx="955421" cy="1731464"/>
            </a:xfrm>
            <a:prstGeom prst="roundRect">
              <a:avLst>
                <a:gd name="adj" fmla="val 0"/>
              </a:avLst>
            </a:prstGeom>
            <a:solidFill>
              <a:srgbClr val="444960"/>
            </a:solidFill>
            <a:ln w="12700">
              <a:noFill/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r>
                <a:rPr lang="en-US" sz="900" b="1" dirty="0">
                  <a:solidFill>
                    <a:srgbClr val="FFFFFF"/>
                  </a:solidFill>
                  <a:latin typeface="Helvetica"/>
                  <a:cs typeface="Arial"/>
                </a:rPr>
                <a:t>Enterprise </a:t>
              </a:r>
            </a:p>
            <a:p>
              <a:pPr algn="ctr" defTabSz="457200"/>
              <a:r>
                <a:rPr lang="en-US" sz="900" b="1" dirty="0">
                  <a:solidFill>
                    <a:srgbClr val="FFFFFF"/>
                  </a:solidFill>
                  <a:latin typeface="Helvetica"/>
                  <a:cs typeface="Arial"/>
                </a:rPr>
                <a:t>&amp; Retail</a:t>
              </a:r>
            </a:p>
            <a:p>
              <a:pPr algn="ctr" defTabSz="457200"/>
              <a:r>
                <a:rPr lang="en-US" sz="900" b="1" dirty="0">
                  <a:solidFill>
                    <a:srgbClr val="FFFFFF"/>
                  </a:solidFill>
                  <a:latin typeface="Helvetica"/>
                  <a:cs typeface="Arial"/>
                </a:rPr>
                <a:t>Customers</a:t>
              </a:r>
            </a:p>
          </p:txBody>
        </p:sp>
        <p:sp>
          <p:nvSpPr>
            <p:cNvPr id="31" name="Isosceles Triangle 30"/>
            <p:cNvSpPr/>
            <p:nvPr/>
          </p:nvSpPr>
          <p:spPr bwMode="auto">
            <a:xfrm rot="16200000">
              <a:off x="6779465" y="2565694"/>
              <a:ext cx="1731464" cy="180001"/>
            </a:xfrm>
            <a:prstGeom prst="triangle">
              <a:avLst/>
            </a:prstGeom>
            <a:solidFill>
              <a:srgbClr val="4449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457200" fontAlgn="base">
                <a:spcBef>
                  <a:spcPct val="0"/>
                </a:spcBef>
                <a:spcAft>
                  <a:spcPct val="0"/>
                </a:spcAft>
              </a:pPr>
              <a:endParaRPr lang="en-CA" dirty="0">
                <a:solidFill>
                  <a:srgbClr val="000000"/>
                </a:solidFill>
                <a:latin typeface="Helvetica"/>
                <a:ea typeface="ＭＳ Ｐゴシック" pitchFamily="34" charset="-128"/>
                <a:cs typeface="Arial"/>
              </a:endParaRPr>
            </a:p>
          </p:txBody>
        </p:sp>
        <p:sp>
          <p:nvSpPr>
            <p:cNvPr id="23" name="_s1036"/>
            <p:cNvSpPr>
              <a:spLocks noChangeArrowheads="1"/>
            </p:cNvSpPr>
            <p:nvPr/>
          </p:nvSpPr>
          <p:spPr bwMode="auto">
            <a:xfrm>
              <a:off x="4893526" y="2428007"/>
              <a:ext cx="2418866" cy="27414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r>
                <a:rPr lang="en-US" sz="900" b="1" dirty="0">
                  <a:solidFill>
                    <a:srgbClr val="000000"/>
                  </a:solidFill>
                  <a:latin typeface="Helvetica"/>
                  <a:cs typeface="Arial"/>
                </a:rPr>
                <a:t>Telephony (Traditional &amp; VoIP)</a:t>
              </a:r>
            </a:p>
          </p:txBody>
        </p:sp>
        <p:sp>
          <p:nvSpPr>
            <p:cNvPr id="26" name="_s1036"/>
            <p:cNvSpPr>
              <a:spLocks noChangeArrowheads="1"/>
            </p:cNvSpPr>
            <p:nvPr/>
          </p:nvSpPr>
          <p:spPr bwMode="auto">
            <a:xfrm>
              <a:off x="4893526" y="2782387"/>
              <a:ext cx="2418866" cy="27414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r>
                <a:rPr lang="en-US" sz="900" b="1" dirty="0">
                  <a:solidFill>
                    <a:srgbClr val="000000"/>
                  </a:solidFill>
                  <a:latin typeface="Helvetica"/>
                  <a:cs typeface="Arial"/>
                </a:rPr>
                <a:t>Cable / Satellite TV</a:t>
              </a:r>
            </a:p>
          </p:txBody>
        </p:sp>
        <p:sp>
          <p:nvSpPr>
            <p:cNvPr id="18" name="_s1036"/>
            <p:cNvSpPr>
              <a:spLocks noChangeArrowheads="1"/>
            </p:cNvSpPr>
            <p:nvPr/>
          </p:nvSpPr>
          <p:spPr bwMode="auto">
            <a:xfrm>
              <a:off x="456658" y="3005974"/>
              <a:ext cx="1531031" cy="420074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50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r>
                <a:rPr lang="en-US" sz="900" b="1" dirty="0">
                  <a:solidFill>
                    <a:srgbClr val="FFFFFF"/>
                  </a:solidFill>
                  <a:latin typeface="Helvetica"/>
                  <a:cs typeface="Arial"/>
                </a:rPr>
                <a:t>Satellites</a:t>
              </a:r>
            </a:p>
          </p:txBody>
        </p:sp>
        <p:sp>
          <p:nvSpPr>
            <p:cNvPr id="36" name="_s1036"/>
            <p:cNvSpPr>
              <a:spLocks noChangeArrowheads="1"/>
            </p:cNvSpPr>
            <p:nvPr/>
          </p:nvSpPr>
          <p:spPr bwMode="auto">
            <a:xfrm>
              <a:off x="2343648" y="2085239"/>
              <a:ext cx="2171700" cy="430623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7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r>
                <a:rPr lang="en-US" sz="900" b="1" dirty="0">
                  <a:solidFill>
                    <a:srgbClr val="FFFFFF"/>
                  </a:solidFill>
                  <a:latin typeface="Helvetica"/>
                  <a:cs typeface="Arial"/>
                </a:rPr>
                <a:t>Last Mile Cable Infrastructure</a:t>
              </a:r>
            </a:p>
          </p:txBody>
        </p:sp>
        <p:sp>
          <p:nvSpPr>
            <p:cNvPr id="38" name="_s1036"/>
            <p:cNvSpPr>
              <a:spLocks noChangeArrowheads="1"/>
            </p:cNvSpPr>
            <p:nvPr/>
          </p:nvSpPr>
          <p:spPr bwMode="auto">
            <a:xfrm>
              <a:off x="2343649" y="2585900"/>
              <a:ext cx="914400" cy="840148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7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r>
                <a:rPr lang="en-US" sz="900" b="1" dirty="0">
                  <a:solidFill>
                    <a:srgbClr val="FFFFFF"/>
                  </a:solidFill>
                  <a:latin typeface="Helvetica"/>
                  <a:cs typeface="Arial"/>
                </a:rPr>
                <a:t>Spectrum</a:t>
              </a:r>
            </a:p>
          </p:txBody>
        </p:sp>
        <p:sp>
          <p:nvSpPr>
            <p:cNvPr id="39" name="_s1036"/>
            <p:cNvSpPr>
              <a:spLocks noChangeArrowheads="1"/>
            </p:cNvSpPr>
            <p:nvPr/>
          </p:nvSpPr>
          <p:spPr bwMode="auto">
            <a:xfrm>
              <a:off x="3338058" y="2585901"/>
              <a:ext cx="1177290" cy="467537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7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r>
                <a:rPr lang="en-US" sz="900" b="1" dirty="0">
                  <a:solidFill>
                    <a:srgbClr val="FFFFFF"/>
                  </a:solidFill>
                  <a:latin typeface="Helvetica"/>
                  <a:cs typeface="Arial"/>
                </a:rPr>
                <a:t>Cell Towers / </a:t>
              </a:r>
            </a:p>
            <a:p>
              <a:pPr algn="ctr" defTabSz="457200"/>
              <a:r>
                <a:rPr lang="en-US" sz="900" b="1" dirty="0">
                  <a:solidFill>
                    <a:srgbClr val="FFFFFF"/>
                  </a:solidFill>
                  <a:latin typeface="Helvetica"/>
                  <a:cs typeface="Arial"/>
                </a:rPr>
                <a:t>Small Cells</a:t>
              </a:r>
            </a:p>
          </p:txBody>
        </p:sp>
        <p:sp>
          <p:nvSpPr>
            <p:cNvPr id="40" name="_s1036"/>
            <p:cNvSpPr>
              <a:spLocks noChangeArrowheads="1"/>
            </p:cNvSpPr>
            <p:nvPr/>
          </p:nvSpPr>
          <p:spPr bwMode="auto">
            <a:xfrm>
              <a:off x="3338058" y="3118916"/>
              <a:ext cx="1177290" cy="3071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7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r>
                <a:rPr lang="en-US" sz="900" b="1" dirty="0">
                  <a:solidFill>
                    <a:srgbClr val="FFFFFF"/>
                  </a:solidFill>
                  <a:latin typeface="Helvetica"/>
                  <a:cs typeface="Arial"/>
                </a:rPr>
                <a:t>Satellite Dishes</a:t>
              </a:r>
            </a:p>
          </p:txBody>
        </p:sp>
        <p:sp>
          <p:nvSpPr>
            <p:cNvPr id="42" name="Rectangle 35"/>
            <p:cNvSpPr>
              <a:spLocks noChangeArrowheads="1"/>
            </p:cNvSpPr>
            <p:nvPr/>
          </p:nvSpPr>
          <p:spPr bwMode="auto">
            <a:xfrm>
              <a:off x="398433" y="1854675"/>
              <a:ext cx="1624095" cy="232699"/>
            </a:xfrm>
            <a:prstGeom prst="rect">
              <a:avLst/>
            </a:prstGeom>
            <a:noFill/>
            <a:ln w="3175">
              <a:noFill/>
              <a:prstDash val="solid"/>
              <a:miter lim="800000"/>
              <a:headEnd/>
              <a:tailEnd/>
            </a:ln>
          </p:spPr>
          <p:txBody>
            <a:bodyPr lIns="90000" tIns="46800" rIns="90000" bIns="46800" anchor="t" anchorCtr="0"/>
            <a:lstStyle/>
            <a:p>
              <a:pPr algn="ctr" defTabSz="457200">
                <a:lnSpc>
                  <a:spcPct val="110000"/>
                </a:lnSpc>
                <a:spcAft>
                  <a:spcPts val="800"/>
                </a:spcAft>
                <a:buClr>
                  <a:srgbClr val="000066"/>
                </a:buClr>
              </a:pPr>
              <a:r>
                <a:rPr lang="en-CA" sz="900" b="1" dirty="0">
                  <a:solidFill>
                    <a:srgbClr val="444960"/>
                  </a:solidFill>
                  <a:latin typeface="Helvetica"/>
                  <a:cs typeface="Arial"/>
                </a:rPr>
                <a:t>Long-Range Infrastructure</a:t>
              </a:r>
            </a:p>
          </p:txBody>
        </p:sp>
        <p:sp>
          <p:nvSpPr>
            <p:cNvPr id="44" name="Rectangle 35"/>
            <p:cNvSpPr>
              <a:spLocks noChangeArrowheads="1"/>
            </p:cNvSpPr>
            <p:nvPr/>
          </p:nvSpPr>
          <p:spPr bwMode="auto">
            <a:xfrm>
              <a:off x="2318720" y="1854675"/>
              <a:ext cx="2227108" cy="232699"/>
            </a:xfrm>
            <a:prstGeom prst="rect">
              <a:avLst/>
            </a:prstGeom>
            <a:noFill/>
            <a:ln w="3175">
              <a:noFill/>
              <a:prstDash val="solid"/>
              <a:miter lim="800000"/>
              <a:headEnd/>
              <a:tailEnd/>
            </a:ln>
          </p:spPr>
          <p:txBody>
            <a:bodyPr lIns="90000" tIns="46800" rIns="90000" bIns="46800" anchor="t" anchorCtr="0"/>
            <a:lstStyle/>
            <a:p>
              <a:pPr algn="ctr" defTabSz="457200">
                <a:buClr>
                  <a:srgbClr val="000066"/>
                </a:buClr>
              </a:pPr>
              <a:r>
                <a:rPr lang="en-CA" sz="900" b="1" dirty="0">
                  <a:solidFill>
                    <a:srgbClr val="444960"/>
                  </a:solidFill>
                  <a:latin typeface="Helvetica"/>
                  <a:cs typeface="Arial"/>
                </a:rPr>
                <a:t>End-User Connectivity </a:t>
              </a:r>
            </a:p>
            <a:p>
              <a:pPr marL="171450" indent="-171450" defTabSz="457200">
                <a:lnSpc>
                  <a:spcPct val="110000"/>
                </a:lnSpc>
                <a:spcAft>
                  <a:spcPts val="800"/>
                </a:spcAft>
                <a:buClr>
                  <a:srgbClr val="000066"/>
                </a:buClr>
                <a:buFont typeface="Wingdings" pitchFamily="2" charset="2"/>
                <a:buChar char="§"/>
              </a:pPr>
              <a:endParaRPr lang="en-CA" sz="900" b="1" dirty="0">
                <a:solidFill>
                  <a:srgbClr val="444960"/>
                </a:solidFill>
                <a:latin typeface="Helvetica"/>
                <a:cs typeface="Arial"/>
              </a:endParaRPr>
            </a:p>
          </p:txBody>
        </p:sp>
        <p:sp>
          <p:nvSpPr>
            <p:cNvPr id="48" name="Rectangle 35"/>
            <p:cNvSpPr>
              <a:spLocks noChangeArrowheads="1"/>
            </p:cNvSpPr>
            <p:nvPr/>
          </p:nvSpPr>
          <p:spPr bwMode="auto">
            <a:xfrm>
              <a:off x="4826415" y="1854675"/>
              <a:ext cx="2585359" cy="232699"/>
            </a:xfrm>
            <a:prstGeom prst="rect">
              <a:avLst/>
            </a:prstGeom>
            <a:noFill/>
            <a:ln w="3175">
              <a:noFill/>
              <a:prstDash val="solid"/>
              <a:miter lim="800000"/>
              <a:headEnd/>
              <a:tailEnd/>
            </a:ln>
          </p:spPr>
          <p:txBody>
            <a:bodyPr lIns="90000" tIns="46800" rIns="90000" bIns="46800" anchor="t" anchorCtr="0"/>
            <a:lstStyle/>
            <a:p>
              <a:pPr algn="ctr" defTabSz="457200">
                <a:buClr>
                  <a:srgbClr val="000066"/>
                </a:buClr>
              </a:pPr>
              <a:r>
                <a:rPr lang="en-CA" sz="900" b="1" dirty="0">
                  <a:solidFill>
                    <a:srgbClr val="444960"/>
                  </a:solidFill>
                  <a:latin typeface="Helvetica"/>
                  <a:cs typeface="Arial"/>
                </a:rPr>
                <a:t>End-User Product / Service</a:t>
              </a:r>
            </a:p>
          </p:txBody>
        </p:sp>
        <p:sp>
          <p:nvSpPr>
            <p:cNvPr id="49" name="_s1036"/>
            <p:cNvSpPr>
              <a:spLocks noChangeArrowheads="1"/>
            </p:cNvSpPr>
            <p:nvPr/>
          </p:nvSpPr>
          <p:spPr bwMode="auto">
            <a:xfrm>
              <a:off x="4893526" y="3132851"/>
              <a:ext cx="2418866" cy="274149"/>
            </a:xfrm>
            <a:prstGeom prst="roundRect">
              <a:avLst>
                <a:gd name="adj" fmla="val 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r>
                <a:rPr lang="en-US" sz="900" b="1" dirty="0">
                  <a:solidFill>
                    <a:srgbClr val="000000"/>
                  </a:solidFill>
                  <a:latin typeface="Helvetica"/>
                  <a:cs typeface="Arial"/>
                </a:rPr>
                <a:t>Internet</a:t>
              </a:r>
            </a:p>
          </p:txBody>
        </p:sp>
        <p:sp>
          <p:nvSpPr>
            <p:cNvPr id="51" name="_s1036"/>
            <p:cNvSpPr>
              <a:spLocks noChangeArrowheads="1"/>
            </p:cNvSpPr>
            <p:nvPr/>
          </p:nvSpPr>
          <p:spPr bwMode="auto">
            <a:xfrm>
              <a:off x="2234832" y="1789962"/>
              <a:ext cx="2422441" cy="1755280"/>
            </a:xfrm>
            <a:prstGeom prst="roundRect">
              <a:avLst>
                <a:gd name="adj" fmla="val 0"/>
              </a:avLst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endParaRPr lang="en-US" sz="900" b="1" dirty="0">
                <a:solidFill>
                  <a:srgbClr val="000000"/>
                </a:solidFill>
                <a:latin typeface="Helvetica"/>
                <a:cs typeface="Arial"/>
              </a:endParaRPr>
            </a:p>
          </p:txBody>
        </p:sp>
        <p:sp>
          <p:nvSpPr>
            <p:cNvPr id="52" name="_s1036"/>
            <p:cNvSpPr>
              <a:spLocks noChangeArrowheads="1"/>
            </p:cNvSpPr>
            <p:nvPr/>
          </p:nvSpPr>
          <p:spPr bwMode="auto">
            <a:xfrm>
              <a:off x="4784146" y="1789962"/>
              <a:ext cx="2671602" cy="1755280"/>
            </a:xfrm>
            <a:prstGeom prst="roundRect">
              <a:avLst>
                <a:gd name="adj" fmla="val 0"/>
              </a:avLst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endParaRPr lang="en-US" sz="900" b="1" dirty="0">
                <a:solidFill>
                  <a:srgbClr val="000000"/>
                </a:solidFill>
                <a:latin typeface="Helvetica"/>
                <a:cs typeface="Arial"/>
              </a:endParaRPr>
            </a:p>
          </p:txBody>
        </p:sp>
        <p:sp>
          <p:nvSpPr>
            <p:cNvPr id="53" name="_s1036"/>
            <p:cNvSpPr>
              <a:spLocks noChangeArrowheads="1"/>
            </p:cNvSpPr>
            <p:nvPr/>
          </p:nvSpPr>
          <p:spPr bwMode="auto">
            <a:xfrm>
              <a:off x="342569" y="1789962"/>
              <a:ext cx="1728000" cy="1755280"/>
            </a:xfrm>
            <a:prstGeom prst="roundRect">
              <a:avLst>
                <a:gd name="adj" fmla="val 0"/>
              </a:avLst>
            </a:prstGeom>
            <a:noFill/>
            <a:ln w="12700">
              <a:solidFill>
                <a:schemeClr val="bg1">
                  <a:lumMod val="65000"/>
                </a:schemeClr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 defTabSz="457200"/>
              <a:endParaRPr lang="en-US" sz="900" b="1" dirty="0">
                <a:solidFill>
                  <a:srgbClr val="000000"/>
                </a:solidFill>
                <a:latin typeface="Helvetica"/>
                <a:cs typeface="Arial"/>
              </a:endParaRPr>
            </a:p>
          </p:txBody>
        </p:sp>
      </p:grpSp>
      <p:graphicFrame>
        <p:nvGraphicFramePr>
          <p:cNvPr id="37" name="Group 108"/>
          <p:cNvGraphicFramePr>
            <a:graphicFrameLocks noGrp="1"/>
          </p:cNvGraphicFramePr>
          <p:nvPr>
            <p:extLst/>
          </p:nvPr>
        </p:nvGraphicFramePr>
        <p:xfrm>
          <a:off x="304800" y="1257300"/>
          <a:ext cx="8534400" cy="233172"/>
        </p:xfrm>
        <a:graphic>
          <a:graphicData uri="http://schemas.openxmlformats.org/drawingml/2006/table">
            <a:tbl>
              <a:tblPr/>
              <a:tblGrid>
                <a:gridCol w="853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Telecom Supply Chain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9" name="Title 1">
            <a:extLst>
              <a:ext uri="{FF2B5EF4-FFF2-40B4-BE49-F238E27FC236}">
                <a16:creationId xmlns:a16="http://schemas.microsoft.com/office/drawing/2014/main" id="{C7A84333-AE22-44E6-AAA9-76AB4F2A05C2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Industry – Diagram (Telecom)</a:t>
            </a:r>
          </a:p>
        </p:txBody>
      </p:sp>
    </p:spTree>
    <p:extLst>
      <p:ext uri="{BB962C8B-B14F-4D97-AF65-F5344CB8AC3E}">
        <p14:creationId xmlns:p14="http://schemas.microsoft.com/office/powerpoint/2010/main" val="3531060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  <a:latin typeface="Helvetica"/>
                <a:cs typeface="Arial"/>
              </a:rPr>
              <a:pPr>
                <a:defRPr/>
              </a:pPr>
              <a:t>2</a:t>
            </a:fld>
            <a:endParaRPr lang="en-AU" dirty="0">
              <a:solidFill>
                <a:srgbClr val="FFFFFF"/>
              </a:solidFill>
              <a:latin typeface="Helvetica"/>
              <a:cs typeface="Arial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0947EED-E960-4084-87B4-CD5F0DC44373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pPr>
              <a:defRPr/>
            </a:pPr>
            <a:r>
              <a:rPr lang="en-CA" dirty="0">
                <a:solidFill>
                  <a:srgbClr val="FFFFFF"/>
                </a:solidFill>
                <a:latin typeface="HelveticaNeue LT 45 Lt"/>
                <a:cs typeface="Arial"/>
              </a:rPr>
              <a:t>Industry – Diagram (Telecom &amp; Cable)</a:t>
            </a:r>
            <a:endParaRPr lang="en-US" kern="0" dirty="0">
              <a:solidFill>
                <a:srgbClr val="FFFFFF"/>
              </a:solidFill>
              <a:latin typeface="Helvetica"/>
              <a:cs typeface="Arial"/>
            </a:endParaRPr>
          </a:p>
        </p:txBody>
      </p:sp>
      <p:sp>
        <p:nvSpPr>
          <p:cNvPr id="23" name="_s1036">
            <a:extLst>
              <a:ext uri="{FF2B5EF4-FFF2-40B4-BE49-F238E27FC236}">
                <a16:creationId xmlns:a16="http://schemas.microsoft.com/office/drawing/2014/main" id="{544BEA72-1CF5-4691-ADBF-CCB46877A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66" y="2856361"/>
            <a:ext cx="4157116" cy="360179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12700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00" b="1" dirty="0">
                <a:solidFill>
                  <a:srgbClr val="000000"/>
                </a:solidFill>
                <a:latin typeface="Helvetica"/>
                <a:cs typeface="Arial"/>
              </a:rPr>
              <a:t>Telecommunications (US Revenues: $423.2bn)</a:t>
            </a:r>
          </a:p>
        </p:txBody>
      </p:sp>
      <p:sp>
        <p:nvSpPr>
          <p:cNvPr id="25" name="_s1036">
            <a:extLst>
              <a:ext uri="{FF2B5EF4-FFF2-40B4-BE49-F238E27FC236}">
                <a16:creationId xmlns:a16="http://schemas.microsoft.com/office/drawing/2014/main" id="{3047A08D-8EAB-4F0B-800F-DA608AA93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4472" y="2856361"/>
            <a:ext cx="4156039" cy="360179"/>
          </a:xfrm>
          <a:prstGeom prst="roundRect">
            <a:avLst>
              <a:gd name="adj" fmla="val 0"/>
            </a:avLst>
          </a:prstGeom>
          <a:solidFill>
            <a:srgbClr val="DDDDDD"/>
          </a:solidFill>
          <a:ln w="12700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00" b="1" dirty="0">
                <a:solidFill>
                  <a:srgbClr val="000000"/>
                </a:solidFill>
                <a:latin typeface="Helvetica"/>
                <a:cs typeface="Arial"/>
              </a:rPr>
              <a:t>Cable (US Revenues: $115.9bn)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77ED557F-6E49-4285-A9BB-DD46DB6D24E7}"/>
              </a:ext>
            </a:extLst>
          </p:cNvPr>
          <p:cNvSpPr/>
          <p:nvPr/>
        </p:nvSpPr>
        <p:spPr bwMode="auto">
          <a:xfrm rot="10800000">
            <a:off x="357797" y="3306530"/>
            <a:ext cx="8427083" cy="266086"/>
          </a:xfrm>
          <a:prstGeom prst="triangle">
            <a:avLst/>
          </a:prstGeom>
          <a:solidFill>
            <a:srgbClr val="435C8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27" name="_s1038">
            <a:extLst>
              <a:ext uri="{FF2B5EF4-FFF2-40B4-BE49-F238E27FC236}">
                <a16:creationId xmlns:a16="http://schemas.microsoft.com/office/drawing/2014/main" id="{AF43E5CD-7262-4822-8A69-1593E3E55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4470" y="3676630"/>
            <a:ext cx="1332000" cy="536059"/>
          </a:xfrm>
          <a:prstGeom prst="roundRect">
            <a:avLst>
              <a:gd name="adj" fmla="val 0"/>
            </a:avLst>
          </a:prstGeom>
          <a:solidFill>
            <a:srgbClr val="DDDDDD"/>
          </a:solidFill>
          <a:ln w="12700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00" b="1" dirty="0">
                <a:solidFill>
                  <a:srgbClr val="000000"/>
                </a:solidFill>
                <a:latin typeface="Helvetica"/>
                <a:cs typeface="Arial"/>
              </a:rPr>
              <a:t>Residential Video</a:t>
            </a:r>
          </a:p>
          <a:p>
            <a:pPr algn="ctr">
              <a:defRPr/>
            </a:pPr>
            <a:r>
              <a:rPr lang="en-US" sz="1000" dirty="0">
                <a:solidFill>
                  <a:srgbClr val="000000"/>
                </a:solidFill>
                <a:latin typeface="Helvetica"/>
                <a:cs typeface="Arial"/>
              </a:rPr>
              <a:t>46.6% of US Cable</a:t>
            </a:r>
          </a:p>
        </p:txBody>
      </p:sp>
      <p:sp>
        <p:nvSpPr>
          <p:cNvPr id="28" name="Rectangle 35">
            <a:extLst>
              <a:ext uri="{FF2B5EF4-FFF2-40B4-BE49-F238E27FC236}">
                <a16:creationId xmlns:a16="http://schemas.microsoft.com/office/drawing/2014/main" id="{035B452E-A87E-4D43-93A0-0E58424CA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4470" y="4304927"/>
            <a:ext cx="1332000" cy="154995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 lIns="91440" tIns="91440" rIns="45720" bIns="90000" anchor="t" anchorCtr="0"/>
          <a:lstStyle/>
          <a:p>
            <a:pPr marL="171450" indent="-171450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900" dirty="0">
                <a:solidFill>
                  <a:srgbClr val="000000"/>
                </a:solidFill>
                <a:latin typeface="Helvetica"/>
                <a:cs typeface="Arial"/>
              </a:rPr>
              <a:t>Provide basic programming and subscriber packages</a:t>
            </a:r>
          </a:p>
          <a:p>
            <a:pPr marL="171450" indent="-171450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900" dirty="0">
                <a:solidFill>
                  <a:srgbClr val="000000"/>
                </a:solidFill>
                <a:latin typeface="Helvetica"/>
                <a:cs typeface="Arial"/>
              </a:rPr>
              <a:t>Provide value-added services such as video-on-demand and pay-per-view</a:t>
            </a:r>
          </a:p>
        </p:txBody>
      </p:sp>
      <p:sp>
        <p:nvSpPr>
          <p:cNvPr id="29" name="_s1038">
            <a:extLst>
              <a:ext uri="{FF2B5EF4-FFF2-40B4-BE49-F238E27FC236}">
                <a16:creationId xmlns:a16="http://schemas.microsoft.com/office/drawing/2014/main" id="{D2C064F0-698B-45AF-9CBE-AB9DCD7CC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670" y="3676630"/>
            <a:ext cx="2037537" cy="536059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12700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00" b="1" dirty="0">
                <a:solidFill>
                  <a:srgbClr val="000000"/>
                </a:solidFill>
                <a:latin typeface="Helvetica"/>
                <a:cs typeface="Arial"/>
              </a:rPr>
              <a:t>Wireless</a:t>
            </a:r>
          </a:p>
          <a:p>
            <a:pPr algn="ctr">
              <a:defRPr/>
            </a:pPr>
            <a:r>
              <a:rPr lang="en-US" sz="1000" dirty="0">
                <a:solidFill>
                  <a:srgbClr val="000000"/>
                </a:solidFill>
                <a:latin typeface="Helvetica"/>
                <a:cs typeface="Arial"/>
              </a:rPr>
              <a:t>59% of US Telecom</a:t>
            </a:r>
          </a:p>
        </p:txBody>
      </p:sp>
      <p:sp>
        <p:nvSpPr>
          <p:cNvPr id="30" name="_s1038">
            <a:extLst>
              <a:ext uri="{FF2B5EF4-FFF2-40B4-BE49-F238E27FC236}">
                <a16:creationId xmlns:a16="http://schemas.microsoft.com/office/drawing/2014/main" id="{0F29D3BA-A1A6-4C9D-809B-AFEF82B6B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4896" y="3676630"/>
            <a:ext cx="2008478" cy="536059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12700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00" b="1" dirty="0">
                <a:solidFill>
                  <a:srgbClr val="000000"/>
                </a:solidFill>
                <a:latin typeface="Helvetica"/>
                <a:cs typeface="Arial"/>
              </a:rPr>
              <a:t>Wireline</a:t>
            </a:r>
          </a:p>
          <a:p>
            <a:pPr algn="ctr">
              <a:defRPr/>
            </a:pPr>
            <a:r>
              <a:rPr lang="en-US" sz="1000" dirty="0">
                <a:solidFill>
                  <a:srgbClr val="000000"/>
                </a:solidFill>
                <a:latin typeface="Helvetica"/>
                <a:cs typeface="Arial"/>
              </a:rPr>
              <a:t>41% of US Telecom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C98003D7-8806-4365-8E39-A5B337AEA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595" y="4304927"/>
            <a:ext cx="2041091" cy="154995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 lIns="91440" tIns="91440" rIns="45720" bIns="90000" anchor="t" anchorCtr="0"/>
          <a:lstStyle/>
          <a:p>
            <a:pPr marL="171450" indent="-171450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900" dirty="0">
                <a:solidFill>
                  <a:srgbClr val="000000"/>
                </a:solidFill>
                <a:latin typeface="Helvetica"/>
                <a:cs typeface="Arial"/>
              </a:rPr>
              <a:t>Sell subscription plans for voice and data (prepaid or postpaid)</a:t>
            </a:r>
            <a:endParaRPr lang="en-CA" sz="900" i="1" dirty="0">
              <a:solidFill>
                <a:srgbClr val="A29668">
                  <a:lumMod val="75000"/>
                </a:srgbClr>
              </a:solidFill>
              <a:latin typeface="Helvetica"/>
              <a:cs typeface="Arial"/>
            </a:endParaRPr>
          </a:p>
          <a:p>
            <a:pPr marL="171450" indent="-171450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900" dirty="0">
                <a:solidFill>
                  <a:srgbClr val="000000"/>
                </a:solidFill>
                <a:latin typeface="Helvetica"/>
                <a:cs typeface="Arial"/>
              </a:rPr>
              <a:t>Provide advanced communication services such as Wireless Local Area Networks (WLAN)</a:t>
            </a:r>
          </a:p>
          <a:p>
            <a:pPr marL="171450" indent="-171450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900" dirty="0">
                <a:solidFill>
                  <a:srgbClr val="000000"/>
                </a:solidFill>
                <a:latin typeface="Helvetica"/>
                <a:cs typeface="Arial"/>
              </a:rPr>
              <a:t>Sell equipment such as phones, notebooks and tablets</a:t>
            </a:r>
          </a:p>
        </p:txBody>
      </p:sp>
      <p:sp>
        <p:nvSpPr>
          <p:cNvPr id="32" name="Rectangle 35">
            <a:extLst>
              <a:ext uri="{FF2B5EF4-FFF2-40B4-BE49-F238E27FC236}">
                <a16:creationId xmlns:a16="http://schemas.microsoft.com/office/drawing/2014/main" id="{85B81AF7-5297-4CA1-AA8C-6CDA70DE1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7082" y="4304927"/>
            <a:ext cx="2016400" cy="154995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 lIns="91440" tIns="91440" rIns="45720" bIns="90000" anchor="t" anchorCtr="0"/>
          <a:lstStyle/>
          <a:p>
            <a:pPr marL="171450" indent="-171450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900" dirty="0">
                <a:solidFill>
                  <a:srgbClr val="000000"/>
                </a:solidFill>
                <a:latin typeface="Helvetica"/>
                <a:cs typeface="Arial"/>
              </a:rPr>
              <a:t>Provide internet access</a:t>
            </a:r>
          </a:p>
          <a:p>
            <a:pPr marL="171450" indent="-171450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900" dirty="0">
                <a:solidFill>
                  <a:srgbClr val="000000"/>
                </a:solidFill>
                <a:latin typeface="Helvetica"/>
                <a:cs typeface="Arial"/>
              </a:rPr>
              <a:t>Provide traditional and VoIP telephone services</a:t>
            </a:r>
          </a:p>
          <a:p>
            <a:pPr marL="171450" indent="-171450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900" dirty="0">
                <a:solidFill>
                  <a:srgbClr val="000000"/>
                </a:solidFill>
                <a:latin typeface="Helvetica"/>
                <a:cs typeface="Arial"/>
              </a:rPr>
              <a:t>Provide television services through IPTV</a:t>
            </a:r>
          </a:p>
          <a:p>
            <a:pPr marL="171450" indent="-171450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900" dirty="0">
                <a:solidFill>
                  <a:srgbClr val="000000"/>
                </a:solidFill>
                <a:latin typeface="Helvetica"/>
                <a:cs typeface="Arial"/>
              </a:rPr>
              <a:t>Provide advanced communication services to businesses</a:t>
            </a:r>
          </a:p>
          <a:p>
            <a:pPr marL="171450" indent="-171450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endParaRPr lang="en-US" sz="900" dirty="0">
              <a:solidFill>
                <a:srgbClr val="000000"/>
              </a:solidFill>
              <a:latin typeface="Helvetica"/>
              <a:cs typeface="Arial"/>
            </a:endParaRPr>
          </a:p>
        </p:txBody>
      </p:sp>
      <p:sp>
        <p:nvSpPr>
          <p:cNvPr id="37" name="_s1038">
            <a:extLst>
              <a:ext uri="{FF2B5EF4-FFF2-40B4-BE49-F238E27FC236}">
                <a16:creationId xmlns:a16="http://schemas.microsoft.com/office/drawing/2014/main" id="{05F8BDFA-3A63-4876-9367-3CACA5E85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6979" y="3676630"/>
            <a:ext cx="1332000" cy="536059"/>
          </a:xfrm>
          <a:prstGeom prst="roundRect">
            <a:avLst>
              <a:gd name="adj" fmla="val 0"/>
            </a:avLst>
          </a:prstGeom>
          <a:solidFill>
            <a:srgbClr val="DDDDDD"/>
          </a:solidFill>
          <a:ln w="12700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00" b="1" dirty="0">
                <a:solidFill>
                  <a:srgbClr val="000000"/>
                </a:solidFill>
                <a:latin typeface="Helvetica"/>
                <a:cs typeface="Arial"/>
              </a:rPr>
              <a:t>Residential Internet</a:t>
            </a:r>
          </a:p>
          <a:p>
            <a:pPr algn="ctr">
              <a:defRPr/>
            </a:pPr>
            <a:r>
              <a:rPr lang="en-US" sz="1000" dirty="0">
                <a:solidFill>
                  <a:srgbClr val="000000"/>
                </a:solidFill>
                <a:latin typeface="Helvetica"/>
                <a:cs typeface="Arial"/>
              </a:rPr>
              <a:t>27.4% of US Cable</a:t>
            </a:r>
          </a:p>
        </p:txBody>
      </p:sp>
      <p:sp>
        <p:nvSpPr>
          <p:cNvPr id="38" name="Rectangle 35">
            <a:extLst>
              <a:ext uri="{FF2B5EF4-FFF2-40B4-BE49-F238E27FC236}">
                <a16:creationId xmlns:a16="http://schemas.microsoft.com/office/drawing/2014/main" id="{45F6140E-33EC-4BCF-A13B-71A114F3C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9489" y="4304927"/>
            <a:ext cx="1332000" cy="154995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 lIns="91440" tIns="91440" rIns="45720" bIns="90000" anchor="t" anchorCtr="0"/>
          <a:lstStyle/>
          <a:p>
            <a:pPr marL="171450" indent="-171450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900" dirty="0">
                <a:solidFill>
                  <a:srgbClr val="000000"/>
                </a:solidFill>
                <a:latin typeface="Helvetica"/>
                <a:cs typeface="Arial"/>
              </a:rPr>
              <a:t>Provide traditional and VoIP telephone services</a:t>
            </a:r>
          </a:p>
          <a:p>
            <a:pPr marL="171450" indent="-171450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900" dirty="0">
                <a:solidFill>
                  <a:srgbClr val="000000"/>
                </a:solidFill>
                <a:latin typeface="Helvetica"/>
                <a:cs typeface="Arial"/>
              </a:rPr>
              <a:t>Provide value-added services such as voice mail and caller ID</a:t>
            </a:r>
          </a:p>
        </p:txBody>
      </p:sp>
      <p:sp>
        <p:nvSpPr>
          <p:cNvPr id="39" name="_s1038">
            <a:extLst>
              <a:ext uri="{FF2B5EF4-FFF2-40B4-BE49-F238E27FC236}">
                <a16:creationId xmlns:a16="http://schemas.microsoft.com/office/drawing/2014/main" id="{B1F1DEE3-9E5F-4CDA-9CC6-DB33C3711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9487" y="3669644"/>
            <a:ext cx="1332000" cy="536059"/>
          </a:xfrm>
          <a:prstGeom prst="roundRect">
            <a:avLst>
              <a:gd name="adj" fmla="val 0"/>
            </a:avLst>
          </a:prstGeom>
          <a:solidFill>
            <a:srgbClr val="DDDDDD"/>
          </a:solidFill>
          <a:ln w="12700">
            <a:noFill/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>
              <a:defRPr/>
            </a:pPr>
            <a:r>
              <a:rPr lang="en-US" sz="1000" b="1" dirty="0">
                <a:solidFill>
                  <a:srgbClr val="000000"/>
                </a:solidFill>
                <a:latin typeface="Helvetica"/>
                <a:cs typeface="Arial"/>
              </a:rPr>
              <a:t>Residential Voice</a:t>
            </a:r>
          </a:p>
          <a:p>
            <a:pPr algn="ctr">
              <a:defRPr/>
            </a:pPr>
            <a:r>
              <a:rPr lang="en-US" sz="1000" dirty="0">
                <a:solidFill>
                  <a:srgbClr val="000000"/>
                </a:solidFill>
                <a:latin typeface="Helvetica"/>
                <a:cs typeface="Arial"/>
              </a:rPr>
              <a:t>7.7% of US Cable</a:t>
            </a:r>
          </a:p>
        </p:txBody>
      </p:sp>
      <p:sp>
        <p:nvSpPr>
          <p:cNvPr id="40" name="Rectangle 35">
            <a:extLst>
              <a:ext uri="{FF2B5EF4-FFF2-40B4-BE49-F238E27FC236}">
                <a16:creationId xmlns:a16="http://schemas.microsoft.com/office/drawing/2014/main" id="{FB5FE423-B483-4F7B-927D-E73A40E50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6980" y="4304927"/>
            <a:ext cx="1332000" cy="1549955"/>
          </a:xfrm>
          <a:prstGeom prst="rect">
            <a:avLst/>
          </a:prstGeom>
          <a:noFill/>
          <a:ln w="9525">
            <a:solidFill>
              <a:schemeClr val="bg2">
                <a:lumMod val="50000"/>
              </a:schemeClr>
            </a:solidFill>
            <a:prstDash val="dash"/>
            <a:miter lim="800000"/>
            <a:headEnd/>
            <a:tailEnd/>
          </a:ln>
        </p:spPr>
        <p:txBody>
          <a:bodyPr lIns="91440" tIns="91440" rIns="45720" bIns="90000" anchor="t" anchorCtr="0"/>
          <a:lstStyle/>
          <a:p>
            <a:pPr marL="171450" indent="-171450">
              <a:lnSpc>
                <a:spcPct val="90000"/>
              </a:lnSpc>
              <a:spcAft>
                <a:spcPct val="500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900" dirty="0">
                <a:solidFill>
                  <a:srgbClr val="000000"/>
                </a:solidFill>
                <a:latin typeface="Helvetica"/>
                <a:cs typeface="Arial"/>
              </a:rPr>
              <a:t>Provide internet access</a:t>
            </a:r>
          </a:p>
        </p:txBody>
      </p:sp>
      <p:sp>
        <p:nvSpPr>
          <p:cNvPr id="41" name="Rectangle 35">
            <a:extLst>
              <a:ext uri="{FF2B5EF4-FFF2-40B4-BE49-F238E27FC236}">
                <a16:creationId xmlns:a16="http://schemas.microsoft.com/office/drawing/2014/main" id="{2CCFA977-122C-4B3E-B577-2FF8A3C0D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795" y="5898774"/>
            <a:ext cx="8415652" cy="261650"/>
          </a:xfrm>
          <a:prstGeom prst="rect">
            <a:avLst/>
          </a:prstGeom>
          <a:noFill/>
          <a:ln w="3175">
            <a:noFill/>
            <a:prstDash val="solid"/>
            <a:miter lim="800000"/>
            <a:headEnd/>
            <a:tailEnd/>
          </a:ln>
        </p:spPr>
        <p:txBody>
          <a:bodyPr lIns="0" tIns="91440" rIns="0" bIns="90000" anchor="t" anchorCtr="0"/>
          <a:lstStyle/>
          <a:p>
            <a:pPr>
              <a:lnSpc>
                <a:spcPct val="110000"/>
              </a:lnSpc>
              <a:spcAft>
                <a:spcPts val="800"/>
              </a:spcAft>
              <a:buClr>
                <a:srgbClr val="000066"/>
              </a:buClr>
              <a:defRPr/>
            </a:pPr>
            <a:r>
              <a:rPr lang="en-CA" sz="800" dirty="0">
                <a:solidFill>
                  <a:srgbClr val="000000"/>
                </a:solidFill>
                <a:latin typeface="Helvetica"/>
                <a:cs typeface="Arial"/>
              </a:rPr>
              <a:t>Source: Bloomberg, IBISWorld</a:t>
            </a:r>
            <a:endParaRPr lang="en-CA" sz="900" dirty="0">
              <a:solidFill>
                <a:srgbClr val="000000"/>
              </a:solidFill>
              <a:latin typeface="Helvetica"/>
              <a:cs typeface="Arial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E3798D-076A-4B5E-80BA-3577DFBD2720}"/>
              </a:ext>
            </a:extLst>
          </p:cNvPr>
          <p:cNvSpPr/>
          <p:nvPr/>
        </p:nvSpPr>
        <p:spPr>
          <a:xfrm>
            <a:off x="385842" y="1708366"/>
            <a:ext cx="8415649" cy="978729"/>
          </a:xfrm>
          <a:prstGeom prst="rect">
            <a:avLst/>
          </a:prstGeom>
        </p:spPr>
        <p:txBody>
          <a:bodyPr wrap="square" tIns="27432" bIns="27432">
            <a:spAutoFit/>
          </a:bodyPr>
          <a:lstStyle/>
          <a:p>
            <a:pPr marL="171450" indent="-171450">
              <a:lnSpc>
                <a:spcPct val="110000"/>
              </a:lnSpc>
              <a:spcAft>
                <a:spcPts val="3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1000" dirty="0">
                <a:solidFill>
                  <a:srgbClr val="000000"/>
                </a:solidFill>
                <a:latin typeface="Helvetica"/>
                <a:cs typeface="Arial"/>
              </a:rPr>
              <a:t>The core segments of telecom companies can be broken into </a:t>
            </a:r>
            <a:r>
              <a:rPr lang="en-CA" sz="1000" b="1" dirty="0">
                <a:solidFill>
                  <a:srgbClr val="000000"/>
                </a:solidFill>
                <a:latin typeface="Helvetica"/>
                <a:cs typeface="Arial"/>
              </a:rPr>
              <a:t>wireless and wireline services</a:t>
            </a:r>
            <a:r>
              <a:rPr lang="en-CA" sz="1000" dirty="0">
                <a:solidFill>
                  <a:srgbClr val="000000"/>
                </a:solidFill>
                <a:latin typeface="Helvetica"/>
                <a:cs typeface="Arial"/>
              </a:rPr>
              <a:t>, differentiated by the channel through which services are delivered to consumers</a:t>
            </a:r>
          </a:p>
          <a:p>
            <a:pPr marL="171450" indent="-171450">
              <a:lnSpc>
                <a:spcPct val="110000"/>
              </a:lnSpc>
              <a:spcAft>
                <a:spcPts val="3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1000" dirty="0">
                <a:solidFill>
                  <a:srgbClr val="000000"/>
                </a:solidFill>
                <a:latin typeface="Helvetica"/>
                <a:cs typeface="Arial"/>
              </a:rPr>
              <a:t>In the wireline segment, telecom companies compete with cable companies for residential and business clients, often bundling voice, broadband and video subscription – called </a:t>
            </a:r>
            <a:r>
              <a:rPr lang="en-CA" sz="1000" b="1" dirty="0">
                <a:solidFill>
                  <a:srgbClr val="000000"/>
                </a:solidFill>
                <a:latin typeface="Helvetica"/>
                <a:cs typeface="Arial"/>
              </a:rPr>
              <a:t>triple play</a:t>
            </a:r>
          </a:p>
          <a:p>
            <a:pPr marL="171450" indent="-171450">
              <a:lnSpc>
                <a:spcPct val="110000"/>
              </a:lnSpc>
              <a:spcAft>
                <a:spcPts val="300"/>
              </a:spcAft>
              <a:buClr>
                <a:srgbClr val="000066"/>
              </a:buClr>
              <a:buFont typeface="Wingdings" pitchFamily="2" charset="2"/>
              <a:buChar char="§"/>
              <a:defRPr/>
            </a:pPr>
            <a:r>
              <a:rPr lang="en-CA" sz="1000" dirty="0">
                <a:solidFill>
                  <a:srgbClr val="000000"/>
                </a:solidFill>
                <a:latin typeface="Helvetica"/>
                <a:cs typeface="Arial"/>
              </a:rPr>
              <a:t>Adoption of new technology, including VoIP and IPTV, continues to change the competitive landscape between telecom and cable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4697F1D-4FBA-42AA-828F-CDF5AD3BD22A}"/>
              </a:ext>
            </a:extLst>
          </p:cNvPr>
          <p:cNvSpPr txBox="1"/>
          <p:nvPr/>
        </p:nvSpPr>
        <p:spPr>
          <a:xfrm>
            <a:off x="241379" y="1161887"/>
            <a:ext cx="8428037" cy="498598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lIns="90000" tIns="45720" bIns="45720" rtlCol="0" anchor="ctr" anchorCtr="0">
            <a:spAutoFit/>
          </a:bodyPr>
          <a:lstStyle/>
          <a:p>
            <a:pPr defTabSz="663575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100"/>
              </a:spcAft>
              <a:buClr>
                <a:srgbClr val="003399"/>
              </a:buClr>
              <a:defRPr/>
            </a:pPr>
            <a:r>
              <a:rPr lang="en-US" sz="1200" b="1" dirty="0">
                <a:solidFill>
                  <a:srgbClr val="444960"/>
                </a:solidFill>
                <a:latin typeface="Helvetica"/>
                <a:ea typeface="MS PGothic"/>
                <a:cs typeface="Arial"/>
              </a:rPr>
              <a:t>Telecom wireline players compete directly with cable companies, particularly in wired video, internet and voice services but also increasingly in content offering</a:t>
            </a:r>
            <a:endParaRPr lang="en-AU" sz="1200" b="1" dirty="0">
              <a:solidFill>
                <a:srgbClr val="444960"/>
              </a:solidFill>
              <a:latin typeface="Helvetica"/>
              <a:ea typeface="MS PGothic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7159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E91D7C1-1799-4900-824D-E8B22A8B4AAA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Industry – Diagram (Over-The-Top Streaming)</a:t>
            </a:r>
          </a:p>
        </p:txBody>
      </p:sp>
      <p:sp>
        <p:nvSpPr>
          <p:cNvPr id="62" name="object 4">
            <a:extLst>
              <a:ext uri="{FF2B5EF4-FFF2-40B4-BE49-F238E27FC236}">
                <a16:creationId xmlns:a16="http://schemas.microsoft.com/office/drawing/2014/main" id="{40E4815A-DCB3-4156-9DC5-CB5596EB2BA7}"/>
              </a:ext>
            </a:extLst>
          </p:cNvPr>
          <p:cNvSpPr txBox="1"/>
          <p:nvPr/>
        </p:nvSpPr>
        <p:spPr>
          <a:xfrm>
            <a:off x="1116513" y="3937937"/>
            <a:ext cx="3179097" cy="16927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>
            <a:spAutoFit/>
          </a:bodyPr>
          <a:lstStyle/>
          <a:p>
            <a:pPr marL="12700">
              <a:defRPr/>
            </a:pPr>
            <a:r>
              <a:rPr sz="1100" b="1" dirty="0">
                <a:solidFill>
                  <a:srgbClr val="1E3448"/>
                </a:solidFill>
                <a:latin typeface="Arial"/>
                <a:cs typeface="Arial"/>
              </a:rPr>
              <a:t>TV </a:t>
            </a:r>
            <a:r>
              <a:rPr lang="en-CA" sz="1100" b="1" spc="-5" dirty="0">
                <a:solidFill>
                  <a:srgbClr val="1E3448"/>
                </a:solidFill>
                <a:latin typeface="Arial"/>
                <a:cs typeface="Arial"/>
              </a:rPr>
              <a:t>PROVIDER</a:t>
            </a:r>
            <a:r>
              <a:rPr sz="1100" b="1" spc="-5" dirty="0">
                <a:solidFill>
                  <a:srgbClr val="1E3448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1E3448"/>
                </a:solidFill>
                <a:latin typeface="Arial"/>
                <a:cs typeface="Arial"/>
              </a:rPr>
              <a:t>(Timer Warner Cable,</a:t>
            </a:r>
            <a:r>
              <a:rPr sz="1100" b="1" spc="-105" dirty="0">
                <a:solidFill>
                  <a:srgbClr val="1E344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1E3448"/>
                </a:solidFill>
                <a:latin typeface="Arial"/>
                <a:cs typeface="Arial"/>
              </a:rPr>
              <a:t>AT&amp;T)</a:t>
            </a:r>
            <a:endParaRPr sz="1100" dirty="0">
              <a:solidFill>
                <a:srgbClr val="1E3448"/>
              </a:solidFill>
              <a:latin typeface="Arial"/>
              <a:cs typeface="Arial"/>
            </a:endParaRPr>
          </a:p>
        </p:txBody>
      </p:sp>
      <p:sp>
        <p:nvSpPr>
          <p:cNvPr id="63" name="object 9">
            <a:extLst>
              <a:ext uri="{FF2B5EF4-FFF2-40B4-BE49-F238E27FC236}">
                <a16:creationId xmlns:a16="http://schemas.microsoft.com/office/drawing/2014/main" id="{23883634-4E3B-4E68-818C-FCB74B215E75}"/>
              </a:ext>
            </a:extLst>
          </p:cNvPr>
          <p:cNvSpPr/>
          <p:nvPr/>
        </p:nvSpPr>
        <p:spPr>
          <a:xfrm>
            <a:off x="679863" y="2633358"/>
            <a:ext cx="3564885" cy="621759"/>
          </a:xfrm>
          <a:custGeom>
            <a:avLst/>
            <a:gdLst/>
            <a:ahLst/>
            <a:cxnLst/>
            <a:rect l="l" t="t" r="r" b="b"/>
            <a:pathLst>
              <a:path w="3105785" h="440054">
                <a:moveTo>
                  <a:pt x="3010204" y="0"/>
                </a:moveTo>
                <a:lnTo>
                  <a:pt x="95351" y="0"/>
                </a:lnTo>
                <a:lnTo>
                  <a:pt x="58239" y="7489"/>
                </a:lnTo>
                <a:lnTo>
                  <a:pt x="27930" y="27908"/>
                </a:lnTo>
                <a:lnTo>
                  <a:pt x="7494" y="58185"/>
                </a:lnTo>
                <a:lnTo>
                  <a:pt x="0" y="95250"/>
                </a:lnTo>
                <a:lnTo>
                  <a:pt x="0" y="344678"/>
                </a:lnTo>
                <a:lnTo>
                  <a:pt x="7494" y="381815"/>
                </a:lnTo>
                <a:lnTo>
                  <a:pt x="27930" y="412130"/>
                </a:lnTo>
                <a:lnTo>
                  <a:pt x="58239" y="432563"/>
                </a:lnTo>
                <a:lnTo>
                  <a:pt x="95351" y="440055"/>
                </a:lnTo>
                <a:lnTo>
                  <a:pt x="3010204" y="440055"/>
                </a:lnTo>
                <a:lnTo>
                  <a:pt x="3047342" y="432563"/>
                </a:lnTo>
                <a:lnTo>
                  <a:pt x="3077657" y="412130"/>
                </a:lnTo>
                <a:lnTo>
                  <a:pt x="3098090" y="381815"/>
                </a:lnTo>
                <a:lnTo>
                  <a:pt x="3105581" y="344678"/>
                </a:lnTo>
                <a:lnTo>
                  <a:pt x="3105581" y="95250"/>
                </a:lnTo>
                <a:lnTo>
                  <a:pt x="3098090" y="58185"/>
                </a:lnTo>
                <a:lnTo>
                  <a:pt x="3077657" y="27908"/>
                </a:lnTo>
                <a:lnTo>
                  <a:pt x="3047342" y="7489"/>
                </a:lnTo>
                <a:lnTo>
                  <a:pt x="3010204" y="0"/>
                </a:lnTo>
                <a:close/>
              </a:path>
            </a:pathLst>
          </a:custGeom>
          <a:solidFill>
            <a:srgbClr val="A8B6C8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srgbClr val="000000"/>
              </a:solidFill>
              <a:latin typeface="Calibri"/>
              <a:cs typeface="Arial"/>
            </a:endParaRPr>
          </a:p>
        </p:txBody>
      </p:sp>
      <p:sp>
        <p:nvSpPr>
          <p:cNvPr id="64" name="object 10">
            <a:extLst>
              <a:ext uri="{FF2B5EF4-FFF2-40B4-BE49-F238E27FC236}">
                <a16:creationId xmlns:a16="http://schemas.microsoft.com/office/drawing/2014/main" id="{0E9656E9-CB41-4A27-B6EE-C90913CEF2A4}"/>
              </a:ext>
            </a:extLst>
          </p:cNvPr>
          <p:cNvSpPr txBox="1"/>
          <p:nvPr/>
        </p:nvSpPr>
        <p:spPr>
          <a:xfrm>
            <a:off x="751932" y="2719208"/>
            <a:ext cx="3372610" cy="44627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356870" marR="5080" indent="-344805" algn="ctr">
              <a:lnSpc>
                <a:spcPct val="146700"/>
              </a:lnSpc>
              <a:defRPr/>
            </a:pPr>
            <a:r>
              <a:rPr lang="en-CA" sz="1050" b="1" dirty="0">
                <a:solidFill>
                  <a:srgbClr val="000000"/>
                </a:solidFill>
                <a:latin typeface="Arial"/>
                <a:cs typeface="Arial"/>
              </a:rPr>
              <a:t>STUDIOS</a:t>
            </a:r>
            <a:r>
              <a:rPr sz="1050" b="1" dirty="0">
                <a:solidFill>
                  <a:srgbClr val="000000"/>
                </a:solidFill>
                <a:latin typeface="Arial"/>
                <a:cs typeface="Arial"/>
              </a:rPr>
              <a:t> (Time Warner, </a:t>
            </a:r>
            <a:r>
              <a:rPr sz="1050" b="1" spc="-10" dirty="0">
                <a:solidFill>
                  <a:srgbClr val="000000"/>
                </a:solidFill>
                <a:latin typeface="Arial"/>
                <a:cs typeface="Arial"/>
              </a:rPr>
              <a:t>Disney,</a:t>
            </a:r>
            <a:r>
              <a:rPr sz="1050" b="1" spc="-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0000"/>
                </a:solidFill>
                <a:latin typeface="Arial"/>
                <a:cs typeface="Arial"/>
              </a:rPr>
              <a:t>Lionsgate)</a:t>
            </a:r>
            <a:endParaRPr lang="en-CA" sz="105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56870" marR="5080" indent="-344805" algn="ctr">
              <a:lnSpc>
                <a:spcPct val="146700"/>
              </a:lnSpc>
              <a:defRPr/>
            </a:pPr>
            <a:r>
              <a:rPr lang="en-CA" sz="1050" b="1" dirty="0">
                <a:solidFill>
                  <a:srgbClr val="000000"/>
                </a:solidFill>
                <a:latin typeface="Arial"/>
                <a:cs typeface="Arial"/>
              </a:rPr>
              <a:t>CHANNEL NETWORKS </a:t>
            </a:r>
            <a:r>
              <a:rPr lang="en-CA" sz="1050" b="1" spc="-5" dirty="0">
                <a:solidFill>
                  <a:srgbClr val="000000"/>
                </a:solidFill>
                <a:latin typeface="Arial"/>
                <a:cs typeface="Arial"/>
              </a:rPr>
              <a:t>(HBO,</a:t>
            </a:r>
            <a:r>
              <a:rPr lang="en-CA" sz="1050" b="1" spc="-1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050" b="1" dirty="0">
                <a:solidFill>
                  <a:srgbClr val="000000"/>
                </a:solidFill>
                <a:latin typeface="Arial"/>
                <a:cs typeface="Arial"/>
              </a:rPr>
              <a:t>Starz, AMC)</a:t>
            </a:r>
            <a:endParaRPr lang="en-CA" sz="105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5" name="object 11">
            <a:extLst>
              <a:ext uri="{FF2B5EF4-FFF2-40B4-BE49-F238E27FC236}">
                <a16:creationId xmlns:a16="http://schemas.microsoft.com/office/drawing/2014/main" id="{681B63FA-9813-4E2F-A7B7-5C3D67147200}"/>
              </a:ext>
            </a:extLst>
          </p:cNvPr>
          <p:cNvSpPr/>
          <p:nvPr/>
        </p:nvSpPr>
        <p:spPr>
          <a:xfrm>
            <a:off x="665036" y="5917643"/>
            <a:ext cx="3577276" cy="409123"/>
          </a:xfrm>
          <a:custGeom>
            <a:avLst/>
            <a:gdLst/>
            <a:ahLst/>
            <a:cxnLst/>
            <a:rect l="l" t="t" r="r" b="b"/>
            <a:pathLst>
              <a:path w="3116579" h="289560">
                <a:moveTo>
                  <a:pt x="3042424" y="0"/>
                </a:moveTo>
                <a:lnTo>
                  <a:pt x="74104" y="0"/>
                </a:lnTo>
                <a:lnTo>
                  <a:pt x="45257" y="5822"/>
                </a:lnTo>
                <a:lnTo>
                  <a:pt x="21702" y="21702"/>
                </a:lnTo>
                <a:lnTo>
                  <a:pt x="5822" y="45257"/>
                </a:lnTo>
                <a:lnTo>
                  <a:pt x="0" y="74104"/>
                </a:lnTo>
                <a:lnTo>
                  <a:pt x="0" y="215455"/>
                </a:lnTo>
                <a:lnTo>
                  <a:pt x="5822" y="244302"/>
                </a:lnTo>
                <a:lnTo>
                  <a:pt x="21702" y="267857"/>
                </a:lnTo>
                <a:lnTo>
                  <a:pt x="45257" y="283737"/>
                </a:lnTo>
                <a:lnTo>
                  <a:pt x="74104" y="289559"/>
                </a:lnTo>
                <a:lnTo>
                  <a:pt x="3042424" y="289559"/>
                </a:lnTo>
                <a:lnTo>
                  <a:pt x="3071319" y="283737"/>
                </a:lnTo>
                <a:lnTo>
                  <a:pt x="3094891" y="267857"/>
                </a:lnTo>
                <a:lnTo>
                  <a:pt x="3110772" y="244302"/>
                </a:lnTo>
                <a:lnTo>
                  <a:pt x="3116592" y="215455"/>
                </a:lnTo>
                <a:lnTo>
                  <a:pt x="3116592" y="74104"/>
                </a:lnTo>
                <a:lnTo>
                  <a:pt x="3110772" y="45257"/>
                </a:lnTo>
                <a:lnTo>
                  <a:pt x="3094891" y="21702"/>
                </a:lnTo>
                <a:lnTo>
                  <a:pt x="3071319" y="5822"/>
                </a:lnTo>
                <a:lnTo>
                  <a:pt x="304242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66" name="object 12">
            <a:extLst>
              <a:ext uri="{FF2B5EF4-FFF2-40B4-BE49-F238E27FC236}">
                <a16:creationId xmlns:a16="http://schemas.microsoft.com/office/drawing/2014/main" id="{0131C70A-11B1-41BD-A053-8850150AF660}"/>
              </a:ext>
            </a:extLst>
          </p:cNvPr>
          <p:cNvSpPr txBox="1"/>
          <p:nvPr/>
        </p:nvSpPr>
        <p:spPr>
          <a:xfrm>
            <a:off x="971874" y="6046964"/>
            <a:ext cx="3450774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defRPr/>
            </a:pPr>
            <a:r>
              <a:rPr lang="en-CA" sz="1100" b="1" spc="-5" dirty="0">
                <a:solidFill>
                  <a:prstClr val="black"/>
                </a:solidFill>
                <a:latin typeface="Arial"/>
                <a:cs typeface="Arial"/>
              </a:rPr>
              <a:t>USERS</a:t>
            </a:r>
            <a:r>
              <a:rPr sz="1100" b="1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prstClr val="black"/>
                </a:solidFill>
                <a:latin typeface="Arial"/>
                <a:cs typeface="Arial"/>
              </a:rPr>
              <a:t>(fee for </a:t>
            </a:r>
            <a:r>
              <a:rPr lang="en-CA" sz="1100" b="1" dirty="0">
                <a:solidFill>
                  <a:prstClr val="black"/>
                </a:solidFill>
                <a:latin typeface="Arial"/>
                <a:cs typeface="Arial"/>
              </a:rPr>
              <a:t>content</a:t>
            </a:r>
            <a:r>
              <a:rPr sz="1100" b="1" dirty="0">
                <a:solidFill>
                  <a:prstClr val="black"/>
                </a:solidFill>
                <a:latin typeface="Arial"/>
                <a:cs typeface="Arial"/>
              </a:rPr>
              <a:t> and</a:t>
            </a:r>
            <a:r>
              <a:rPr sz="1100" b="1" spc="-1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prstClr val="black"/>
                </a:solidFill>
                <a:latin typeface="Arial"/>
                <a:cs typeface="Arial"/>
              </a:rPr>
              <a:t>infrastructure</a:t>
            </a:r>
            <a:r>
              <a:rPr sz="1100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67" name="object 13">
            <a:extLst>
              <a:ext uri="{FF2B5EF4-FFF2-40B4-BE49-F238E27FC236}">
                <a16:creationId xmlns:a16="http://schemas.microsoft.com/office/drawing/2014/main" id="{3EFDDD29-6C5F-4BAD-BBBE-857DDEDB694D}"/>
              </a:ext>
            </a:extLst>
          </p:cNvPr>
          <p:cNvSpPr txBox="1"/>
          <p:nvPr/>
        </p:nvSpPr>
        <p:spPr>
          <a:xfrm>
            <a:off x="980156" y="5373480"/>
            <a:ext cx="1671023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defRPr/>
            </a:pPr>
            <a:r>
              <a:rPr sz="1050" b="1" i="1" dirty="0">
                <a:solidFill>
                  <a:srgbClr val="1E3448"/>
                </a:solidFill>
                <a:latin typeface="Arial"/>
                <a:cs typeface="Arial"/>
              </a:rPr>
              <a:t>Third Party</a:t>
            </a:r>
            <a:r>
              <a:rPr sz="1050" b="1" i="1" spc="-130" dirty="0">
                <a:solidFill>
                  <a:srgbClr val="1E3448"/>
                </a:solidFill>
                <a:latin typeface="Arial"/>
                <a:cs typeface="Arial"/>
              </a:rPr>
              <a:t> </a:t>
            </a:r>
            <a:r>
              <a:rPr sz="1050" b="1" i="1" dirty="0">
                <a:solidFill>
                  <a:srgbClr val="1E3448"/>
                </a:solidFill>
                <a:latin typeface="Arial"/>
                <a:cs typeface="Arial"/>
              </a:rPr>
              <a:t>Content</a:t>
            </a:r>
            <a:endParaRPr sz="1050" dirty="0">
              <a:solidFill>
                <a:srgbClr val="1E3448"/>
              </a:solidFill>
              <a:latin typeface="Arial"/>
              <a:cs typeface="Arial"/>
            </a:endParaRPr>
          </a:p>
        </p:txBody>
      </p:sp>
      <p:sp>
        <p:nvSpPr>
          <p:cNvPr id="68" name="object 14">
            <a:extLst>
              <a:ext uri="{FF2B5EF4-FFF2-40B4-BE49-F238E27FC236}">
                <a16:creationId xmlns:a16="http://schemas.microsoft.com/office/drawing/2014/main" id="{CA7D511F-7DF7-4245-8917-F293BA405518}"/>
              </a:ext>
            </a:extLst>
          </p:cNvPr>
          <p:cNvSpPr/>
          <p:nvPr/>
        </p:nvSpPr>
        <p:spPr>
          <a:xfrm>
            <a:off x="793318" y="5138043"/>
            <a:ext cx="135569" cy="691312"/>
          </a:xfrm>
          <a:custGeom>
            <a:avLst/>
            <a:gdLst/>
            <a:ahLst/>
            <a:cxnLst/>
            <a:rect l="l" t="t" r="r" b="b"/>
            <a:pathLst>
              <a:path w="118109" h="274320">
                <a:moveTo>
                  <a:pt x="117881" y="215379"/>
                </a:moveTo>
                <a:lnTo>
                  <a:pt x="0" y="215379"/>
                </a:lnTo>
                <a:lnTo>
                  <a:pt x="58940" y="274320"/>
                </a:lnTo>
                <a:lnTo>
                  <a:pt x="117881" y="215379"/>
                </a:lnTo>
                <a:close/>
              </a:path>
              <a:path w="118109" h="274320">
                <a:moveTo>
                  <a:pt x="88417" y="0"/>
                </a:moveTo>
                <a:lnTo>
                  <a:pt x="29476" y="0"/>
                </a:lnTo>
                <a:lnTo>
                  <a:pt x="29476" y="215379"/>
                </a:lnTo>
                <a:lnTo>
                  <a:pt x="88417" y="215379"/>
                </a:lnTo>
                <a:lnTo>
                  <a:pt x="88417" y="0"/>
                </a:lnTo>
                <a:close/>
              </a:path>
            </a:pathLst>
          </a:custGeom>
          <a:solidFill>
            <a:srgbClr val="A8B6C8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srgbClr val="A8B6C8"/>
              </a:solidFill>
              <a:latin typeface="Calibri"/>
              <a:cs typeface="Arial"/>
            </a:endParaRPr>
          </a:p>
        </p:txBody>
      </p:sp>
      <p:sp>
        <p:nvSpPr>
          <p:cNvPr id="69" name="object 15">
            <a:extLst>
              <a:ext uri="{FF2B5EF4-FFF2-40B4-BE49-F238E27FC236}">
                <a16:creationId xmlns:a16="http://schemas.microsoft.com/office/drawing/2014/main" id="{AD53B303-0628-4935-B613-046E785A8D1D}"/>
              </a:ext>
            </a:extLst>
          </p:cNvPr>
          <p:cNvSpPr/>
          <p:nvPr/>
        </p:nvSpPr>
        <p:spPr>
          <a:xfrm>
            <a:off x="774616" y="4644177"/>
            <a:ext cx="3315613" cy="309534"/>
          </a:xfrm>
          <a:custGeom>
            <a:avLst/>
            <a:gdLst/>
            <a:ahLst/>
            <a:cxnLst/>
            <a:rect l="l" t="t" r="r" b="b"/>
            <a:pathLst>
              <a:path w="2888615" h="219075">
                <a:moveTo>
                  <a:pt x="2840659" y="0"/>
                </a:moveTo>
                <a:lnTo>
                  <a:pt x="47459" y="0"/>
                </a:lnTo>
                <a:lnTo>
                  <a:pt x="28985" y="3722"/>
                </a:lnTo>
                <a:lnTo>
                  <a:pt x="13900" y="13874"/>
                </a:lnTo>
                <a:lnTo>
                  <a:pt x="3729" y="28932"/>
                </a:lnTo>
                <a:lnTo>
                  <a:pt x="0" y="47371"/>
                </a:lnTo>
                <a:lnTo>
                  <a:pt x="0" y="171577"/>
                </a:lnTo>
                <a:lnTo>
                  <a:pt x="3729" y="190035"/>
                </a:lnTo>
                <a:lnTo>
                  <a:pt x="13900" y="205136"/>
                </a:lnTo>
                <a:lnTo>
                  <a:pt x="28985" y="215332"/>
                </a:lnTo>
                <a:lnTo>
                  <a:pt x="47459" y="219075"/>
                </a:lnTo>
                <a:lnTo>
                  <a:pt x="2840659" y="219075"/>
                </a:lnTo>
                <a:lnTo>
                  <a:pt x="2859172" y="215332"/>
                </a:lnTo>
                <a:lnTo>
                  <a:pt x="2874267" y="205136"/>
                </a:lnTo>
                <a:lnTo>
                  <a:pt x="2884433" y="190035"/>
                </a:lnTo>
                <a:lnTo>
                  <a:pt x="2888157" y="171577"/>
                </a:lnTo>
                <a:lnTo>
                  <a:pt x="2888157" y="47371"/>
                </a:lnTo>
                <a:lnTo>
                  <a:pt x="2884433" y="28932"/>
                </a:lnTo>
                <a:lnTo>
                  <a:pt x="2874267" y="13874"/>
                </a:lnTo>
                <a:lnTo>
                  <a:pt x="2859172" y="3722"/>
                </a:lnTo>
                <a:lnTo>
                  <a:pt x="2840659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srgbClr val="FFFFFF"/>
              </a:solidFill>
              <a:latin typeface="Calibri"/>
              <a:cs typeface="Arial"/>
            </a:endParaRPr>
          </a:p>
        </p:txBody>
      </p:sp>
      <p:sp>
        <p:nvSpPr>
          <p:cNvPr id="70" name="object 16">
            <a:extLst>
              <a:ext uri="{FF2B5EF4-FFF2-40B4-BE49-F238E27FC236}">
                <a16:creationId xmlns:a16="http://schemas.microsoft.com/office/drawing/2014/main" id="{0EB005C9-D789-4330-A753-1ED5FEBA0742}"/>
              </a:ext>
            </a:extLst>
          </p:cNvPr>
          <p:cNvSpPr txBox="1"/>
          <p:nvPr/>
        </p:nvSpPr>
        <p:spPr>
          <a:xfrm>
            <a:off x="1707621" y="4706244"/>
            <a:ext cx="1690970" cy="166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defRPr/>
            </a:pPr>
            <a:r>
              <a:rPr sz="1050" b="1" dirty="0">
                <a:solidFill>
                  <a:srgbClr val="FFFFFF"/>
                </a:solidFill>
                <a:latin typeface="Arial"/>
                <a:cs typeface="Arial"/>
              </a:rPr>
              <a:t>Cable</a:t>
            </a:r>
            <a:r>
              <a:rPr sz="1050" b="1" spc="-1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FFFFFF"/>
                </a:solidFill>
                <a:latin typeface="Arial"/>
                <a:cs typeface="Arial"/>
              </a:rPr>
              <a:t>Infrastructure</a:t>
            </a:r>
            <a:endParaRPr sz="1050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71" name="object 22">
            <a:extLst>
              <a:ext uri="{FF2B5EF4-FFF2-40B4-BE49-F238E27FC236}">
                <a16:creationId xmlns:a16="http://schemas.microsoft.com/office/drawing/2014/main" id="{C8F9C6CB-826D-44CF-A7FC-5FEF24DEE085}"/>
              </a:ext>
            </a:extLst>
          </p:cNvPr>
          <p:cNvSpPr/>
          <p:nvPr/>
        </p:nvSpPr>
        <p:spPr>
          <a:xfrm>
            <a:off x="777033" y="4249446"/>
            <a:ext cx="3327274" cy="322992"/>
          </a:xfrm>
          <a:custGeom>
            <a:avLst/>
            <a:gdLst/>
            <a:ahLst/>
            <a:cxnLst/>
            <a:rect l="l" t="t" r="r" b="b"/>
            <a:pathLst>
              <a:path w="2898775" h="228600">
                <a:moveTo>
                  <a:pt x="2849092" y="0"/>
                </a:moveTo>
                <a:lnTo>
                  <a:pt x="49542" y="0"/>
                </a:lnTo>
                <a:lnTo>
                  <a:pt x="30260" y="3881"/>
                </a:lnTo>
                <a:lnTo>
                  <a:pt x="14512" y="14478"/>
                </a:lnTo>
                <a:lnTo>
                  <a:pt x="3894" y="30218"/>
                </a:lnTo>
                <a:lnTo>
                  <a:pt x="0" y="49530"/>
                </a:lnTo>
                <a:lnTo>
                  <a:pt x="0" y="179070"/>
                </a:lnTo>
                <a:lnTo>
                  <a:pt x="3894" y="198328"/>
                </a:lnTo>
                <a:lnTo>
                  <a:pt x="14512" y="214074"/>
                </a:lnTo>
                <a:lnTo>
                  <a:pt x="30260" y="224700"/>
                </a:lnTo>
                <a:lnTo>
                  <a:pt x="49542" y="228600"/>
                </a:lnTo>
                <a:lnTo>
                  <a:pt x="2849092" y="228600"/>
                </a:lnTo>
                <a:lnTo>
                  <a:pt x="2868350" y="224700"/>
                </a:lnTo>
                <a:lnTo>
                  <a:pt x="2884096" y="214074"/>
                </a:lnTo>
                <a:lnTo>
                  <a:pt x="2894723" y="198328"/>
                </a:lnTo>
                <a:lnTo>
                  <a:pt x="2898622" y="179070"/>
                </a:lnTo>
                <a:lnTo>
                  <a:pt x="2898622" y="49530"/>
                </a:lnTo>
                <a:lnTo>
                  <a:pt x="2894723" y="30218"/>
                </a:lnTo>
                <a:lnTo>
                  <a:pt x="2884096" y="14478"/>
                </a:lnTo>
                <a:lnTo>
                  <a:pt x="2868350" y="3881"/>
                </a:lnTo>
                <a:lnTo>
                  <a:pt x="2849092" y="0"/>
                </a:lnTo>
                <a:close/>
              </a:path>
            </a:pathLst>
          </a:custGeom>
          <a:solidFill>
            <a:srgbClr val="1E3448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srgbClr val="FFFFFF"/>
              </a:solidFill>
              <a:latin typeface="Calibri"/>
              <a:cs typeface="Arial"/>
            </a:endParaRPr>
          </a:p>
        </p:txBody>
      </p:sp>
      <p:sp>
        <p:nvSpPr>
          <p:cNvPr id="72" name="object 24">
            <a:extLst>
              <a:ext uri="{FF2B5EF4-FFF2-40B4-BE49-F238E27FC236}">
                <a16:creationId xmlns:a16="http://schemas.microsoft.com/office/drawing/2014/main" id="{D3F62B0D-9A8C-4399-BF85-8073B501BA5E}"/>
              </a:ext>
            </a:extLst>
          </p:cNvPr>
          <p:cNvSpPr/>
          <p:nvPr/>
        </p:nvSpPr>
        <p:spPr>
          <a:xfrm>
            <a:off x="793318" y="3394959"/>
            <a:ext cx="135569" cy="713477"/>
          </a:xfrm>
          <a:custGeom>
            <a:avLst/>
            <a:gdLst/>
            <a:ahLst/>
            <a:cxnLst/>
            <a:rect l="l" t="t" r="r" b="b"/>
            <a:pathLst>
              <a:path w="118109" h="274320">
                <a:moveTo>
                  <a:pt x="117881" y="215392"/>
                </a:moveTo>
                <a:lnTo>
                  <a:pt x="0" y="215392"/>
                </a:lnTo>
                <a:lnTo>
                  <a:pt x="58940" y="274319"/>
                </a:lnTo>
                <a:lnTo>
                  <a:pt x="117881" y="215392"/>
                </a:lnTo>
                <a:close/>
              </a:path>
              <a:path w="118109" h="274320">
                <a:moveTo>
                  <a:pt x="88417" y="0"/>
                </a:moveTo>
                <a:lnTo>
                  <a:pt x="29476" y="0"/>
                </a:lnTo>
                <a:lnTo>
                  <a:pt x="29476" y="215392"/>
                </a:lnTo>
                <a:lnTo>
                  <a:pt x="88417" y="215392"/>
                </a:lnTo>
                <a:lnTo>
                  <a:pt x="88417" y="0"/>
                </a:lnTo>
                <a:close/>
              </a:path>
            </a:pathLst>
          </a:custGeom>
          <a:solidFill>
            <a:srgbClr val="A8B6C8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srgbClr val="A8B6C8"/>
              </a:solidFill>
              <a:latin typeface="Calibri"/>
              <a:cs typeface="Arial"/>
            </a:endParaRPr>
          </a:p>
        </p:txBody>
      </p:sp>
      <p:sp>
        <p:nvSpPr>
          <p:cNvPr id="73" name="object 25">
            <a:extLst>
              <a:ext uri="{FF2B5EF4-FFF2-40B4-BE49-F238E27FC236}">
                <a16:creationId xmlns:a16="http://schemas.microsoft.com/office/drawing/2014/main" id="{EB0A839A-8B0A-4BE6-8416-43C787A5472A}"/>
              </a:ext>
            </a:extLst>
          </p:cNvPr>
          <p:cNvSpPr txBox="1"/>
          <p:nvPr/>
        </p:nvSpPr>
        <p:spPr>
          <a:xfrm>
            <a:off x="997645" y="3471136"/>
            <a:ext cx="2371206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defRPr/>
            </a:pPr>
            <a:r>
              <a:rPr lang="en-CA" sz="1050" b="1" i="1" spc="-5" dirty="0">
                <a:solidFill>
                  <a:srgbClr val="1E3448"/>
                </a:solidFill>
                <a:latin typeface="Arial"/>
                <a:cs typeface="Arial"/>
              </a:rPr>
              <a:t>Third Party </a:t>
            </a:r>
            <a:r>
              <a:rPr sz="1050" b="1" i="1" dirty="0">
                <a:solidFill>
                  <a:srgbClr val="1E3448"/>
                </a:solidFill>
                <a:latin typeface="Arial"/>
                <a:cs typeface="Arial"/>
              </a:rPr>
              <a:t>Content </a:t>
            </a:r>
            <a:r>
              <a:rPr sz="1050" b="1" i="1" spc="-5" dirty="0">
                <a:solidFill>
                  <a:srgbClr val="1E3448"/>
                </a:solidFill>
                <a:latin typeface="Arial"/>
                <a:cs typeface="Arial"/>
              </a:rPr>
              <a:t>&amp;</a:t>
            </a:r>
            <a:r>
              <a:rPr sz="1050" b="1" i="1" spc="-95" dirty="0">
                <a:solidFill>
                  <a:srgbClr val="1E3448"/>
                </a:solidFill>
                <a:latin typeface="Arial"/>
                <a:cs typeface="Arial"/>
              </a:rPr>
              <a:t> </a:t>
            </a:r>
            <a:r>
              <a:rPr sz="1050" b="1" i="1" dirty="0">
                <a:solidFill>
                  <a:srgbClr val="1E3448"/>
                </a:solidFill>
                <a:latin typeface="Arial"/>
                <a:cs typeface="Arial"/>
              </a:rPr>
              <a:t>Channels</a:t>
            </a:r>
            <a:endParaRPr sz="1050" dirty="0">
              <a:solidFill>
                <a:srgbClr val="1E3448"/>
              </a:solidFill>
              <a:latin typeface="Arial"/>
              <a:cs typeface="Arial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4787AC9-5CD9-449B-9EB2-F1DC0D72EB8D}"/>
              </a:ext>
            </a:extLst>
          </p:cNvPr>
          <p:cNvSpPr/>
          <p:nvPr/>
        </p:nvSpPr>
        <p:spPr>
          <a:xfrm>
            <a:off x="1743976" y="4283868"/>
            <a:ext cx="162626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CA" sz="1050" b="1" dirty="0">
                <a:solidFill>
                  <a:srgbClr val="FFFFFF"/>
                </a:solidFill>
                <a:latin typeface="Arial"/>
                <a:cs typeface="Arial"/>
              </a:rPr>
              <a:t>Content</a:t>
            </a:r>
            <a:r>
              <a:rPr lang="en-CA" sz="105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CA" sz="1050" b="1" dirty="0">
                <a:solidFill>
                  <a:srgbClr val="FFFFFF"/>
                </a:solidFill>
                <a:latin typeface="Arial"/>
                <a:cs typeface="Arial"/>
              </a:rPr>
              <a:t>Licenses</a:t>
            </a:r>
            <a:endParaRPr lang="en-CA" sz="2400" dirty="0">
              <a:solidFill>
                <a:srgbClr val="FFFFFF"/>
              </a:solidFill>
              <a:latin typeface="Helvetica"/>
              <a:cs typeface="Arial"/>
            </a:endParaRP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2B2DD823-2946-42E1-A3FE-4A6CA22E8A7A}"/>
              </a:ext>
            </a:extLst>
          </p:cNvPr>
          <p:cNvSpPr/>
          <p:nvPr/>
        </p:nvSpPr>
        <p:spPr bwMode="auto">
          <a:xfrm>
            <a:off x="716365" y="4188337"/>
            <a:ext cx="3443893" cy="848106"/>
          </a:xfrm>
          <a:prstGeom prst="roundRect">
            <a:avLst>
              <a:gd name="adj" fmla="val 9955"/>
            </a:avLst>
          </a:prstGeom>
          <a:noFill/>
          <a:ln w="19050" cap="flat" cmpd="sng" algn="ctr">
            <a:solidFill>
              <a:srgbClr val="44546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76" name="object 17">
            <a:extLst>
              <a:ext uri="{FF2B5EF4-FFF2-40B4-BE49-F238E27FC236}">
                <a16:creationId xmlns:a16="http://schemas.microsoft.com/office/drawing/2014/main" id="{B0CFB981-1692-4C6C-84F1-6A2B7B4FBB72}"/>
              </a:ext>
            </a:extLst>
          </p:cNvPr>
          <p:cNvSpPr/>
          <p:nvPr/>
        </p:nvSpPr>
        <p:spPr>
          <a:xfrm>
            <a:off x="4771144" y="5917643"/>
            <a:ext cx="3666355" cy="411347"/>
          </a:xfrm>
          <a:custGeom>
            <a:avLst/>
            <a:gdLst/>
            <a:ahLst/>
            <a:cxnLst/>
            <a:rect l="l" t="t" r="r" b="b"/>
            <a:pathLst>
              <a:path w="3116579" h="289560">
                <a:moveTo>
                  <a:pt x="3042411" y="0"/>
                </a:moveTo>
                <a:lnTo>
                  <a:pt x="74040" y="0"/>
                </a:lnTo>
                <a:lnTo>
                  <a:pt x="45219" y="5822"/>
                </a:lnTo>
                <a:lnTo>
                  <a:pt x="21685" y="21702"/>
                </a:lnTo>
                <a:lnTo>
                  <a:pt x="5818" y="45257"/>
                </a:lnTo>
                <a:lnTo>
                  <a:pt x="0" y="74104"/>
                </a:lnTo>
                <a:lnTo>
                  <a:pt x="0" y="215455"/>
                </a:lnTo>
                <a:lnTo>
                  <a:pt x="5818" y="244302"/>
                </a:lnTo>
                <a:lnTo>
                  <a:pt x="21685" y="267857"/>
                </a:lnTo>
                <a:lnTo>
                  <a:pt x="45219" y="283737"/>
                </a:lnTo>
                <a:lnTo>
                  <a:pt x="74040" y="289559"/>
                </a:lnTo>
                <a:lnTo>
                  <a:pt x="3042411" y="289559"/>
                </a:lnTo>
                <a:lnTo>
                  <a:pt x="3071252" y="283737"/>
                </a:lnTo>
                <a:lnTo>
                  <a:pt x="3094831" y="267857"/>
                </a:lnTo>
                <a:lnTo>
                  <a:pt x="3110741" y="244302"/>
                </a:lnTo>
                <a:lnTo>
                  <a:pt x="3116579" y="215455"/>
                </a:lnTo>
                <a:lnTo>
                  <a:pt x="3116579" y="74104"/>
                </a:lnTo>
                <a:lnTo>
                  <a:pt x="3110741" y="45257"/>
                </a:lnTo>
                <a:lnTo>
                  <a:pt x="3094831" y="21702"/>
                </a:lnTo>
                <a:lnTo>
                  <a:pt x="3071252" y="5822"/>
                </a:lnTo>
                <a:lnTo>
                  <a:pt x="3042411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77" name="object 18">
            <a:extLst>
              <a:ext uri="{FF2B5EF4-FFF2-40B4-BE49-F238E27FC236}">
                <a16:creationId xmlns:a16="http://schemas.microsoft.com/office/drawing/2014/main" id="{9447F0C1-6557-4EBA-B16D-E124F02860CF}"/>
              </a:ext>
            </a:extLst>
          </p:cNvPr>
          <p:cNvSpPr txBox="1"/>
          <p:nvPr/>
        </p:nvSpPr>
        <p:spPr>
          <a:xfrm>
            <a:off x="5552671" y="6058154"/>
            <a:ext cx="2552107" cy="169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defRPr/>
            </a:pPr>
            <a:r>
              <a:rPr lang="en-CA" sz="1100" b="1" spc="-5" dirty="0">
                <a:solidFill>
                  <a:prstClr val="black"/>
                </a:solidFill>
                <a:latin typeface="Arial"/>
                <a:cs typeface="Arial"/>
              </a:rPr>
              <a:t>USERS</a:t>
            </a:r>
            <a:r>
              <a:rPr sz="1100" b="1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CA" sz="1100" dirty="0">
                <a:solidFill>
                  <a:prstClr val="black"/>
                </a:solidFill>
                <a:latin typeface="Arial"/>
                <a:cs typeface="Arial"/>
              </a:rPr>
              <a:t>fee for </a:t>
            </a:r>
            <a:r>
              <a:rPr sz="1100" b="1" dirty="0">
                <a:solidFill>
                  <a:prstClr val="black"/>
                </a:solidFill>
                <a:latin typeface="Arial"/>
                <a:cs typeface="Arial"/>
              </a:rPr>
              <a:t>content</a:t>
            </a:r>
            <a:r>
              <a:rPr sz="1100" b="1" spc="-12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prstClr val="black"/>
                </a:solidFill>
                <a:latin typeface="Arial"/>
                <a:cs typeface="Arial"/>
              </a:rPr>
              <a:t>only</a:t>
            </a:r>
            <a:r>
              <a:rPr sz="1100" spc="-10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endParaRPr sz="11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8" name="object 19">
            <a:extLst>
              <a:ext uri="{FF2B5EF4-FFF2-40B4-BE49-F238E27FC236}">
                <a16:creationId xmlns:a16="http://schemas.microsoft.com/office/drawing/2014/main" id="{4F866346-BC89-4002-BCD5-DEFF365348DC}"/>
              </a:ext>
            </a:extLst>
          </p:cNvPr>
          <p:cNvSpPr txBox="1"/>
          <p:nvPr/>
        </p:nvSpPr>
        <p:spPr>
          <a:xfrm>
            <a:off x="5059990" y="5373480"/>
            <a:ext cx="1712634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defRPr/>
            </a:pPr>
            <a:r>
              <a:rPr sz="1050" b="1" i="1" dirty="0">
                <a:solidFill>
                  <a:srgbClr val="1E3448"/>
                </a:solidFill>
                <a:latin typeface="Arial"/>
                <a:cs typeface="Arial"/>
              </a:rPr>
              <a:t>Third Party</a:t>
            </a:r>
            <a:r>
              <a:rPr sz="1050" b="1" i="1" spc="-130" dirty="0">
                <a:solidFill>
                  <a:srgbClr val="1E3448"/>
                </a:solidFill>
                <a:latin typeface="Arial"/>
                <a:cs typeface="Arial"/>
              </a:rPr>
              <a:t> </a:t>
            </a:r>
            <a:r>
              <a:rPr sz="1050" b="1" i="1" dirty="0">
                <a:solidFill>
                  <a:srgbClr val="1E3448"/>
                </a:solidFill>
                <a:latin typeface="Arial"/>
                <a:cs typeface="Arial"/>
              </a:rPr>
              <a:t>Content</a:t>
            </a:r>
            <a:endParaRPr sz="1050" dirty="0">
              <a:solidFill>
                <a:srgbClr val="1E3448"/>
              </a:solidFill>
              <a:latin typeface="Arial"/>
              <a:cs typeface="Arial"/>
            </a:endParaRPr>
          </a:p>
        </p:txBody>
      </p:sp>
      <p:sp>
        <p:nvSpPr>
          <p:cNvPr id="79" name="object 20">
            <a:extLst>
              <a:ext uri="{FF2B5EF4-FFF2-40B4-BE49-F238E27FC236}">
                <a16:creationId xmlns:a16="http://schemas.microsoft.com/office/drawing/2014/main" id="{895720DD-503F-4930-8EC9-5E572E63A05F}"/>
              </a:ext>
            </a:extLst>
          </p:cNvPr>
          <p:cNvSpPr txBox="1"/>
          <p:nvPr/>
        </p:nvSpPr>
        <p:spPr>
          <a:xfrm>
            <a:off x="5006204" y="3471136"/>
            <a:ext cx="1583974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defRPr/>
            </a:pPr>
            <a:r>
              <a:rPr lang="en-CA" sz="1050" b="1" i="1" spc="-5" dirty="0">
                <a:solidFill>
                  <a:srgbClr val="1E3448"/>
                </a:solidFill>
                <a:latin typeface="Arial"/>
                <a:cs typeface="Arial"/>
              </a:rPr>
              <a:t>Third Party </a:t>
            </a:r>
            <a:r>
              <a:rPr sz="1050" b="1" i="1" dirty="0">
                <a:solidFill>
                  <a:srgbClr val="1E3448"/>
                </a:solidFill>
                <a:latin typeface="Arial"/>
                <a:cs typeface="Arial"/>
              </a:rPr>
              <a:t>Content</a:t>
            </a:r>
            <a:endParaRPr sz="1050" dirty="0">
              <a:solidFill>
                <a:srgbClr val="1E3448"/>
              </a:solidFill>
              <a:latin typeface="Arial"/>
              <a:cs typeface="Arial"/>
            </a:endParaRPr>
          </a:p>
        </p:txBody>
      </p:sp>
      <p:sp>
        <p:nvSpPr>
          <p:cNvPr id="80" name="object 21">
            <a:extLst>
              <a:ext uri="{FF2B5EF4-FFF2-40B4-BE49-F238E27FC236}">
                <a16:creationId xmlns:a16="http://schemas.microsoft.com/office/drawing/2014/main" id="{BEC7F1B8-341D-4F38-B4CC-8C2ABAE3D307}"/>
              </a:ext>
            </a:extLst>
          </p:cNvPr>
          <p:cNvSpPr/>
          <p:nvPr/>
        </p:nvSpPr>
        <p:spPr>
          <a:xfrm>
            <a:off x="4804013" y="3380877"/>
            <a:ext cx="138945" cy="717355"/>
          </a:xfrm>
          <a:custGeom>
            <a:avLst/>
            <a:gdLst/>
            <a:ahLst/>
            <a:cxnLst/>
            <a:rect l="l" t="t" r="r" b="b"/>
            <a:pathLst>
              <a:path w="118110" h="274320">
                <a:moveTo>
                  <a:pt x="117856" y="215392"/>
                </a:moveTo>
                <a:lnTo>
                  <a:pt x="0" y="215392"/>
                </a:lnTo>
                <a:lnTo>
                  <a:pt x="58927" y="274319"/>
                </a:lnTo>
                <a:lnTo>
                  <a:pt x="117856" y="215392"/>
                </a:lnTo>
                <a:close/>
              </a:path>
              <a:path w="118110" h="274320">
                <a:moveTo>
                  <a:pt x="88391" y="0"/>
                </a:moveTo>
                <a:lnTo>
                  <a:pt x="29463" y="0"/>
                </a:lnTo>
                <a:lnTo>
                  <a:pt x="29463" y="215392"/>
                </a:lnTo>
                <a:lnTo>
                  <a:pt x="88391" y="215392"/>
                </a:lnTo>
                <a:lnTo>
                  <a:pt x="88391" y="0"/>
                </a:lnTo>
                <a:close/>
              </a:path>
            </a:pathLst>
          </a:custGeom>
          <a:solidFill>
            <a:srgbClr val="A8B6C8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srgbClr val="A8B6C8"/>
              </a:solidFill>
              <a:latin typeface="Calibri"/>
              <a:cs typeface="Arial"/>
            </a:endParaRPr>
          </a:p>
        </p:txBody>
      </p:sp>
      <p:sp>
        <p:nvSpPr>
          <p:cNvPr id="81" name="object 26">
            <a:extLst>
              <a:ext uri="{FF2B5EF4-FFF2-40B4-BE49-F238E27FC236}">
                <a16:creationId xmlns:a16="http://schemas.microsoft.com/office/drawing/2014/main" id="{8923C900-9344-4E12-9590-EFB35D311D0F}"/>
              </a:ext>
            </a:extLst>
          </p:cNvPr>
          <p:cNvSpPr/>
          <p:nvPr/>
        </p:nvSpPr>
        <p:spPr>
          <a:xfrm>
            <a:off x="4810438" y="2607930"/>
            <a:ext cx="3653655" cy="652202"/>
          </a:xfrm>
          <a:custGeom>
            <a:avLst/>
            <a:gdLst/>
            <a:ahLst/>
            <a:cxnLst/>
            <a:rect l="l" t="t" r="r" b="b"/>
            <a:pathLst>
              <a:path w="3105784" h="459104">
                <a:moveTo>
                  <a:pt x="3006090" y="0"/>
                </a:moveTo>
                <a:lnTo>
                  <a:pt x="99440" y="0"/>
                </a:lnTo>
                <a:lnTo>
                  <a:pt x="60757" y="7804"/>
                </a:lnTo>
                <a:lnTo>
                  <a:pt x="29146" y="29098"/>
                </a:lnTo>
                <a:lnTo>
                  <a:pt x="7822" y="60704"/>
                </a:lnTo>
                <a:lnTo>
                  <a:pt x="0" y="99441"/>
                </a:lnTo>
                <a:lnTo>
                  <a:pt x="0" y="359537"/>
                </a:lnTo>
                <a:lnTo>
                  <a:pt x="7822" y="398293"/>
                </a:lnTo>
                <a:lnTo>
                  <a:pt x="29146" y="429942"/>
                </a:lnTo>
                <a:lnTo>
                  <a:pt x="60757" y="451280"/>
                </a:lnTo>
                <a:lnTo>
                  <a:pt x="99440" y="459105"/>
                </a:lnTo>
                <a:lnTo>
                  <a:pt x="3006090" y="459105"/>
                </a:lnTo>
                <a:lnTo>
                  <a:pt x="3044826" y="451280"/>
                </a:lnTo>
                <a:lnTo>
                  <a:pt x="3076432" y="429942"/>
                </a:lnTo>
                <a:lnTo>
                  <a:pt x="3097726" y="398293"/>
                </a:lnTo>
                <a:lnTo>
                  <a:pt x="3105530" y="359537"/>
                </a:lnTo>
                <a:lnTo>
                  <a:pt x="3105530" y="99441"/>
                </a:lnTo>
                <a:lnTo>
                  <a:pt x="3097726" y="60704"/>
                </a:lnTo>
                <a:lnTo>
                  <a:pt x="3076432" y="29098"/>
                </a:lnTo>
                <a:lnTo>
                  <a:pt x="3044826" y="7804"/>
                </a:lnTo>
                <a:lnTo>
                  <a:pt x="3006090" y="0"/>
                </a:lnTo>
                <a:close/>
              </a:path>
            </a:pathLst>
          </a:custGeom>
          <a:solidFill>
            <a:srgbClr val="A8B6C8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srgbClr val="000000"/>
              </a:solidFill>
              <a:latin typeface="Calibri"/>
              <a:cs typeface="Arial"/>
            </a:endParaRPr>
          </a:p>
        </p:txBody>
      </p:sp>
      <p:sp>
        <p:nvSpPr>
          <p:cNvPr id="82" name="object 27">
            <a:extLst>
              <a:ext uri="{FF2B5EF4-FFF2-40B4-BE49-F238E27FC236}">
                <a16:creationId xmlns:a16="http://schemas.microsoft.com/office/drawing/2014/main" id="{C7E21F50-0B10-4038-A48A-197727773E15}"/>
              </a:ext>
            </a:extLst>
          </p:cNvPr>
          <p:cNvSpPr txBox="1"/>
          <p:nvPr/>
        </p:nvSpPr>
        <p:spPr>
          <a:xfrm>
            <a:off x="4926663" y="2708606"/>
            <a:ext cx="3427907" cy="446276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356870" marR="5080" indent="-344805" algn="ctr">
              <a:lnSpc>
                <a:spcPct val="146700"/>
              </a:lnSpc>
              <a:defRPr/>
            </a:pPr>
            <a:r>
              <a:rPr lang="en-CA" sz="1050" b="1" dirty="0">
                <a:solidFill>
                  <a:srgbClr val="000000"/>
                </a:solidFill>
                <a:latin typeface="Arial"/>
                <a:cs typeface="Arial"/>
              </a:rPr>
              <a:t>STUDIOS</a:t>
            </a:r>
            <a:r>
              <a:rPr sz="1050" b="1" dirty="0">
                <a:solidFill>
                  <a:srgbClr val="000000"/>
                </a:solidFill>
                <a:latin typeface="Arial"/>
                <a:cs typeface="Arial"/>
              </a:rPr>
              <a:t> (Time Warner, </a:t>
            </a:r>
            <a:r>
              <a:rPr sz="1050" b="1" spc="-10" dirty="0">
                <a:solidFill>
                  <a:srgbClr val="000000"/>
                </a:solidFill>
                <a:latin typeface="Arial"/>
                <a:cs typeface="Arial"/>
              </a:rPr>
              <a:t>Disney,</a:t>
            </a:r>
            <a:r>
              <a:rPr sz="1050" b="1" spc="-7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000000"/>
                </a:solidFill>
                <a:latin typeface="Arial"/>
                <a:cs typeface="Arial"/>
              </a:rPr>
              <a:t>Lionsgate)</a:t>
            </a:r>
            <a:endParaRPr lang="en-CA" sz="105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56870" marR="5080" indent="-344805" algn="ctr">
              <a:lnSpc>
                <a:spcPct val="146700"/>
              </a:lnSpc>
              <a:defRPr/>
            </a:pPr>
            <a:r>
              <a:rPr lang="en-CA" sz="1050" b="1" dirty="0">
                <a:solidFill>
                  <a:srgbClr val="000000"/>
                </a:solidFill>
                <a:latin typeface="Arial"/>
                <a:cs typeface="Arial"/>
              </a:rPr>
              <a:t>CHANNEL NETWORKS </a:t>
            </a:r>
            <a:r>
              <a:rPr lang="en-CA" sz="1050" b="1" spc="-5" dirty="0">
                <a:solidFill>
                  <a:srgbClr val="000000"/>
                </a:solidFill>
                <a:latin typeface="Arial"/>
                <a:cs typeface="Arial"/>
              </a:rPr>
              <a:t>(HBO,</a:t>
            </a:r>
            <a:r>
              <a:rPr lang="en-CA" sz="1050" b="1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CA" sz="1050" b="1" dirty="0">
                <a:solidFill>
                  <a:srgbClr val="000000"/>
                </a:solidFill>
                <a:latin typeface="Arial"/>
                <a:cs typeface="Arial"/>
              </a:rPr>
              <a:t>Starz)</a:t>
            </a:r>
            <a:endParaRPr sz="105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3" name="object 28">
            <a:extLst>
              <a:ext uri="{FF2B5EF4-FFF2-40B4-BE49-F238E27FC236}">
                <a16:creationId xmlns:a16="http://schemas.microsoft.com/office/drawing/2014/main" id="{DC73493D-520C-4EB3-A314-D6F73E36BAC4}"/>
              </a:ext>
            </a:extLst>
          </p:cNvPr>
          <p:cNvSpPr/>
          <p:nvPr/>
        </p:nvSpPr>
        <p:spPr>
          <a:xfrm>
            <a:off x="4886331" y="4728646"/>
            <a:ext cx="3420586" cy="307799"/>
          </a:xfrm>
          <a:custGeom>
            <a:avLst/>
            <a:gdLst/>
            <a:ahLst/>
            <a:cxnLst/>
            <a:rect l="l" t="t" r="r" b="b"/>
            <a:pathLst>
              <a:path w="2907665" h="248920">
                <a:moveTo>
                  <a:pt x="0" y="53975"/>
                </a:moveTo>
                <a:lnTo>
                  <a:pt x="4236" y="32950"/>
                </a:lnTo>
                <a:lnTo>
                  <a:pt x="15795" y="15795"/>
                </a:lnTo>
                <a:lnTo>
                  <a:pt x="32950" y="4236"/>
                </a:lnTo>
                <a:lnTo>
                  <a:pt x="53975" y="0"/>
                </a:lnTo>
                <a:lnTo>
                  <a:pt x="2853309" y="0"/>
                </a:lnTo>
                <a:lnTo>
                  <a:pt x="2874333" y="4236"/>
                </a:lnTo>
                <a:lnTo>
                  <a:pt x="2891488" y="15795"/>
                </a:lnTo>
                <a:lnTo>
                  <a:pt x="2903047" y="32950"/>
                </a:lnTo>
                <a:lnTo>
                  <a:pt x="2907284" y="53975"/>
                </a:lnTo>
                <a:lnTo>
                  <a:pt x="2907284" y="194945"/>
                </a:lnTo>
                <a:lnTo>
                  <a:pt x="2903047" y="215969"/>
                </a:lnTo>
                <a:lnTo>
                  <a:pt x="2891488" y="233124"/>
                </a:lnTo>
                <a:lnTo>
                  <a:pt x="2874333" y="244683"/>
                </a:lnTo>
                <a:lnTo>
                  <a:pt x="2853309" y="248920"/>
                </a:lnTo>
                <a:lnTo>
                  <a:pt x="53975" y="248920"/>
                </a:lnTo>
                <a:lnTo>
                  <a:pt x="32950" y="244683"/>
                </a:lnTo>
                <a:lnTo>
                  <a:pt x="15795" y="233124"/>
                </a:lnTo>
                <a:lnTo>
                  <a:pt x="4236" y="215969"/>
                </a:lnTo>
                <a:lnTo>
                  <a:pt x="0" y="194945"/>
                </a:lnTo>
                <a:lnTo>
                  <a:pt x="0" y="53975"/>
                </a:lnTo>
                <a:close/>
              </a:path>
            </a:pathLst>
          </a:custGeom>
          <a:ln w="12700">
            <a:solidFill>
              <a:srgbClr val="7E7E7E"/>
            </a:solidFill>
            <a:prstDash val="dash"/>
          </a:ln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84" name="object 29">
            <a:extLst>
              <a:ext uri="{FF2B5EF4-FFF2-40B4-BE49-F238E27FC236}">
                <a16:creationId xmlns:a16="http://schemas.microsoft.com/office/drawing/2014/main" id="{5CC34FCA-D6FE-4B74-B908-A2F5E4901E33}"/>
              </a:ext>
            </a:extLst>
          </p:cNvPr>
          <p:cNvSpPr/>
          <p:nvPr/>
        </p:nvSpPr>
        <p:spPr>
          <a:xfrm>
            <a:off x="4795528" y="5131948"/>
            <a:ext cx="138945" cy="695070"/>
          </a:xfrm>
          <a:custGeom>
            <a:avLst/>
            <a:gdLst/>
            <a:ahLst/>
            <a:cxnLst/>
            <a:rect l="l" t="t" r="r" b="b"/>
            <a:pathLst>
              <a:path w="118110" h="274320">
                <a:moveTo>
                  <a:pt x="117855" y="215379"/>
                </a:moveTo>
                <a:lnTo>
                  <a:pt x="0" y="215379"/>
                </a:lnTo>
                <a:lnTo>
                  <a:pt x="58927" y="274320"/>
                </a:lnTo>
                <a:lnTo>
                  <a:pt x="117855" y="215379"/>
                </a:lnTo>
                <a:close/>
              </a:path>
              <a:path w="118110" h="274320">
                <a:moveTo>
                  <a:pt x="88391" y="0"/>
                </a:moveTo>
                <a:lnTo>
                  <a:pt x="29463" y="0"/>
                </a:lnTo>
                <a:lnTo>
                  <a:pt x="29463" y="215379"/>
                </a:lnTo>
                <a:lnTo>
                  <a:pt x="88391" y="215379"/>
                </a:lnTo>
                <a:lnTo>
                  <a:pt x="88391" y="0"/>
                </a:lnTo>
                <a:close/>
              </a:path>
            </a:pathLst>
          </a:custGeom>
          <a:solidFill>
            <a:srgbClr val="A8B6C8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srgbClr val="A8B6C8"/>
              </a:solidFill>
              <a:latin typeface="Calibri"/>
              <a:cs typeface="Arial"/>
            </a:endParaRPr>
          </a:p>
        </p:txBody>
      </p:sp>
      <p:sp>
        <p:nvSpPr>
          <p:cNvPr id="85" name="object 30">
            <a:extLst>
              <a:ext uri="{FF2B5EF4-FFF2-40B4-BE49-F238E27FC236}">
                <a16:creationId xmlns:a16="http://schemas.microsoft.com/office/drawing/2014/main" id="{B63784DC-4496-49C2-A82F-2E3037604D00}"/>
              </a:ext>
            </a:extLst>
          </p:cNvPr>
          <p:cNvSpPr txBox="1"/>
          <p:nvPr/>
        </p:nvSpPr>
        <p:spPr>
          <a:xfrm>
            <a:off x="6774193" y="5373480"/>
            <a:ext cx="1442637" cy="1615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defRPr/>
            </a:pPr>
            <a:r>
              <a:rPr sz="1050" b="1" i="1" spc="-5" dirty="0">
                <a:solidFill>
                  <a:srgbClr val="660F1E"/>
                </a:solidFill>
                <a:latin typeface="Arial"/>
                <a:cs typeface="Arial"/>
              </a:rPr>
              <a:t>Original</a:t>
            </a:r>
            <a:r>
              <a:rPr sz="1050" b="1" i="1" spc="-95" dirty="0">
                <a:solidFill>
                  <a:srgbClr val="660F1E"/>
                </a:solidFill>
                <a:latin typeface="Arial"/>
                <a:cs typeface="Arial"/>
              </a:rPr>
              <a:t> </a:t>
            </a:r>
            <a:r>
              <a:rPr sz="1050" b="1" i="1" dirty="0">
                <a:solidFill>
                  <a:srgbClr val="660F1E"/>
                </a:solidFill>
                <a:latin typeface="Arial"/>
                <a:cs typeface="Arial"/>
              </a:rPr>
              <a:t>Content</a:t>
            </a:r>
            <a:endParaRPr sz="1050" dirty="0">
              <a:solidFill>
                <a:srgbClr val="660F1E"/>
              </a:solidFill>
              <a:latin typeface="Arial"/>
              <a:cs typeface="Arial"/>
            </a:endParaRPr>
          </a:p>
        </p:txBody>
      </p:sp>
      <p:sp>
        <p:nvSpPr>
          <p:cNvPr id="86" name="object 31">
            <a:extLst>
              <a:ext uri="{FF2B5EF4-FFF2-40B4-BE49-F238E27FC236}">
                <a16:creationId xmlns:a16="http://schemas.microsoft.com/office/drawing/2014/main" id="{C4D2BE9D-E77B-4543-A64D-4E6184B8C554}"/>
              </a:ext>
            </a:extLst>
          </p:cNvPr>
          <p:cNvSpPr/>
          <p:nvPr/>
        </p:nvSpPr>
        <p:spPr>
          <a:xfrm>
            <a:off x="4877667" y="4247378"/>
            <a:ext cx="1747270" cy="338279"/>
          </a:xfrm>
          <a:custGeom>
            <a:avLst/>
            <a:gdLst/>
            <a:ahLst/>
            <a:cxnLst/>
            <a:rect l="l" t="t" r="r" b="b"/>
            <a:pathLst>
              <a:path w="1485265" h="238125">
                <a:moveTo>
                  <a:pt x="1433449" y="0"/>
                </a:moveTo>
                <a:lnTo>
                  <a:pt x="51562" y="0"/>
                </a:lnTo>
                <a:lnTo>
                  <a:pt x="31503" y="4056"/>
                </a:lnTo>
                <a:lnTo>
                  <a:pt x="15112" y="15113"/>
                </a:lnTo>
                <a:lnTo>
                  <a:pt x="4056" y="31503"/>
                </a:lnTo>
                <a:lnTo>
                  <a:pt x="0" y="51562"/>
                </a:lnTo>
                <a:lnTo>
                  <a:pt x="0" y="186436"/>
                </a:lnTo>
                <a:lnTo>
                  <a:pt x="4056" y="206567"/>
                </a:lnTo>
                <a:lnTo>
                  <a:pt x="15112" y="222996"/>
                </a:lnTo>
                <a:lnTo>
                  <a:pt x="31503" y="234066"/>
                </a:lnTo>
                <a:lnTo>
                  <a:pt x="51562" y="238125"/>
                </a:lnTo>
                <a:lnTo>
                  <a:pt x="1433449" y="238125"/>
                </a:lnTo>
                <a:lnTo>
                  <a:pt x="1453560" y="234066"/>
                </a:lnTo>
                <a:lnTo>
                  <a:pt x="1469945" y="222996"/>
                </a:lnTo>
                <a:lnTo>
                  <a:pt x="1480972" y="206567"/>
                </a:lnTo>
                <a:lnTo>
                  <a:pt x="1485010" y="186436"/>
                </a:lnTo>
                <a:lnTo>
                  <a:pt x="1485010" y="51562"/>
                </a:lnTo>
                <a:lnTo>
                  <a:pt x="1480972" y="31503"/>
                </a:lnTo>
                <a:lnTo>
                  <a:pt x="1469945" y="15113"/>
                </a:lnTo>
                <a:lnTo>
                  <a:pt x="1453560" y="4056"/>
                </a:lnTo>
                <a:lnTo>
                  <a:pt x="1433449" y="0"/>
                </a:lnTo>
                <a:close/>
              </a:path>
            </a:pathLst>
          </a:custGeom>
          <a:solidFill>
            <a:srgbClr val="1E3448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>
              <a:solidFill>
                <a:srgbClr val="FFFFFF"/>
              </a:solidFill>
              <a:latin typeface="Calibri"/>
              <a:cs typeface="Arial"/>
            </a:endParaRPr>
          </a:p>
        </p:txBody>
      </p:sp>
      <p:sp>
        <p:nvSpPr>
          <p:cNvPr id="87" name="object 32">
            <a:extLst>
              <a:ext uri="{FF2B5EF4-FFF2-40B4-BE49-F238E27FC236}">
                <a16:creationId xmlns:a16="http://schemas.microsoft.com/office/drawing/2014/main" id="{213CE7D0-0371-4BD2-AC50-1D94EC478D6E}"/>
              </a:ext>
            </a:extLst>
          </p:cNvPr>
          <p:cNvSpPr/>
          <p:nvPr/>
        </p:nvSpPr>
        <p:spPr>
          <a:xfrm>
            <a:off x="6681714" y="4256901"/>
            <a:ext cx="1635965" cy="324748"/>
          </a:xfrm>
          <a:custGeom>
            <a:avLst/>
            <a:gdLst/>
            <a:ahLst/>
            <a:cxnLst/>
            <a:rect l="l" t="t" r="r" b="b"/>
            <a:pathLst>
              <a:path w="1343025" h="228600">
                <a:moveTo>
                  <a:pt x="1293495" y="0"/>
                </a:moveTo>
                <a:lnTo>
                  <a:pt x="49529" y="0"/>
                </a:lnTo>
                <a:lnTo>
                  <a:pt x="30271" y="3881"/>
                </a:lnTo>
                <a:lnTo>
                  <a:pt x="14525" y="14478"/>
                </a:lnTo>
                <a:lnTo>
                  <a:pt x="3899" y="30218"/>
                </a:lnTo>
                <a:lnTo>
                  <a:pt x="0" y="49530"/>
                </a:lnTo>
                <a:lnTo>
                  <a:pt x="0" y="179070"/>
                </a:lnTo>
                <a:lnTo>
                  <a:pt x="3899" y="198328"/>
                </a:lnTo>
                <a:lnTo>
                  <a:pt x="14525" y="214074"/>
                </a:lnTo>
                <a:lnTo>
                  <a:pt x="30271" y="224700"/>
                </a:lnTo>
                <a:lnTo>
                  <a:pt x="49529" y="228600"/>
                </a:lnTo>
                <a:lnTo>
                  <a:pt x="1293495" y="228600"/>
                </a:lnTo>
                <a:lnTo>
                  <a:pt x="1312753" y="224700"/>
                </a:lnTo>
                <a:lnTo>
                  <a:pt x="1328499" y="214074"/>
                </a:lnTo>
                <a:lnTo>
                  <a:pt x="1339125" y="198328"/>
                </a:lnTo>
                <a:lnTo>
                  <a:pt x="1343025" y="179070"/>
                </a:lnTo>
                <a:lnTo>
                  <a:pt x="1343025" y="49530"/>
                </a:lnTo>
                <a:lnTo>
                  <a:pt x="1339125" y="30218"/>
                </a:lnTo>
                <a:lnTo>
                  <a:pt x="1328499" y="14478"/>
                </a:lnTo>
                <a:lnTo>
                  <a:pt x="1312753" y="3881"/>
                </a:lnTo>
                <a:lnTo>
                  <a:pt x="1293495" y="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 sz="2000">
              <a:solidFill>
                <a:prstClr val="black"/>
              </a:solidFill>
              <a:latin typeface="Calibri"/>
              <a:cs typeface="Arial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6E51FF5-8DFE-40D8-A9C7-505515134F6E}"/>
              </a:ext>
            </a:extLst>
          </p:cNvPr>
          <p:cNvSpPr/>
          <p:nvPr/>
        </p:nvSpPr>
        <p:spPr>
          <a:xfrm>
            <a:off x="5543233" y="4756054"/>
            <a:ext cx="207537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100" b="1" spc="-5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  <a:cs typeface="Arial"/>
              </a:rPr>
              <a:t>Third </a:t>
            </a:r>
            <a:r>
              <a:rPr lang="en-US" sz="1100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  <a:cs typeface="Arial"/>
              </a:rPr>
              <a:t>Party</a:t>
            </a:r>
            <a:r>
              <a:rPr lang="en-US" sz="1100" b="1" spc="-114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  <a:cs typeface="Arial"/>
              </a:rPr>
              <a:t> </a:t>
            </a:r>
            <a:r>
              <a:rPr lang="en-US" sz="1100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  <a:cs typeface="Arial"/>
              </a:rPr>
              <a:t>Internet Provider</a:t>
            </a:r>
            <a:endParaRPr lang="en-CA" sz="2800" b="1" dirty="0">
              <a:solidFill>
                <a:srgbClr val="000000">
                  <a:lumMod val="65000"/>
                  <a:lumOff val="35000"/>
                </a:srgbClr>
              </a:solidFill>
              <a:latin typeface="Helvetica"/>
              <a:cs typeface="Arial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4A9A350-597F-486E-A320-FB3A6EE50717}"/>
              </a:ext>
            </a:extLst>
          </p:cNvPr>
          <p:cNvSpPr/>
          <p:nvPr/>
        </p:nvSpPr>
        <p:spPr>
          <a:xfrm>
            <a:off x="5125364" y="4293393"/>
            <a:ext cx="1303562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050" b="1" dirty="0">
                <a:solidFill>
                  <a:srgbClr val="FFFFFF"/>
                </a:solidFill>
                <a:latin typeface="Arial"/>
                <a:cs typeface="Arial"/>
              </a:rPr>
              <a:t>Content</a:t>
            </a:r>
            <a:r>
              <a:rPr lang="en-CA" sz="105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CA" sz="1050" b="1" dirty="0">
                <a:solidFill>
                  <a:srgbClr val="FFFFFF"/>
                </a:solidFill>
                <a:latin typeface="Arial"/>
                <a:cs typeface="Arial"/>
              </a:rPr>
              <a:t>Licenses</a:t>
            </a:r>
            <a:endParaRPr lang="en-CA" sz="2400" dirty="0">
              <a:solidFill>
                <a:srgbClr val="FFFFFF"/>
              </a:solidFill>
              <a:latin typeface="Helvetica"/>
              <a:cs typeface="Arial"/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B426153E-AAEC-49DD-B03E-399A2BE38329}"/>
              </a:ext>
            </a:extLst>
          </p:cNvPr>
          <p:cNvSpPr/>
          <p:nvPr/>
        </p:nvSpPr>
        <p:spPr>
          <a:xfrm>
            <a:off x="6839523" y="4217493"/>
            <a:ext cx="144148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600" b="1" baseline="3086" dirty="0">
                <a:solidFill>
                  <a:srgbClr val="FFFFFF"/>
                </a:solidFill>
                <a:latin typeface="Arial"/>
                <a:cs typeface="Arial"/>
              </a:rPr>
              <a:t>Content</a:t>
            </a:r>
            <a:r>
              <a:rPr lang="en-CA" sz="1600" b="1" spc="-187" baseline="3086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CA" sz="1600" b="1" baseline="3086" dirty="0">
                <a:solidFill>
                  <a:srgbClr val="FFFFFF"/>
                </a:solidFill>
                <a:latin typeface="Arial"/>
                <a:cs typeface="Arial"/>
              </a:rPr>
              <a:t>Production</a:t>
            </a:r>
            <a:endParaRPr lang="en-CA" sz="2400" dirty="0">
              <a:solidFill>
                <a:srgbClr val="FFFFFF"/>
              </a:solidFill>
              <a:latin typeface="Helvetica"/>
              <a:cs typeface="Arial"/>
            </a:endParaRP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7D6E789A-5BD3-483C-A40C-8B85EF3978FD}"/>
              </a:ext>
            </a:extLst>
          </p:cNvPr>
          <p:cNvSpPr/>
          <p:nvPr/>
        </p:nvSpPr>
        <p:spPr bwMode="auto">
          <a:xfrm>
            <a:off x="4799231" y="4188338"/>
            <a:ext cx="3574472" cy="467106"/>
          </a:xfrm>
          <a:prstGeom prst="roundRect">
            <a:avLst>
              <a:gd name="adj" fmla="val 9955"/>
            </a:avLst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CA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CF55EEC-AC51-4098-897A-7454DDC3FA81}"/>
              </a:ext>
            </a:extLst>
          </p:cNvPr>
          <p:cNvSpPr/>
          <p:nvPr/>
        </p:nvSpPr>
        <p:spPr>
          <a:xfrm>
            <a:off x="4828630" y="3899835"/>
            <a:ext cx="3418885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760">
              <a:defRPr/>
            </a:pPr>
            <a:r>
              <a:rPr lang="en-US" sz="1050" b="1" spc="-5" dirty="0">
                <a:solidFill>
                  <a:srgbClr val="660F1E"/>
                </a:solidFill>
                <a:latin typeface="Arial"/>
                <a:cs typeface="Arial"/>
              </a:rPr>
              <a:t>ONLINE STREAMING SERVICE </a:t>
            </a:r>
            <a:r>
              <a:rPr lang="en-US" sz="1050" b="1" dirty="0">
                <a:solidFill>
                  <a:srgbClr val="660F1E"/>
                </a:solidFill>
                <a:latin typeface="Arial"/>
                <a:cs typeface="Arial"/>
              </a:rPr>
              <a:t>(Netflix,</a:t>
            </a:r>
            <a:r>
              <a:rPr lang="en-US" sz="1050" b="1" spc="-85" dirty="0">
                <a:solidFill>
                  <a:srgbClr val="660F1E"/>
                </a:solidFill>
                <a:latin typeface="Arial"/>
                <a:cs typeface="Arial"/>
              </a:rPr>
              <a:t> </a:t>
            </a:r>
            <a:r>
              <a:rPr lang="en-US" sz="1050" b="1" dirty="0">
                <a:solidFill>
                  <a:srgbClr val="660F1E"/>
                </a:solidFill>
                <a:latin typeface="Arial"/>
                <a:cs typeface="Arial"/>
              </a:rPr>
              <a:t>Hulu)</a:t>
            </a:r>
            <a:endParaRPr lang="en-US" sz="1050" dirty="0">
              <a:solidFill>
                <a:srgbClr val="660F1E"/>
              </a:solidFill>
              <a:latin typeface="Arial"/>
              <a:cs typeface="Arial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744748B-F567-489A-9305-D1B53B24F535}"/>
              </a:ext>
            </a:extLst>
          </p:cNvPr>
          <p:cNvSpPr/>
          <p:nvPr/>
        </p:nvSpPr>
        <p:spPr>
          <a:xfrm>
            <a:off x="484188" y="1939593"/>
            <a:ext cx="380028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090">
              <a:spcBef>
                <a:spcPts val="110"/>
              </a:spcBef>
              <a:buClr>
                <a:srgbClr val="003399"/>
              </a:buClr>
              <a:tabLst>
                <a:tab pos="200025" algn="l"/>
              </a:tabLst>
              <a:defRPr/>
            </a:pPr>
            <a:r>
              <a:rPr lang="en-US" sz="1100" i="1" spc="-5" dirty="0">
                <a:solidFill>
                  <a:srgbClr val="000000"/>
                </a:solidFill>
                <a:latin typeface="Arial"/>
                <a:cs typeface="Arial"/>
              </a:rPr>
              <a:t>Traditional Cable TV companies provide </a:t>
            </a:r>
            <a:r>
              <a:rPr lang="en-US" sz="1100" b="1" i="1" spc="-5" dirty="0">
                <a:solidFill>
                  <a:srgbClr val="000000"/>
                </a:solidFill>
                <a:latin typeface="Arial"/>
                <a:cs typeface="Arial"/>
              </a:rPr>
              <a:t>licensed content and cable infrastructure </a:t>
            </a:r>
            <a:r>
              <a:rPr lang="en-US" sz="1100" i="1" spc="-5" dirty="0">
                <a:solidFill>
                  <a:srgbClr val="000000"/>
                </a:solidFill>
                <a:latin typeface="Arial"/>
                <a:cs typeface="Arial"/>
              </a:rPr>
              <a:t>for subscription fee of </a:t>
            </a:r>
            <a:r>
              <a:rPr lang="en-US" sz="1100" b="1" i="1" spc="-5" dirty="0">
                <a:solidFill>
                  <a:srgbClr val="000000"/>
                </a:solidFill>
                <a:latin typeface="Arial"/>
                <a:cs typeface="Arial"/>
              </a:rPr>
              <a:t>$50-100+ monthly</a:t>
            </a:r>
            <a:endParaRPr lang="en-US" sz="1100" b="1" i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CDED0FE6-635F-419E-939B-BE3B35228EAF}"/>
              </a:ext>
            </a:extLst>
          </p:cNvPr>
          <p:cNvSpPr/>
          <p:nvPr/>
        </p:nvSpPr>
        <p:spPr>
          <a:xfrm>
            <a:off x="4643692" y="1914193"/>
            <a:ext cx="384498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090">
              <a:spcBef>
                <a:spcPts val="110"/>
              </a:spcBef>
              <a:buClr>
                <a:srgbClr val="003399"/>
              </a:buClr>
              <a:tabLst>
                <a:tab pos="200025" algn="l"/>
              </a:tabLst>
              <a:defRPr/>
            </a:pPr>
            <a:r>
              <a:rPr lang="en-US" sz="1100" i="1" spc="-5" dirty="0">
                <a:solidFill>
                  <a:srgbClr val="000000"/>
                </a:solidFill>
                <a:latin typeface="Arial"/>
                <a:cs typeface="Arial"/>
              </a:rPr>
              <a:t>Streaming Services provide </a:t>
            </a:r>
            <a:r>
              <a:rPr lang="en-US" sz="1100" b="1" i="1" spc="-5" dirty="0">
                <a:solidFill>
                  <a:srgbClr val="000000"/>
                </a:solidFill>
                <a:latin typeface="Arial"/>
                <a:cs typeface="Arial"/>
              </a:rPr>
              <a:t>licensed and original content delivered over the Internet </a:t>
            </a:r>
            <a:r>
              <a:rPr lang="en-US" sz="1100" i="1" spc="-5" dirty="0">
                <a:solidFill>
                  <a:srgbClr val="000000"/>
                </a:solidFill>
                <a:latin typeface="Arial"/>
                <a:cs typeface="Arial"/>
              </a:rPr>
              <a:t>for subscription fee of as low as </a:t>
            </a:r>
            <a:r>
              <a:rPr lang="en-US" sz="1100" b="1" i="1" spc="-5" dirty="0">
                <a:solidFill>
                  <a:srgbClr val="000000"/>
                </a:solidFill>
                <a:latin typeface="Arial"/>
                <a:cs typeface="Arial"/>
              </a:rPr>
              <a:t>$10 monthly</a:t>
            </a:r>
          </a:p>
        </p:txBody>
      </p:sp>
      <p:graphicFrame>
        <p:nvGraphicFramePr>
          <p:cNvPr id="95" name="Group 108">
            <a:extLst>
              <a:ext uri="{FF2B5EF4-FFF2-40B4-BE49-F238E27FC236}">
                <a16:creationId xmlns:a16="http://schemas.microsoft.com/office/drawing/2014/main" id="{F661D593-6FBD-4636-A586-8F0BF0E9587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5036" y="1700213"/>
          <a:ext cx="3657602" cy="233172"/>
        </p:xfrm>
        <a:graphic>
          <a:graphicData uri="http://schemas.openxmlformats.org/drawingml/2006/table">
            <a:tbl>
              <a:tblPr/>
              <a:tblGrid>
                <a:gridCol w="3657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Cable TV Providers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6" name="Group 108">
            <a:extLst>
              <a:ext uri="{FF2B5EF4-FFF2-40B4-BE49-F238E27FC236}">
                <a16:creationId xmlns:a16="http://schemas.microsoft.com/office/drawing/2014/main" id="{04586C8A-90B5-493E-B904-224D612AD7E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95711" y="1700213"/>
          <a:ext cx="3657602" cy="233172"/>
        </p:xfrm>
        <a:graphic>
          <a:graphicData uri="http://schemas.openxmlformats.org/drawingml/2006/table">
            <a:tbl>
              <a:tblPr/>
              <a:tblGrid>
                <a:gridCol w="3657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Over-The-Top (OTT) Streaming</a:t>
                      </a:r>
                      <a:endParaRPr kumimoji="0" 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F1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7" name="object 7">
            <a:extLst>
              <a:ext uri="{FF2B5EF4-FFF2-40B4-BE49-F238E27FC236}">
                <a16:creationId xmlns:a16="http://schemas.microsoft.com/office/drawing/2014/main" id="{F9344DA6-0C85-462E-A188-66097BE14B40}"/>
              </a:ext>
            </a:extLst>
          </p:cNvPr>
          <p:cNvSpPr txBox="1"/>
          <p:nvPr/>
        </p:nvSpPr>
        <p:spPr>
          <a:xfrm>
            <a:off x="348490" y="1136388"/>
            <a:ext cx="8251825" cy="3905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000"/>
              </a:lnSpc>
              <a:defRPr/>
            </a:pPr>
            <a:r>
              <a:rPr sz="1200" b="1" dirty="0">
                <a:solidFill>
                  <a:srgbClr val="44485F"/>
                </a:solidFill>
                <a:latin typeface="Arial"/>
                <a:cs typeface="Arial"/>
              </a:rPr>
              <a:t>Following </a:t>
            </a:r>
            <a:r>
              <a:rPr sz="1200" b="1" spc="-5" dirty="0">
                <a:solidFill>
                  <a:srgbClr val="44485F"/>
                </a:solidFill>
                <a:latin typeface="Arial"/>
                <a:cs typeface="Arial"/>
              </a:rPr>
              <a:t>a </a:t>
            </a:r>
            <a:r>
              <a:rPr sz="1200" b="1" dirty="0">
                <a:solidFill>
                  <a:srgbClr val="44485F"/>
                </a:solidFill>
                <a:latin typeface="Arial"/>
                <a:cs typeface="Arial"/>
              </a:rPr>
              <a:t>decade of </a:t>
            </a:r>
            <a:r>
              <a:rPr sz="1200" b="1" spc="-5" dirty="0">
                <a:solidFill>
                  <a:srgbClr val="44485F"/>
                </a:solidFill>
                <a:latin typeface="Arial"/>
                <a:cs typeface="Arial"/>
              </a:rPr>
              <a:t>separation </a:t>
            </a:r>
            <a:r>
              <a:rPr sz="1200" b="1" dirty="0">
                <a:solidFill>
                  <a:srgbClr val="44485F"/>
                </a:solidFill>
                <a:latin typeface="Arial"/>
                <a:cs typeface="Arial"/>
              </a:rPr>
              <a:t>between </a:t>
            </a:r>
            <a:r>
              <a:rPr sz="1200" b="1" spc="-5" dirty="0">
                <a:solidFill>
                  <a:srgbClr val="44485F"/>
                </a:solidFill>
                <a:latin typeface="Arial"/>
                <a:cs typeface="Arial"/>
              </a:rPr>
              <a:t>content </a:t>
            </a:r>
            <a:r>
              <a:rPr sz="1200" b="1" dirty="0">
                <a:solidFill>
                  <a:srgbClr val="44485F"/>
                </a:solidFill>
                <a:latin typeface="Arial"/>
                <a:cs typeface="Arial"/>
              </a:rPr>
              <a:t>producers (media companies) and </a:t>
            </a:r>
            <a:r>
              <a:rPr sz="1200" b="1" spc="-5" dirty="0">
                <a:solidFill>
                  <a:srgbClr val="44485F"/>
                </a:solidFill>
                <a:latin typeface="Arial"/>
                <a:cs typeface="Arial"/>
              </a:rPr>
              <a:t>content distributors </a:t>
            </a:r>
            <a:r>
              <a:rPr sz="1200" b="1" dirty="0">
                <a:solidFill>
                  <a:srgbClr val="44485F"/>
                </a:solidFill>
                <a:latin typeface="Arial"/>
                <a:cs typeface="Arial"/>
              </a:rPr>
              <a:t>(cable /  telecom companies), </a:t>
            </a:r>
            <a:r>
              <a:rPr sz="1200" b="1" spc="-5" dirty="0">
                <a:solidFill>
                  <a:srgbClr val="44485F"/>
                </a:solidFill>
                <a:latin typeface="Arial"/>
                <a:cs typeface="Arial"/>
              </a:rPr>
              <a:t>over-the-top Internet streaming has created a </a:t>
            </a:r>
            <a:r>
              <a:rPr sz="1200" b="1" dirty="0">
                <a:solidFill>
                  <a:srgbClr val="44485F"/>
                </a:solidFill>
                <a:latin typeface="Arial"/>
                <a:cs typeface="Arial"/>
              </a:rPr>
              <a:t>renewed </a:t>
            </a:r>
            <a:r>
              <a:rPr sz="1200" b="1" spc="-5" dirty="0">
                <a:solidFill>
                  <a:srgbClr val="44485F"/>
                </a:solidFill>
                <a:latin typeface="Arial"/>
                <a:cs typeface="Arial"/>
              </a:rPr>
              <a:t>focus </a:t>
            </a:r>
            <a:r>
              <a:rPr sz="1200" b="1" dirty="0">
                <a:solidFill>
                  <a:srgbClr val="44485F"/>
                </a:solidFill>
                <a:latin typeface="Arial"/>
                <a:cs typeface="Arial"/>
              </a:rPr>
              <a:t>on</a:t>
            </a:r>
            <a:r>
              <a:rPr sz="1200" b="1" spc="45" dirty="0">
                <a:solidFill>
                  <a:srgbClr val="44485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44485F"/>
                </a:solidFill>
                <a:latin typeface="Arial"/>
                <a:cs typeface="Arial"/>
              </a:rPr>
              <a:t>content</a:t>
            </a:r>
            <a:endParaRPr sz="12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438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3" name="Table 92"/>
          <p:cNvGraphicFramePr>
            <a:graphicFrameLocks noGrp="1"/>
          </p:cNvGraphicFramePr>
          <p:nvPr>
            <p:extLst/>
          </p:nvPr>
        </p:nvGraphicFramePr>
        <p:xfrm>
          <a:off x="2055814" y="3112496"/>
          <a:ext cx="6448425" cy="1276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988">
                  <a:extLst>
                    <a:ext uri="{9D8B030D-6E8A-4147-A177-3AD203B41FA5}">
                      <a16:colId xmlns:a16="http://schemas.microsoft.com/office/drawing/2014/main" val="219865924"/>
                    </a:ext>
                  </a:extLst>
                </a:gridCol>
                <a:gridCol w="1537175">
                  <a:extLst>
                    <a:ext uri="{9D8B030D-6E8A-4147-A177-3AD203B41FA5}">
                      <a16:colId xmlns:a16="http://schemas.microsoft.com/office/drawing/2014/main" val="1320154963"/>
                    </a:ext>
                  </a:extLst>
                </a:gridCol>
                <a:gridCol w="2396682">
                  <a:extLst>
                    <a:ext uri="{9D8B030D-6E8A-4147-A177-3AD203B41FA5}">
                      <a16:colId xmlns:a16="http://schemas.microsoft.com/office/drawing/2014/main" val="481422842"/>
                    </a:ext>
                  </a:extLst>
                </a:gridCol>
                <a:gridCol w="1471580">
                  <a:extLst>
                    <a:ext uri="{9D8B030D-6E8A-4147-A177-3AD203B41FA5}">
                      <a16:colId xmlns:a16="http://schemas.microsoft.com/office/drawing/2014/main" val="3459467341"/>
                    </a:ext>
                  </a:extLst>
                </a:gridCol>
              </a:tblGrid>
              <a:tr h="12763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042685"/>
                  </a:ext>
                </a:extLst>
              </a:tr>
            </a:tbl>
          </a:graphicData>
        </a:graphic>
      </p:graphicFrame>
      <p:sp>
        <p:nvSpPr>
          <p:cNvPr id="108" name="Text Box 26"/>
          <p:cNvSpPr txBox="1">
            <a:spLocks noChangeArrowheads="1"/>
          </p:cNvSpPr>
          <p:nvPr/>
        </p:nvSpPr>
        <p:spPr bwMode="auto">
          <a:xfrm>
            <a:off x="3107873" y="3478765"/>
            <a:ext cx="15062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Helvetica"/>
                <a:ea typeface="ＭＳ Ｐゴシック"/>
                <a:cs typeface="ＭＳ Ｐゴシック"/>
              </a:rPr>
              <a:t>Bankable Feasibility Study </a:t>
            </a:r>
            <a:endParaRPr lang="en-US" sz="1400" b="1" dirty="0">
              <a:solidFill>
                <a:srgbClr val="000000">
                  <a:lumMod val="65000"/>
                  <a:lumOff val="35000"/>
                </a:srgbClr>
              </a:solidFill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109" name="Text Box 25"/>
          <p:cNvSpPr txBox="1">
            <a:spLocks noChangeArrowheads="1"/>
          </p:cNvSpPr>
          <p:nvPr/>
        </p:nvSpPr>
        <p:spPr bwMode="auto">
          <a:xfrm>
            <a:off x="7102198" y="3478765"/>
            <a:ext cx="13668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Helvetica"/>
                <a:ea typeface="ＭＳ Ｐゴシック"/>
                <a:cs typeface="ＭＳ Ｐゴシック"/>
              </a:rPr>
              <a:t>Underground</a:t>
            </a:r>
            <a:br>
              <a:rPr lang="en-AU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Helvetica"/>
                <a:ea typeface="ＭＳ Ｐゴシック"/>
                <a:cs typeface="ＭＳ Ｐゴシック"/>
              </a:rPr>
            </a:br>
            <a:r>
              <a:rPr lang="en-AU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Helvetica"/>
                <a:ea typeface="ＭＳ Ｐゴシック"/>
                <a:cs typeface="ＭＳ Ｐゴシック"/>
              </a:rPr>
              <a:t>Construction</a:t>
            </a:r>
            <a:endParaRPr lang="en-US" sz="1400" b="1" dirty="0">
              <a:solidFill>
                <a:srgbClr val="000000">
                  <a:lumMod val="65000"/>
                  <a:lumOff val="35000"/>
                </a:srgbClr>
              </a:solidFill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114" name="Text Box 26"/>
          <p:cNvSpPr txBox="1">
            <a:spLocks noChangeArrowheads="1"/>
          </p:cNvSpPr>
          <p:nvPr/>
        </p:nvSpPr>
        <p:spPr bwMode="auto">
          <a:xfrm>
            <a:off x="2054165" y="3478765"/>
            <a:ext cx="10547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r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Helvetica"/>
                <a:ea typeface="ＭＳ Ｐゴシック"/>
                <a:cs typeface="Arial"/>
              </a:rPr>
              <a:t>Exploration </a:t>
            </a:r>
            <a:br>
              <a:rPr lang="en-AU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Helvetica"/>
                <a:ea typeface="ＭＳ Ｐゴシック"/>
                <a:cs typeface="Arial"/>
              </a:rPr>
            </a:br>
            <a:r>
              <a:rPr lang="en-AU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Helvetica"/>
                <a:ea typeface="ＭＳ Ｐゴシック"/>
                <a:cs typeface="Arial"/>
              </a:rPr>
              <a:t>Drilling</a:t>
            </a:r>
            <a:endParaRPr lang="en-US" sz="1400" b="1" dirty="0">
              <a:solidFill>
                <a:srgbClr val="000000">
                  <a:lumMod val="65000"/>
                  <a:lumOff val="35000"/>
                </a:srgbClr>
              </a:solidFill>
              <a:latin typeface="Helvetica"/>
              <a:ea typeface="ＭＳ Ｐゴシック"/>
              <a:cs typeface="Arial"/>
            </a:endParaRPr>
          </a:p>
        </p:txBody>
      </p:sp>
      <p:sp>
        <p:nvSpPr>
          <p:cNvPr id="104" name="AutoShape 20"/>
          <p:cNvSpPr>
            <a:spLocks noChangeArrowheads="1"/>
          </p:cNvSpPr>
          <p:nvPr/>
        </p:nvSpPr>
        <p:spPr bwMode="auto">
          <a:xfrm>
            <a:off x="2044703" y="2783658"/>
            <a:ext cx="6711949" cy="339852"/>
          </a:xfrm>
          <a:prstGeom prst="rightArrow">
            <a:avLst>
              <a:gd name="adj1" fmla="val 100000"/>
              <a:gd name="adj2" fmla="val 66021"/>
            </a:avLst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106" name="Text Box 36"/>
          <p:cNvSpPr txBox="1">
            <a:spLocks noChangeArrowheads="1"/>
          </p:cNvSpPr>
          <p:nvPr/>
        </p:nvSpPr>
        <p:spPr bwMode="auto">
          <a:xfrm>
            <a:off x="4669343" y="2799728"/>
            <a:ext cx="8513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$300m</a:t>
            </a:r>
            <a:endParaRPr lang="en-US" sz="1400" b="1" dirty="0">
              <a:solidFill>
                <a:srgbClr val="FFFFFF"/>
              </a:solidFill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107" name="Text Box 36"/>
          <p:cNvSpPr txBox="1">
            <a:spLocks noChangeArrowheads="1"/>
          </p:cNvSpPr>
          <p:nvPr/>
        </p:nvSpPr>
        <p:spPr bwMode="auto">
          <a:xfrm>
            <a:off x="5453386" y="2799728"/>
            <a:ext cx="8513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$200m</a:t>
            </a:r>
            <a:endParaRPr lang="en-US" sz="1400" b="1" dirty="0">
              <a:solidFill>
                <a:srgbClr val="FFFFFF"/>
              </a:solidFill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110" name="Text Box 36"/>
          <p:cNvSpPr txBox="1">
            <a:spLocks noChangeArrowheads="1"/>
          </p:cNvSpPr>
          <p:nvPr/>
        </p:nvSpPr>
        <p:spPr bwMode="auto">
          <a:xfrm>
            <a:off x="6226268" y="2799728"/>
            <a:ext cx="8513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$150m</a:t>
            </a:r>
            <a:endParaRPr lang="en-US" sz="1400" b="1" dirty="0">
              <a:solidFill>
                <a:srgbClr val="FFFFFF"/>
              </a:solidFill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111" name="Text Box 36"/>
          <p:cNvSpPr txBox="1">
            <a:spLocks noChangeArrowheads="1"/>
          </p:cNvSpPr>
          <p:nvPr/>
        </p:nvSpPr>
        <p:spPr bwMode="auto">
          <a:xfrm>
            <a:off x="7004969" y="2799728"/>
            <a:ext cx="8513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$50m</a:t>
            </a:r>
            <a:endParaRPr lang="en-US" sz="1400" b="1" dirty="0">
              <a:solidFill>
                <a:srgbClr val="FFFFFF"/>
              </a:solidFill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112" name="Text Box 34"/>
          <p:cNvSpPr txBox="1">
            <a:spLocks noChangeArrowheads="1"/>
          </p:cNvSpPr>
          <p:nvPr/>
        </p:nvSpPr>
        <p:spPr bwMode="auto">
          <a:xfrm>
            <a:off x="2381770" y="2799728"/>
            <a:ext cx="7323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$30m</a:t>
            </a:r>
            <a:endParaRPr lang="en-US" sz="1400" b="1" dirty="0">
              <a:solidFill>
                <a:srgbClr val="FFFFFF"/>
              </a:solidFill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113" name="Text Box 34"/>
          <p:cNvSpPr txBox="1">
            <a:spLocks noChangeArrowheads="1"/>
          </p:cNvSpPr>
          <p:nvPr/>
        </p:nvSpPr>
        <p:spPr bwMode="auto">
          <a:xfrm>
            <a:off x="3371867" y="2799728"/>
            <a:ext cx="7323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$60m</a:t>
            </a:r>
            <a:endParaRPr lang="en-US" sz="1400" b="1" dirty="0">
              <a:solidFill>
                <a:srgbClr val="FFFFFF"/>
              </a:solidFill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115" name="Text Box 36"/>
          <p:cNvSpPr txBox="1">
            <a:spLocks noChangeArrowheads="1"/>
          </p:cNvSpPr>
          <p:nvPr/>
        </p:nvSpPr>
        <p:spPr bwMode="auto">
          <a:xfrm>
            <a:off x="7876430" y="2799728"/>
            <a:ext cx="8802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$50m</a:t>
            </a:r>
            <a:endParaRPr lang="en-US" sz="1400" b="1" dirty="0">
              <a:solidFill>
                <a:srgbClr val="FFFFFF"/>
              </a:solidFill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116" name="AutoShape 20"/>
          <p:cNvSpPr>
            <a:spLocks noChangeArrowheads="1"/>
          </p:cNvSpPr>
          <p:nvPr/>
        </p:nvSpPr>
        <p:spPr bwMode="auto">
          <a:xfrm>
            <a:off x="2052639" y="4344780"/>
            <a:ext cx="6657974" cy="298066"/>
          </a:xfrm>
          <a:prstGeom prst="rightArrow">
            <a:avLst>
              <a:gd name="adj1" fmla="val 100000"/>
              <a:gd name="adj2" fmla="val 66021"/>
            </a:avLst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FFFFFF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117" name="TextBox 37"/>
          <p:cNvSpPr txBox="1">
            <a:spLocks noChangeArrowheads="1"/>
          </p:cNvSpPr>
          <p:nvPr/>
        </p:nvSpPr>
        <p:spPr bwMode="auto">
          <a:xfrm>
            <a:off x="2057400" y="4338432"/>
            <a:ext cx="12319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2008 - 2011</a:t>
            </a:r>
          </a:p>
        </p:txBody>
      </p:sp>
      <p:sp>
        <p:nvSpPr>
          <p:cNvPr id="118" name="TextBox 39"/>
          <p:cNvSpPr txBox="1">
            <a:spLocks noChangeArrowheads="1"/>
          </p:cNvSpPr>
          <p:nvPr/>
        </p:nvSpPr>
        <p:spPr bwMode="auto">
          <a:xfrm>
            <a:off x="3312348" y="4338432"/>
            <a:ext cx="6734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2012</a:t>
            </a:r>
          </a:p>
        </p:txBody>
      </p:sp>
      <p:sp>
        <p:nvSpPr>
          <p:cNvPr id="119" name="TextBox 41"/>
          <p:cNvSpPr txBox="1">
            <a:spLocks noChangeArrowheads="1"/>
          </p:cNvSpPr>
          <p:nvPr/>
        </p:nvSpPr>
        <p:spPr bwMode="auto">
          <a:xfrm>
            <a:off x="4254600" y="4338432"/>
            <a:ext cx="6750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2013</a:t>
            </a:r>
          </a:p>
        </p:txBody>
      </p:sp>
      <p:sp>
        <p:nvSpPr>
          <p:cNvPr id="120" name="TextBox 43"/>
          <p:cNvSpPr txBox="1">
            <a:spLocks noChangeArrowheads="1"/>
          </p:cNvSpPr>
          <p:nvPr/>
        </p:nvSpPr>
        <p:spPr bwMode="auto">
          <a:xfrm>
            <a:off x="5266360" y="4338432"/>
            <a:ext cx="6734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2014</a:t>
            </a:r>
          </a:p>
        </p:txBody>
      </p:sp>
      <p:sp>
        <p:nvSpPr>
          <p:cNvPr id="121" name="TextBox 45"/>
          <p:cNvSpPr txBox="1">
            <a:spLocks noChangeArrowheads="1"/>
          </p:cNvSpPr>
          <p:nvPr/>
        </p:nvSpPr>
        <p:spPr bwMode="auto">
          <a:xfrm>
            <a:off x="6197455" y="4338432"/>
            <a:ext cx="6734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2015</a:t>
            </a:r>
          </a:p>
        </p:txBody>
      </p:sp>
      <p:sp>
        <p:nvSpPr>
          <p:cNvPr id="122" name="TextBox 47"/>
          <p:cNvSpPr txBox="1">
            <a:spLocks noChangeArrowheads="1"/>
          </p:cNvSpPr>
          <p:nvPr/>
        </p:nvSpPr>
        <p:spPr bwMode="auto">
          <a:xfrm>
            <a:off x="7139705" y="4338432"/>
            <a:ext cx="6750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2016</a:t>
            </a:r>
          </a:p>
        </p:txBody>
      </p:sp>
      <p:sp>
        <p:nvSpPr>
          <p:cNvPr id="123" name="TextBox 49"/>
          <p:cNvSpPr txBox="1">
            <a:spLocks noChangeArrowheads="1"/>
          </p:cNvSpPr>
          <p:nvPr/>
        </p:nvSpPr>
        <p:spPr bwMode="auto">
          <a:xfrm>
            <a:off x="8015532" y="4338432"/>
            <a:ext cx="6750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FFFFFF"/>
                </a:solidFill>
                <a:latin typeface="Helvetica"/>
                <a:ea typeface="ＭＳ Ｐゴシック"/>
                <a:cs typeface="ＭＳ Ｐゴシック"/>
              </a:rPr>
              <a:t>2017</a:t>
            </a:r>
          </a:p>
        </p:txBody>
      </p:sp>
      <p:sp>
        <p:nvSpPr>
          <p:cNvPr id="125" name="Text Box 34"/>
          <p:cNvSpPr txBox="1">
            <a:spLocks noChangeArrowheads="1"/>
          </p:cNvSpPr>
          <p:nvPr/>
        </p:nvSpPr>
        <p:spPr bwMode="auto">
          <a:xfrm>
            <a:off x="83121" y="2793111"/>
            <a:ext cx="19939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C5D1D7">
                    <a:lumMod val="50000"/>
                  </a:srgbClr>
                </a:solidFill>
                <a:latin typeface="Helvetica"/>
                <a:ea typeface="ＭＳ Ｐゴシック"/>
                <a:cs typeface="ＭＳ Ｐゴシック"/>
              </a:rPr>
              <a:t>EXPENDITURES</a:t>
            </a:r>
            <a:endParaRPr lang="en-US" sz="1400" b="1" dirty="0">
              <a:solidFill>
                <a:srgbClr val="C5D1D7">
                  <a:lumMod val="50000"/>
                </a:srgbClr>
              </a:solidFill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126" name="Text Box 34"/>
          <p:cNvSpPr txBox="1">
            <a:spLocks noChangeArrowheads="1"/>
          </p:cNvSpPr>
          <p:nvPr/>
        </p:nvSpPr>
        <p:spPr bwMode="auto">
          <a:xfrm>
            <a:off x="-6350" y="2197667"/>
            <a:ext cx="20786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6E5524"/>
                </a:solidFill>
                <a:latin typeface="Helvetica"/>
                <a:ea typeface="ＭＳ Ｐゴシック"/>
                <a:cs typeface="ＭＳ Ｐゴシック"/>
              </a:rPr>
              <a:t>FINANCING</a:t>
            </a:r>
            <a:endParaRPr lang="en-US" sz="1400" b="1" dirty="0">
              <a:solidFill>
                <a:srgbClr val="6E5524"/>
              </a:solidFill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127" name="Text Box 34"/>
          <p:cNvSpPr txBox="1">
            <a:spLocks noChangeArrowheads="1"/>
          </p:cNvSpPr>
          <p:nvPr/>
        </p:nvSpPr>
        <p:spPr bwMode="auto">
          <a:xfrm>
            <a:off x="448310" y="4335031"/>
            <a:ext cx="16176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Helvetica"/>
                <a:ea typeface="ＭＳ Ｐゴシック"/>
                <a:cs typeface="ＭＳ Ｐゴシック"/>
              </a:rPr>
              <a:t>TIMELINE</a:t>
            </a:r>
            <a:endParaRPr lang="en-US" sz="1400" b="1" dirty="0">
              <a:solidFill>
                <a:srgbClr val="000000">
                  <a:lumMod val="65000"/>
                  <a:lumOff val="35000"/>
                </a:srgbClr>
              </a:solidFill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128" name="Text Box 34"/>
          <p:cNvSpPr txBox="1">
            <a:spLocks noChangeArrowheads="1"/>
          </p:cNvSpPr>
          <p:nvPr/>
        </p:nvSpPr>
        <p:spPr bwMode="auto">
          <a:xfrm>
            <a:off x="121223" y="3576714"/>
            <a:ext cx="193840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Helvetica"/>
                <a:ea typeface="ＭＳ Ｐゴシック"/>
                <a:cs typeface="ＭＳ Ｐゴシック"/>
              </a:rPr>
              <a:t>TECHNICAL PHASE</a:t>
            </a:r>
            <a:endParaRPr lang="en-US" sz="1400" b="1" dirty="0">
              <a:solidFill>
                <a:srgbClr val="000000">
                  <a:lumMod val="65000"/>
                  <a:lumOff val="35000"/>
                </a:srgbClr>
              </a:solidFill>
              <a:latin typeface="Helvetica"/>
              <a:ea typeface="ＭＳ Ｐゴシック"/>
              <a:cs typeface="ＭＳ Ｐゴシック"/>
            </a:endParaRPr>
          </a:p>
        </p:txBody>
      </p:sp>
      <p:sp>
        <p:nvSpPr>
          <p:cNvPr id="129" name="Text Box 26"/>
          <p:cNvSpPr txBox="1">
            <a:spLocks noChangeArrowheads="1"/>
          </p:cNvSpPr>
          <p:nvPr/>
        </p:nvSpPr>
        <p:spPr bwMode="auto">
          <a:xfrm>
            <a:off x="4827945" y="3478765"/>
            <a:ext cx="19524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AU" sz="1400" b="1" dirty="0">
                <a:solidFill>
                  <a:srgbClr val="000000">
                    <a:lumMod val="65000"/>
                    <a:lumOff val="35000"/>
                  </a:srgbClr>
                </a:solidFill>
                <a:latin typeface="Helvetica"/>
                <a:ea typeface="ＭＳ Ｐゴシック"/>
                <a:cs typeface="Arial"/>
              </a:rPr>
              <a:t>Open Pit Construction</a:t>
            </a:r>
            <a:endParaRPr lang="en-US" sz="1400" b="1" dirty="0">
              <a:solidFill>
                <a:srgbClr val="000000">
                  <a:lumMod val="65000"/>
                  <a:lumOff val="35000"/>
                </a:srgbClr>
              </a:solidFill>
              <a:latin typeface="Helvetica"/>
              <a:ea typeface="ＭＳ Ｐゴシック"/>
              <a:cs typeface="Arial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052526" y="1794870"/>
            <a:ext cx="6496165" cy="892382"/>
            <a:chOff x="2001791" y="2514399"/>
            <a:chExt cx="6553213" cy="754997"/>
          </a:xfrm>
        </p:grpSpPr>
        <p:sp>
          <p:nvSpPr>
            <p:cNvPr id="98" name="Rectangle 18"/>
            <p:cNvSpPr>
              <a:spLocks noChangeArrowheads="1"/>
            </p:cNvSpPr>
            <p:nvPr/>
          </p:nvSpPr>
          <p:spPr bwMode="auto">
            <a:xfrm>
              <a:off x="6120032" y="2555240"/>
              <a:ext cx="186353" cy="31247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CA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001791" y="2514399"/>
              <a:ext cx="6553213" cy="754997"/>
              <a:chOff x="2001791" y="2714390"/>
              <a:chExt cx="6553213" cy="574618"/>
            </a:xfrm>
          </p:grpSpPr>
          <p:sp>
            <p:nvSpPr>
              <p:cNvPr id="99" name="Text Box 30"/>
              <p:cNvSpPr txBox="1">
                <a:spLocks noChangeArrowheads="1"/>
              </p:cNvSpPr>
              <p:nvPr/>
            </p:nvSpPr>
            <p:spPr bwMode="auto">
              <a:xfrm>
                <a:off x="4665101" y="2891307"/>
                <a:ext cx="2305296" cy="397439"/>
              </a:xfrm>
              <a:prstGeom prst="rect">
                <a:avLst/>
              </a:prstGeom>
              <a:solidFill>
                <a:srgbClr val="DCCD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AU" sz="1400" b="1" dirty="0">
                    <a:solidFill>
                      <a:srgbClr val="000000">
                        <a:lumMod val="85000"/>
                        <a:lumOff val="15000"/>
                      </a:srgbClr>
                    </a:solidFill>
                    <a:latin typeface="Helvetica"/>
                    <a:ea typeface="ＭＳ Ｐゴシック"/>
                    <a:cs typeface="ＭＳ Ｐゴシック"/>
                  </a:rPr>
                  <a:t>Debt Financing</a:t>
                </a:r>
                <a:br>
                  <a:rPr lang="en-AU" sz="1400" b="1" dirty="0">
                    <a:solidFill>
                      <a:srgbClr val="000000">
                        <a:lumMod val="85000"/>
                        <a:lumOff val="15000"/>
                      </a:srgbClr>
                    </a:solidFill>
                    <a:latin typeface="Helvetica"/>
                    <a:ea typeface="ＭＳ Ｐゴシック"/>
                    <a:cs typeface="ＭＳ Ｐゴシック"/>
                  </a:rPr>
                </a:br>
                <a:r>
                  <a:rPr lang="en-AU" sz="1400" b="1" dirty="0">
                    <a:solidFill>
                      <a:srgbClr val="000000">
                        <a:lumMod val="85000"/>
                        <a:lumOff val="15000"/>
                      </a:srgbClr>
                    </a:solidFill>
                    <a:latin typeface="Helvetica"/>
                    <a:ea typeface="ＭＳ Ｐゴシック"/>
                    <a:cs typeface="ＭＳ Ｐゴシック"/>
                  </a:rPr>
                  <a:t>Stock Exchange</a:t>
                </a:r>
                <a:endParaRPr lang="en-US" sz="1400" b="1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Helvetica"/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00" name="Text Box 30"/>
              <p:cNvSpPr txBox="1">
                <a:spLocks noChangeArrowheads="1"/>
              </p:cNvSpPr>
              <p:nvPr/>
            </p:nvSpPr>
            <p:spPr bwMode="auto">
              <a:xfrm>
                <a:off x="2001791" y="2890790"/>
                <a:ext cx="1092616" cy="39821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 lIns="0" rIns="0" anchor="ctr">
                <a:no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AU" sz="1400" b="1" dirty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Helvetica"/>
                    <a:ea typeface="ＭＳ Ｐゴシック"/>
                    <a:cs typeface="ＭＳ Ｐゴシック"/>
                  </a:rPr>
                  <a:t>Venture Exchange</a:t>
                </a:r>
                <a:endParaRPr lang="en-US" sz="1400" b="1" dirty="0">
                  <a:solidFill>
                    <a:srgbClr val="000000">
                      <a:lumMod val="65000"/>
                      <a:lumOff val="35000"/>
                    </a:srgbClr>
                  </a:solidFill>
                  <a:latin typeface="Helvetica"/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02" name="Text Box 30"/>
              <p:cNvSpPr txBox="1">
                <a:spLocks noChangeArrowheads="1"/>
              </p:cNvSpPr>
              <p:nvPr/>
            </p:nvSpPr>
            <p:spPr bwMode="auto">
              <a:xfrm>
                <a:off x="3104817" y="2890792"/>
                <a:ext cx="1548130" cy="398216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 lIns="0" rIns="0" anchor="ctr">
                <a:no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AU" sz="1400" b="1" dirty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Helvetica"/>
                    <a:ea typeface="ＭＳ Ｐゴシック"/>
                    <a:cs typeface="ＭＳ Ｐゴシック"/>
                  </a:rPr>
                  <a:t>Strategic Toehold</a:t>
                </a:r>
                <a:br>
                  <a:rPr lang="en-AU" sz="1400" b="1" dirty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Helvetica"/>
                    <a:ea typeface="ＭＳ Ｐゴシック"/>
                    <a:cs typeface="ＭＳ Ｐゴシック"/>
                  </a:rPr>
                </a:br>
                <a:r>
                  <a:rPr lang="en-AU" sz="1400" b="1" dirty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Helvetica"/>
                    <a:ea typeface="ＭＳ Ｐゴシック"/>
                    <a:cs typeface="ＭＳ Ｐゴシック"/>
                  </a:rPr>
                  <a:t>Stock Exchange</a:t>
                </a:r>
                <a:endParaRPr lang="en-US" sz="1400" b="1" dirty="0">
                  <a:solidFill>
                    <a:srgbClr val="000000">
                      <a:lumMod val="65000"/>
                      <a:lumOff val="35000"/>
                    </a:srgbClr>
                  </a:solidFill>
                  <a:latin typeface="Helvetica"/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24" name="Text Box 30"/>
              <p:cNvSpPr txBox="1">
                <a:spLocks noChangeArrowheads="1"/>
              </p:cNvSpPr>
              <p:nvPr/>
            </p:nvSpPr>
            <p:spPr bwMode="auto">
              <a:xfrm>
                <a:off x="4670226" y="2714390"/>
                <a:ext cx="3884777" cy="166545"/>
              </a:xfrm>
              <a:prstGeom prst="rect">
                <a:avLst/>
              </a:prstGeom>
              <a:solidFill>
                <a:srgbClr val="DCCD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AU" sz="1400" b="1" dirty="0">
                    <a:solidFill>
                      <a:srgbClr val="000000">
                        <a:lumMod val="85000"/>
                        <a:lumOff val="15000"/>
                      </a:srgbClr>
                    </a:solidFill>
                    <a:latin typeface="Helvetica"/>
                    <a:ea typeface="ＭＳ Ｐゴシック"/>
                    <a:cs typeface="ＭＳ Ｐゴシック"/>
                  </a:rPr>
                  <a:t>Possible Acquisition by Senior Miners</a:t>
                </a:r>
                <a:endParaRPr lang="en-US" sz="1400" b="1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Helvetica"/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31" name="Text Box 30"/>
              <p:cNvSpPr txBox="1">
                <a:spLocks noChangeArrowheads="1"/>
              </p:cNvSpPr>
              <p:nvPr/>
            </p:nvSpPr>
            <p:spPr bwMode="auto">
              <a:xfrm>
                <a:off x="6982460" y="2890792"/>
                <a:ext cx="1572544" cy="396039"/>
              </a:xfrm>
              <a:prstGeom prst="rect">
                <a:avLst/>
              </a:prstGeom>
              <a:solidFill>
                <a:srgbClr val="C5D1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pPr algn="ctr"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r>
                  <a:rPr lang="en-AU" sz="1400" b="1" dirty="0">
                    <a:solidFill>
                      <a:srgbClr val="000000">
                        <a:lumMod val="85000"/>
                        <a:lumOff val="15000"/>
                      </a:srgbClr>
                    </a:solidFill>
                    <a:latin typeface="Helvetica"/>
                    <a:ea typeface="ＭＳ Ｐゴシック"/>
                    <a:cs typeface="Arial"/>
                  </a:rPr>
                  <a:t>Internal Mine</a:t>
                </a:r>
                <a:br>
                  <a:rPr lang="en-AU" sz="1400" b="1" dirty="0">
                    <a:solidFill>
                      <a:srgbClr val="000000">
                        <a:lumMod val="85000"/>
                        <a:lumOff val="15000"/>
                      </a:srgbClr>
                    </a:solidFill>
                    <a:latin typeface="Helvetica"/>
                    <a:ea typeface="ＭＳ Ｐゴシック"/>
                    <a:cs typeface="Arial"/>
                  </a:rPr>
                </a:br>
                <a:r>
                  <a:rPr lang="en-AU" sz="1400" b="1" dirty="0">
                    <a:solidFill>
                      <a:srgbClr val="000000">
                        <a:lumMod val="85000"/>
                        <a:lumOff val="15000"/>
                      </a:srgbClr>
                    </a:solidFill>
                    <a:latin typeface="Helvetica"/>
                    <a:ea typeface="ＭＳ Ｐゴシック"/>
                    <a:cs typeface="Arial"/>
                  </a:rPr>
                  <a:t> Cash Flows</a:t>
                </a:r>
                <a:endParaRPr lang="en-US" sz="1400" b="1" dirty="0">
                  <a:solidFill>
                    <a:srgbClr val="000000">
                      <a:lumMod val="85000"/>
                      <a:lumOff val="15000"/>
                    </a:srgbClr>
                  </a:solidFill>
                  <a:latin typeface="Helvetica"/>
                  <a:ea typeface="ＭＳ Ｐゴシック"/>
                  <a:cs typeface="Arial"/>
                </a:endParaRPr>
              </a:p>
            </p:txBody>
          </p:sp>
        </p:grpSp>
      </p:grpSp>
      <p:sp>
        <p:nvSpPr>
          <p:cNvPr id="46" name="Arrow: Left-Right 45"/>
          <p:cNvSpPr/>
          <p:nvPr/>
        </p:nvSpPr>
        <p:spPr bwMode="auto">
          <a:xfrm>
            <a:off x="1954425" y="5071471"/>
            <a:ext cx="6738727" cy="198120"/>
          </a:xfrm>
          <a:prstGeom prst="leftRightArrow">
            <a:avLst>
              <a:gd name="adj1" fmla="val 63710"/>
              <a:gd name="adj2" fmla="val 50000"/>
            </a:avLst>
          </a:prstGeom>
          <a:gradFill flip="none" rotWithShape="1">
            <a:gsLst>
              <a:gs pos="15000">
                <a:schemeClr val="tx2">
                  <a:tint val="66000"/>
                  <a:satMod val="160000"/>
                </a:schemeClr>
              </a:gs>
              <a:gs pos="100000">
                <a:schemeClr val="tx2">
                  <a:tint val="44500"/>
                  <a:satMod val="160000"/>
                  <a:lumMod val="36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949450" y="5046071"/>
            <a:ext cx="125878" cy="2667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40213" y="5255107"/>
            <a:ext cx="62306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i="1" dirty="0">
                <a:solidFill>
                  <a:srgbClr val="613539"/>
                </a:solidFill>
                <a:latin typeface="Helvetica"/>
                <a:cs typeface="Arial"/>
              </a:rPr>
              <a:t>Project de-risking allows for greater leverage at each phase</a:t>
            </a:r>
            <a:endParaRPr lang="en-US" sz="1400" b="1" dirty="0">
              <a:solidFill>
                <a:srgbClr val="613539"/>
              </a:solidFill>
              <a:latin typeface="Helvetica"/>
              <a:cs typeface="Arial"/>
            </a:endParaRPr>
          </a:p>
        </p:txBody>
      </p:sp>
      <p:sp>
        <p:nvSpPr>
          <p:cNvPr id="43" name="Slide Number Placeholder 4">
            <a:extLst>
              <a:ext uri="{FF2B5EF4-FFF2-40B4-BE49-F238E27FC236}">
                <a16:creationId xmlns:a16="http://schemas.microsoft.com/office/drawing/2014/main" id="{865FB772-19E6-4ACE-A6B9-7CA7867470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115175" y="6666742"/>
            <a:ext cx="1905000" cy="136525"/>
          </a:xfrm>
        </p:spPr>
        <p:txBody>
          <a:bodyPr/>
          <a:lstStyle/>
          <a:p>
            <a:pPr algn="r" eaLnBrk="0" hangingPunct="0">
              <a:spcBef>
                <a:spcPct val="50000"/>
              </a:spcBef>
              <a:spcAft>
                <a:spcPct val="50000"/>
              </a:spcAft>
              <a:defRPr/>
            </a:pPr>
            <a:fld id="{7D2DF075-FB03-4886-8FC9-7048671DDBF9}" type="slidenum">
              <a:rPr lang="en-AU" sz="800">
                <a:solidFill>
                  <a:srgbClr val="FFFFFF"/>
                </a:solidFill>
                <a:latin typeface="Helvetica"/>
                <a:ea typeface="ＭＳ Ｐゴシック" pitchFamily="34" charset="-128"/>
                <a:cs typeface="Arial"/>
              </a:rPr>
              <a:pPr algn="r" eaLnBrk="0" hangingPunct="0">
                <a:spcBef>
                  <a:spcPct val="50000"/>
                </a:spcBef>
                <a:spcAft>
                  <a:spcPct val="50000"/>
                </a:spcAft>
                <a:defRPr/>
              </a:pPr>
              <a:t>4</a:t>
            </a:fld>
            <a:endParaRPr lang="en-AU" sz="800" dirty="0">
              <a:solidFill>
                <a:srgbClr val="FFFFFF"/>
              </a:solidFill>
              <a:latin typeface="Helvetica"/>
              <a:ea typeface="ＭＳ Ｐゴシック" pitchFamily="34" charset="-128"/>
              <a:cs typeface="Arial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F6C83DAF-058D-4A14-A310-17A3514D07D2}"/>
              </a:ext>
            </a:extLst>
          </p:cNvPr>
          <p:cNvSpPr txBox="1">
            <a:spLocks/>
          </p:cNvSpPr>
          <p:nvPr/>
        </p:nvSpPr>
        <p:spPr bwMode="auto">
          <a:xfrm>
            <a:off x="219077" y="254002"/>
            <a:ext cx="8645525" cy="6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HelveticaNeue LT 45 Lt" pitchFamily="34" charset="0"/>
                <a:cs typeface="Arial" charset="0"/>
              </a:defRPr>
            </a:lvl9pPr>
          </a:lstStyle>
          <a:p>
            <a:r>
              <a:rPr lang="en-CA" kern="0" dirty="0">
                <a:solidFill>
                  <a:srgbClr val="FFFFFF"/>
                </a:solidFill>
                <a:latin typeface="HelveticaNeue LT 45 Lt"/>
                <a:cs typeface="Arial"/>
              </a:rPr>
              <a:t>Industry – Diagram (Mining)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6ABE651-F7C3-4EA7-8F06-3BB1F3611CFC}"/>
              </a:ext>
            </a:extLst>
          </p:cNvPr>
          <p:cNvSpPr txBox="1"/>
          <p:nvPr/>
        </p:nvSpPr>
        <p:spPr>
          <a:xfrm>
            <a:off x="279154" y="1114593"/>
            <a:ext cx="8585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600" b="1" dirty="0">
                <a:solidFill>
                  <a:srgbClr val="444960"/>
                </a:solidFill>
                <a:latin typeface="Helvetica"/>
                <a:cs typeface="Arial"/>
              </a:rPr>
              <a:t>Capital Requirements &amp; Financing Sources Throughout Mine Lifecycle </a:t>
            </a:r>
          </a:p>
        </p:txBody>
      </p:sp>
    </p:spTree>
    <p:extLst>
      <p:ext uri="{BB962C8B-B14F-4D97-AF65-F5344CB8AC3E}">
        <p14:creationId xmlns:p14="http://schemas.microsoft.com/office/powerpoint/2010/main" val="1611620309"/>
      </p:ext>
    </p:extLst>
  </p:cSld>
  <p:clrMapOvr>
    <a:masterClrMapping/>
  </p:clrMapOvr>
</p:sld>
</file>

<file path=ppt/theme/theme1.xml><?xml version="1.0" encoding="utf-8"?>
<a:theme xmlns:a="http://schemas.openxmlformats.org/drawingml/2006/main" name="3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NIBC2">
  <a:themeElements>
    <a:clrScheme name="Custom Design 4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9D1918"/>
      </a:hlink>
      <a:folHlink>
        <a:srgbClr val="D20F04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644</Words>
  <Application>Microsoft Office PowerPoint</Application>
  <PresentationFormat>On-screen Show (4:3)</PresentationFormat>
  <Paragraphs>119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MS PGothic</vt:lpstr>
      <vt:lpstr>MS PGothic</vt:lpstr>
      <vt:lpstr>SimSun</vt:lpstr>
      <vt:lpstr>Arial</vt:lpstr>
      <vt:lpstr>Calibri</vt:lpstr>
      <vt:lpstr>Helvetica</vt:lpstr>
      <vt:lpstr>HelveticaNeue LT 45 Lt</vt:lpstr>
      <vt:lpstr>HelveticaNeue LT 65 Medium</vt:lpstr>
      <vt:lpstr>Wingdings</vt:lpstr>
      <vt:lpstr>3_NIBC 2013 Template</vt:lpstr>
      <vt:lpstr>1_NIBC2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Huang</dc:creator>
  <cp:lastModifiedBy>James Huang</cp:lastModifiedBy>
  <cp:revision>2</cp:revision>
  <dcterms:created xsi:type="dcterms:W3CDTF">2018-08-01T05:15:09Z</dcterms:created>
  <dcterms:modified xsi:type="dcterms:W3CDTF">2018-08-01T05:27:20Z</dcterms:modified>
</cp:coreProperties>
</file>