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615" r:id="rId3"/>
    <p:sldId id="267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13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747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9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8107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613620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480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310547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39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26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3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9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73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55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8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27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161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06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611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89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8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84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7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18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6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1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37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9406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447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Financial Forecast (Electronic Arts)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E0485C0-C281-4771-ACB1-7E89972BE88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63853" y="2050138"/>
          <a:ext cx="4095143" cy="20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rgbClr val="1E3448"/>
                          </a:solidFill>
                        </a:rPr>
                        <a:t>Positive Drivers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8289">
                <a:tc>
                  <a:txBody>
                    <a:bodyPr/>
                    <a:lstStyle/>
                    <a:p>
                      <a:pPr marL="177800" marR="0" lvl="1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9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Management</a:t>
                      </a:r>
                      <a:r>
                        <a:rPr lang="en-CA" sz="900" baseline="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 is focused on introducing cost cutting initiatives to improve margins, such as an increasingly focused marketing program </a:t>
                      </a:r>
                    </a:p>
                    <a:p>
                      <a:pPr marL="177800" marR="0" lvl="1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900" baseline="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Focus on producing less titles and directing a larger percentage of the budget to AAA releases </a:t>
                      </a:r>
                    </a:p>
                    <a:p>
                      <a:pPr marL="177800" marR="0" lvl="1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900" baseline="0" dirty="0"/>
                        <a:t>Majority of growth in mobile / online gaming which accounts for less of EA’s core business </a:t>
                      </a:r>
                    </a:p>
                    <a:p>
                      <a:pPr marL="177800" marR="0" lvl="1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9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Tighter integration of Gen 8 consoles with PlayStation Network and Xbox LIVE should support 2015 revenue growth in the digital segment </a:t>
                      </a:r>
                    </a:p>
                    <a:p>
                      <a:pPr marL="177800" marR="0" lvl="1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dirty="0"/>
                        <a:t>FY 2015 revenue could see high growth due to 3</a:t>
                      </a:r>
                      <a:r>
                        <a:rPr lang="en-US" sz="900" baseline="30000" dirty="0"/>
                        <a:t>rd</a:t>
                      </a:r>
                      <a:r>
                        <a:rPr lang="en-US" sz="900" baseline="0" dirty="0"/>
                        <a:t> year of console cycle historically being very profitable for game developers &amp; publishers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en-CA" sz="9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F552C6D-3E95-42C4-98D5-AEE57444B5A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63853" y="4011248"/>
          <a:ext cx="4095143" cy="1919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05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rgbClr val="1E3448"/>
                          </a:solidFill>
                        </a:rPr>
                        <a:t>Negative Drivers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596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Wingdings" charset="2"/>
                        <a:buChar char="§"/>
                      </a:pPr>
                      <a:r>
                        <a:rPr lang="en-US" sz="900" dirty="0"/>
                        <a:t>Growing competition</a:t>
                      </a:r>
                      <a:r>
                        <a:rPr lang="en-US" sz="900" baseline="0" dirty="0"/>
                        <a:t> and consolidation in the industry is putting pressure on margins and ability of companies to differentiate 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Wingdings" charset="2"/>
                        <a:buChar char="§"/>
                      </a:pPr>
                      <a:r>
                        <a:rPr lang="en-US" sz="900" baseline="0" dirty="0"/>
                        <a:t>Dependency on AAA releases makes revenue and cash flow stream more volatile and difficult for management to forecast where to allocate budget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Wingdings" charset="2"/>
                        <a:buChar char="§"/>
                      </a:pPr>
                      <a:r>
                        <a:rPr lang="en-US" sz="900" dirty="0"/>
                        <a:t>Royalty expenses are expected to weigh on revenues for the next couple years 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Wingdings" charset="2"/>
                        <a:buChar char="§"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Headwinds will surface for packaged goods revenue</a:t>
                      </a:r>
                      <a:r>
                        <a:rPr lang="en-US" sz="900" baseline="0" dirty="0">
                          <a:solidFill>
                            <a:srgbClr val="000000"/>
                          </a:solidFill>
                        </a:rPr>
                        <a:t> due to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 from transition to game development higher margin PC and mobile platforms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0A54255-E909-4307-9FC9-8C8A3ECAEC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80748" y="1171916"/>
          <a:ext cx="4095143" cy="894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74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1E3448"/>
                          </a:solidFill>
                        </a:rPr>
                        <a:t>Trajectory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351"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Wingdings" charset="2"/>
                        <a:buChar char="§"/>
                      </a:pPr>
                      <a:r>
                        <a:rPr lang="en-CA" sz="900" baseline="0" dirty="0"/>
                        <a:t>Significant growth in digital revenues while packaged goods are in decline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Wingdings" charset="2"/>
                        <a:buChar char="§"/>
                      </a:pPr>
                      <a:r>
                        <a:rPr lang="en-CA" sz="900" baseline="0" dirty="0"/>
                        <a:t>Uplift in 2014 EBITDA due to significant margin expansion from higher digital mix</a:t>
                      </a:r>
                      <a:endParaRPr lang="en-US" sz="9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B9783B88-1E18-4E4B-93DF-BA55576783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9930" y="3878233"/>
            <a:ext cx="3703468" cy="21158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B8F830-8A90-4ABB-826D-8C0F732A7F8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700" y="1397825"/>
            <a:ext cx="3721100" cy="208945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1715E55-AAAA-4931-B293-577C76328375}"/>
              </a:ext>
            </a:extLst>
          </p:cNvPr>
          <p:cNvSpPr txBox="1"/>
          <p:nvPr/>
        </p:nvSpPr>
        <p:spPr>
          <a:xfrm>
            <a:off x="115207" y="1398157"/>
            <a:ext cx="8563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800" i="1" dirty="0">
                <a:solidFill>
                  <a:srgbClr val="000000"/>
                </a:solidFill>
                <a:latin typeface="Helvetica"/>
                <a:cs typeface="Arial"/>
              </a:rPr>
              <a:t>(In billions)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8BF5BAD-B4AC-419D-8943-ED35B03C2C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5006" y="1171914"/>
          <a:ext cx="4286994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74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Total and Segmented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</a:rPr>
                        <a:t> Revenues</a:t>
                      </a:r>
                    </a:p>
                  </a:txBody>
                  <a:tcP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F7D6A38-B7FE-42EA-9A9E-7791E22A5F7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5006" y="3610913"/>
          <a:ext cx="4286994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74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Total Non-GAAP EBITDA and Margin</a:t>
                      </a:r>
                      <a:endParaRPr lang="en-US" sz="10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C4F049EC-94C8-4929-BA19-983162C4C87E}"/>
              </a:ext>
            </a:extLst>
          </p:cNvPr>
          <p:cNvSpPr txBox="1"/>
          <p:nvPr/>
        </p:nvSpPr>
        <p:spPr>
          <a:xfrm>
            <a:off x="115207" y="3835938"/>
            <a:ext cx="8563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800" i="1" dirty="0">
                <a:solidFill>
                  <a:srgbClr val="000000"/>
                </a:solidFill>
                <a:latin typeface="Helvetica"/>
                <a:cs typeface="Arial"/>
              </a:rPr>
              <a:t>(In billions)</a:t>
            </a:r>
          </a:p>
        </p:txBody>
      </p:sp>
    </p:spTree>
    <p:extLst>
      <p:ext uri="{BB962C8B-B14F-4D97-AF65-F5344CB8AC3E}">
        <p14:creationId xmlns:p14="http://schemas.microsoft.com/office/powerpoint/2010/main" val="248469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  <a:latin typeface="Helvetica"/>
                <a:cs typeface="Arial"/>
              </a:rPr>
              <a:pPr>
                <a:defRPr/>
              </a:pPr>
              <a:t>2</a:t>
            </a:fld>
            <a:endParaRPr lang="en-AU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graphicFrame>
        <p:nvGraphicFramePr>
          <p:cNvPr id="123" name="Group 108"/>
          <p:cNvGraphicFramePr>
            <a:graphicFrameLocks noGrp="1"/>
          </p:cNvGraphicFramePr>
          <p:nvPr>
            <p:extLst/>
          </p:nvPr>
        </p:nvGraphicFramePr>
        <p:xfrm>
          <a:off x="5858626" y="1171791"/>
          <a:ext cx="2961524" cy="173736"/>
        </p:xfrm>
        <a:graphic>
          <a:graphicData uri="http://schemas.openxmlformats.org/drawingml/2006/table">
            <a:tbl>
              <a:tblPr/>
              <a:tblGrid>
                <a:gridCol w="296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Breakdown of Growth in FY13 Film Revenues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27432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4" name="Rectangle 1"/>
          <p:cNvSpPr>
            <a:spLocks noChangeArrowheads="1"/>
          </p:cNvSpPr>
          <p:nvPr/>
        </p:nvSpPr>
        <p:spPr bwMode="auto">
          <a:xfrm>
            <a:off x="228600" y="1375640"/>
            <a:ext cx="5180162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80975" lvl="1" indent="-114300" fontAlgn="base">
              <a:spcBef>
                <a:spcPct val="0"/>
              </a:spcBef>
              <a:spcAft>
                <a:spcPts val="300"/>
              </a:spcAft>
              <a:buClr>
                <a:srgbClr val="003399"/>
              </a:buClr>
              <a:defRPr/>
            </a:pPr>
            <a:r>
              <a:rPr lang="en-US" sz="9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Film Segment: </a:t>
            </a:r>
            <a:r>
              <a:rPr lang="en-US" sz="9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Intends to release 12-14 films/year from 20/year</a:t>
            </a:r>
            <a:r>
              <a:rPr lang="uk-UA" sz="9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 </a:t>
            </a:r>
            <a:r>
              <a:rPr lang="en-CA" sz="9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previously </a:t>
            </a:r>
            <a:endParaRPr lang="en-US" sz="9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  <a:p>
            <a:pPr marL="180975" lvl="1" indent="-114300" fontAlgn="base">
              <a:spcBef>
                <a:spcPct val="0"/>
              </a:spcBef>
              <a:spcAft>
                <a:spcPts val="300"/>
              </a:spcAft>
              <a:buClr>
                <a:srgbClr val="1E3448"/>
              </a:buClr>
              <a:buFont typeface="Wingdings" pitchFamily="2" charset="2"/>
              <a:buChar char="§"/>
              <a:defRPr/>
            </a:pPr>
            <a:r>
              <a:rPr lang="en-US" sz="9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Success of the 3 remaining titles in Hunger Games franchise is highly probable and will support elevated level of film revenues </a:t>
            </a:r>
          </a:p>
          <a:p>
            <a:pPr marL="400050" lvl="2" indent="-171450" fontAlgn="base">
              <a:spcBef>
                <a:spcPct val="0"/>
              </a:spcBef>
              <a:spcAft>
                <a:spcPts val="300"/>
              </a:spcAft>
              <a:buClr>
                <a:srgbClr val="000000">
                  <a:lumMod val="50000"/>
                  <a:lumOff val="50000"/>
                </a:srgbClr>
              </a:buClr>
              <a:buFont typeface="Helvetica" pitchFamily="34" charset="0"/>
              <a:buChar char="─"/>
              <a:defRPr/>
            </a:pPr>
            <a:r>
              <a:rPr lang="en-US" sz="9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Forecasted $2.7bn revenue from Hunger Games (85% to be realized in FY14-FY16)</a:t>
            </a:r>
          </a:p>
          <a:p>
            <a:pPr marL="180975" lvl="1" indent="-114300" fontAlgn="base">
              <a:spcBef>
                <a:spcPct val="0"/>
              </a:spcBef>
              <a:spcAft>
                <a:spcPts val="300"/>
              </a:spcAft>
              <a:buClr>
                <a:srgbClr val="1E3448"/>
              </a:buClr>
              <a:buFont typeface="Wingdings" pitchFamily="2" charset="2"/>
              <a:buChar char="§"/>
              <a:defRPr/>
            </a:pPr>
            <a:r>
              <a:rPr lang="en-US" sz="9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To reduce exposure, the company presells its film product to international markets</a:t>
            </a:r>
          </a:p>
        </p:txBody>
      </p:sp>
      <p:sp>
        <p:nvSpPr>
          <p:cNvPr id="125" name="Rectangle 1"/>
          <p:cNvSpPr>
            <a:spLocks noChangeArrowheads="1"/>
          </p:cNvSpPr>
          <p:nvPr/>
        </p:nvSpPr>
        <p:spPr bwMode="auto">
          <a:xfrm>
            <a:off x="228602" y="2347573"/>
            <a:ext cx="52319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80975" lvl="1" indent="-114300" fontAlgn="base">
              <a:spcBef>
                <a:spcPct val="0"/>
              </a:spcBef>
              <a:spcAft>
                <a:spcPts val="300"/>
              </a:spcAft>
              <a:buClr>
                <a:srgbClr val="003399"/>
              </a:buClr>
              <a:defRPr/>
            </a:pPr>
            <a:r>
              <a:rPr lang="en-US" sz="9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TV Segment: </a:t>
            </a:r>
            <a:r>
              <a:rPr lang="en-US" sz="9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Core competence is developing programming for cable networks </a:t>
            </a:r>
          </a:p>
          <a:p>
            <a:pPr marL="180975" lvl="1" indent="-114300" fontAlgn="base">
              <a:spcBef>
                <a:spcPct val="0"/>
              </a:spcBef>
              <a:spcAft>
                <a:spcPts val="300"/>
              </a:spcAft>
              <a:buClr>
                <a:srgbClr val="1E3448"/>
              </a:buClr>
              <a:buFont typeface="Wingdings" pitchFamily="2" charset="2"/>
              <a:buChar char="§"/>
              <a:defRPr/>
            </a:pPr>
            <a:r>
              <a:rPr lang="en-US" sz="9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TV revenues have grown at a 27% CAGR from FY07 to FY12</a:t>
            </a:r>
          </a:p>
          <a:p>
            <a:pPr marL="180975" lvl="1" indent="-114300" fontAlgn="base">
              <a:spcBef>
                <a:spcPct val="0"/>
              </a:spcBef>
              <a:spcAft>
                <a:spcPts val="300"/>
              </a:spcAft>
              <a:buClr>
                <a:srgbClr val="1E3448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For FY14, Lions Gate is expected to produce 60% more programming hours versus FY13</a:t>
            </a:r>
          </a:p>
        </p:txBody>
      </p:sp>
      <p:graphicFrame>
        <p:nvGraphicFramePr>
          <p:cNvPr id="126" name="Group 108"/>
          <p:cNvGraphicFramePr>
            <a:graphicFrameLocks noGrp="1"/>
          </p:cNvGraphicFramePr>
          <p:nvPr>
            <p:extLst/>
          </p:nvPr>
        </p:nvGraphicFramePr>
        <p:xfrm>
          <a:off x="306543" y="1171791"/>
          <a:ext cx="5416397" cy="173736"/>
        </p:xfrm>
        <a:graphic>
          <a:graphicData uri="http://schemas.openxmlformats.org/drawingml/2006/table">
            <a:tbl>
              <a:tblPr/>
              <a:tblGrid>
                <a:gridCol w="5416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Revenue Drivers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7" name="Rectangle 126"/>
          <p:cNvSpPr/>
          <p:nvPr/>
        </p:nvSpPr>
        <p:spPr>
          <a:xfrm>
            <a:off x="216957" y="1252220"/>
            <a:ext cx="889846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defRPr/>
            </a:pPr>
            <a:endParaRPr lang="en-US" sz="1100" b="1" dirty="0">
              <a:solidFill>
                <a:srgbClr val="444960"/>
              </a:solidFill>
              <a:latin typeface="Arial" charset="0"/>
              <a:ea typeface="MS PGothic" pitchFamily="34" charset="-128"/>
              <a:cs typeface="Arial"/>
            </a:endParaRPr>
          </a:p>
        </p:txBody>
      </p:sp>
      <p:graphicFrame>
        <p:nvGraphicFramePr>
          <p:cNvPr id="128" name="Group 108"/>
          <p:cNvGraphicFramePr>
            <a:graphicFrameLocks noGrp="1"/>
          </p:cNvGraphicFramePr>
          <p:nvPr>
            <p:extLst/>
          </p:nvPr>
        </p:nvGraphicFramePr>
        <p:xfrm>
          <a:off x="304800" y="4611922"/>
          <a:ext cx="8515350" cy="176862"/>
        </p:xfrm>
        <a:graphic>
          <a:graphicData uri="http://schemas.openxmlformats.org/drawingml/2006/table">
            <a:tbl>
              <a:tblPr/>
              <a:tblGrid>
                <a:gridCol w="851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Revenue and EBITDA Forecast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9" name="Picture 1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1" y="4840201"/>
            <a:ext cx="8515351" cy="1589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2" y="3275332"/>
            <a:ext cx="5409215" cy="11387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0746" y="1457641"/>
            <a:ext cx="2963618" cy="2963394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1714355A-2C1E-4ED2-BE17-B65A8C741704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Operating Cost (LGF)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846C037-D12B-4381-ACF7-7C32433BBA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7895" y="3288784"/>
            <a:ext cx="1908213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8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487" y="1656641"/>
            <a:ext cx="85344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ts val="300"/>
              </a:spcAft>
              <a:buClr>
                <a:srgbClr val="003399"/>
              </a:buClr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Capital Requirements</a:t>
            </a:r>
            <a:endParaRPr lang="en-US" sz="105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SzPct val="100000"/>
              <a:buFont typeface="Wingdings" charset="2"/>
              <a:buChar char="§"/>
              <a:defRPr/>
            </a:pPr>
            <a:r>
              <a:rPr lang="en-US" sz="950" u="sng" dirty="0">
                <a:solidFill>
                  <a:srgbClr val="000000"/>
                </a:solidFill>
                <a:latin typeface="Helvetica"/>
                <a:cs typeface="Arial"/>
              </a:rPr>
              <a:t>Massive, multi-player online games (MMOGs)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 require significant server capacity and need to be maintained frequently to create high quality experience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SzPct val="100000"/>
              <a:buFont typeface="Wingdings" charset="2"/>
              <a:buChar char="§"/>
              <a:defRPr/>
            </a:pPr>
            <a:r>
              <a:rPr lang="en-US" sz="950" u="sng" dirty="0">
                <a:solidFill>
                  <a:srgbClr val="000000"/>
                </a:solidFill>
                <a:latin typeface="Helvetica"/>
                <a:cs typeface="Arial"/>
              </a:rPr>
              <a:t>Deal flexibility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 is critical in industry with major players holding significant cash on hand to compete to acquire the best game developers</a:t>
            </a:r>
          </a:p>
          <a:p>
            <a:pPr marL="171450" lvl="1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SzPct val="100000"/>
              <a:buFont typeface="Wingdings" charset="2"/>
              <a:buChar char="§"/>
              <a:defRPr/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Game development costs can be fairly intensive depending on type of game but are typically funded from internal </a:t>
            </a:r>
            <a:r>
              <a:rPr lang="en-US" sz="950" dirty="0" err="1">
                <a:solidFill>
                  <a:srgbClr val="000000"/>
                </a:solidFill>
                <a:latin typeface="Helvetica"/>
                <a:cs typeface="Arial"/>
              </a:rPr>
              <a:t>cashflows</a:t>
            </a:r>
            <a:endParaRPr lang="en-US" sz="95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514350" indent="-17145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50000"/>
                  <a:lumOff val="50000"/>
                </a:srgbClr>
              </a:buClr>
              <a:buSzPct val="100000"/>
              <a:buFont typeface="Helvetica" pitchFamily="34" charset="0"/>
              <a:buChar char="̶"/>
              <a:defRPr/>
            </a:pPr>
            <a:r>
              <a:rPr lang="en-CA" sz="950" dirty="0">
                <a:solidFill>
                  <a:srgbClr val="000000"/>
                </a:solidFill>
                <a:latin typeface="Helvetica"/>
                <a:cs typeface="Arial"/>
              </a:rPr>
              <a:t>Upfront development costs comprise around 35% of sales and are typically incurred between 24 and 36 months </a:t>
            </a:r>
          </a:p>
          <a:p>
            <a:pPr marL="514350" indent="-17145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50000"/>
                  <a:lumOff val="50000"/>
                </a:srgbClr>
              </a:buClr>
              <a:buSzPct val="100000"/>
              <a:buFont typeface="Helvetica" pitchFamily="34" charset="0"/>
              <a:buChar char="̶"/>
              <a:defRPr/>
            </a:pPr>
            <a:r>
              <a:rPr lang="en-CA" sz="950" dirty="0">
                <a:solidFill>
                  <a:srgbClr val="000000"/>
                </a:solidFill>
                <a:latin typeface="Helvetica"/>
                <a:cs typeface="Arial"/>
              </a:rPr>
              <a:t>New open-word game "Destiny" developed by Activision-Blizzard is reported to cost $500m in development plus marketing costs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3399"/>
              </a:buClr>
              <a:buSzPct val="100000"/>
              <a:defRPr/>
            </a:pPr>
            <a:endParaRPr lang="en-CA" sz="950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436987" y="4236707"/>
          <a:ext cx="4410489" cy="211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5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50" dirty="0">
                          <a:solidFill>
                            <a:schemeClr val="tx1"/>
                          </a:solidFill>
                        </a:rPr>
                        <a:t>Debt</a:t>
                      </a:r>
                      <a:r>
                        <a:rPr lang="en-AU" sz="950" baseline="0" dirty="0">
                          <a:solidFill>
                            <a:schemeClr val="tx1"/>
                          </a:solidFill>
                        </a:rPr>
                        <a:t> Facility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5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Outs. ($m)</a:t>
                      </a:r>
                      <a:endParaRPr lang="en-US" sz="95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Avail. ($m)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Issued Maturity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Interest rate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Convertible Senior Unsecured Notes</a:t>
                      </a:r>
                    </a:p>
                  </a:txBody>
                  <a:tcPr marR="0" marT="36000" marB="1828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$633</a:t>
                      </a:r>
                    </a:p>
                  </a:txBody>
                  <a:tcPr marT="36000" marB="1828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$0</a:t>
                      </a:r>
                    </a:p>
                  </a:txBody>
                  <a:tcPr marT="36000" marB="1828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  <a:r>
                        <a:rPr lang="en-US" sz="9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/ </a:t>
                      </a:r>
                      <a:r>
                        <a:rPr 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0" marR="0" marT="36000" marB="1828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0.75%</a:t>
                      </a:r>
                    </a:p>
                  </a:txBody>
                  <a:tcPr marL="0" marR="0" marT="36000" marB="1828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$633m</a:t>
                      </a:r>
                      <a:r>
                        <a:rPr lang="en-US" sz="950" baseline="0" dirty="0"/>
                        <a:t>m outstanding; converts at $31.74/</a:t>
                      </a:r>
                      <a:r>
                        <a:rPr lang="en-US" sz="950" baseline="0" dirty="0" err="1"/>
                        <a:t>sh</a:t>
                      </a:r>
                      <a:r>
                        <a:rPr lang="en-US" sz="950" baseline="0" dirty="0"/>
                        <a:t>; used for acquisition of </a:t>
                      </a:r>
                      <a:r>
                        <a:rPr lang="en-US" sz="950" baseline="0" dirty="0" err="1"/>
                        <a:t>PopCap</a:t>
                      </a:r>
                      <a:endParaRPr lang="en-US" sz="950" dirty="0">
                        <a:solidFill>
                          <a:srgbClr val="FF0000"/>
                        </a:solidFill>
                      </a:endParaRPr>
                    </a:p>
                  </a:txBody>
                  <a:tcPr marT="36000" marB="1828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1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Revolving</a:t>
                      </a:r>
                      <a:r>
                        <a:rPr lang="en-US" sz="9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Credit Facility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R="0" marT="36000" marB="18288"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$0</a:t>
                      </a:r>
                    </a:p>
                  </a:txBody>
                  <a:tcPr marT="36000" marB="18288"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$500</a:t>
                      </a:r>
                    </a:p>
                  </a:txBody>
                  <a:tcPr marT="36000" marB="18288"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</a:p>
                  </a:txBody>
                  <a:tcPr marL="0" marR="0" marT="36000" marB="18288"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50" baseline="0" dirty="0"/>
                        <a:t>adjusted LIBOR </a:t>
                      </a:r>
                      <a:endParaRPr 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18288"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$500m available;</a:t>
                      </a:r>
                      <a:r>
                        <a:rPr lang="en-US" sz="950" baseline="0" dirty="0"/>
                        <a:t> used for general corporate purposes</a:t>
                      </a:r>
                    </a:p>
                  </a:txBody>
                  <a:tcPr marT="36000" marB="18288"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2487" y="1089568"/>
            <a:ext cx="8517466" cy="49859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75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Capital requirements and development expenditures can comfortably be served from internal </a:t>
            </a:r>
            <a:r>
              <a:rPr lang="en-US" sz="1200" b="1" dirty="0" err="1">
                <a:solidFill>
                  <a:srgbClr val="444960"/>
                </a:solidFill>
                <a:latin typeface="Helvetica"/>
                <a:cs typeface="Arial"/>
              </a:rPr>
              <a:t>cashflows</a:t>
            </a: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 although EA retains significant cash on hand to opportunistically pursue acquisitions</a:t>
            </a:r>
            <a:endParaRPr lang="en-AU" sz="1200" b="1" dirty="0">
              <a:solidFill>
                <a:srgbClr val="444960"/>
              </a:solidFill>
              <a:latin typeface="Helvetica"/>
              <a:cs typeface="Arial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7" y="4272016"/>
            <a:ext cx="4060385" cy="216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6863" y="3084847"/>
            <a:ext cx="8596996" cy="922374"/>
          </a:xfrm>
          <a:prstGeom prst="rect">
            <a:avLst/>
          </a:prstGeom>
        </p:spPr>
      </p:pic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947BD9B4-E20A-41D7-8202-1A15BBF828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3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3CA6266-4EE5-4587-A3AC-BA895D5D8E64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Capital Requirements (EA)</a:t>
            </a:r>
          </a:p>
        </p:txBody>
      </p:sp>
    </p:spTree>
    <p:extLst>
      <p:ext uri="{BB962C8B-B14F-4D97-AF65-F5344CB8AC3E}">
        <p14:creationId xmlns:p14="http://schemas.microsoft.com/office/powerpoint/2010/main" val="3681736034"/>
      </p:ext>
    </p:extLst>
  </p:cSld>
  <p:clrMapOvr>
    <a:masterClrMapping/>
  </p:clrMapOvr>
</p:sld>
</file>

<file path=ppt/theme/theme1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548</Words>
  <Application>Microsoft Office PowerPoint</Application>
  <PresentationFormat>On-screen Show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ＭＳ Ｐゴシック</vt:lpstr>
      <vt:lpstr>ＭＳ Ｐゴシック</vt:lpstr>
      <vt:lpstr>SimSun</vt:lpstr>
      <vt:lpstr>Arial</vt:lpstr>
      <vt:lpstr>Helvetica</vt:lpstr>
      <vt:lpstr>HelveticaNeue LT 45 Lt</vt:lpstr>
      <vt:lpstr>HelveticaNeue LT 65 Medium</vt:lpstr>
      <vt:lpstr>Wingdings</vt:lpstr>
      <vt:lpstr>1_NIBC2</vt:lpstr>
      <vt:lpstr>3_NIBC 2013 Template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2018-08-01T05:15:09Z</dcterms:created>
  <dcterms:modified xsi:type="dcterms:W3CDTF">2018-08-01T05:27:04Z</dcterms:modified>
</cp:coreProperties>
</file>