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sldIdLst>
    <p:sldId id="605" r:id="rId3"/>
    <p:sldId id="606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3" d="100"/>
          <a:sy n="63" d="100"/>
        </p:scale>
        <p:origin x="1334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4559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22250" y="4559300"/>
            <a:ext cx="8693150" cy="2063750"/>
          </a:xfrm>
          <a:prstGeom prst="rect">
            <a:avLst/>
          </a:prstGeom>
          <a:noFill/>
          <a:ln w="3175">
            <a:solidFill>
              <a:srgbClr val="3E7B94">
                <a:alpha val="50195"/>
              </a:srgbClr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SG" sz="1800">
              <a:solidFill>
                <a:srgbClr val="00000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-12700" y="3505200"/>
            <a:ext cx="9156700" cy="1143000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870450"/>
            <a:ext cx="8288338" cy="1295400"/>
          </a:xfrm>
          <a:ln/>
        </p:spPr>
        <p:txBody>
          <a:bodyPr/>
          <a:lstStyle>
            <a:lvl1pPr marL="0" indent="0">
              <a:buFont typeface="Wingdings" pitchFamily="2" charset="2"/>
              <a:buNone/>
              <a:defRPr sz="2400">
                <a:solidFill>
                  <a:schemeClr val="tx2"/>
                </a:solidFill>
                <a:latin typeface="HelveticaNeue LT 65 Medium" pitchFamily="2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476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466725" y="3524252"/>
            <a:ext cx="8248650" cy="1141413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9605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936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9" y="265115"/>
            <a:ext cx="2160587" cy="6137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250" y="265115"/>
            <a:ext cx="6332538" cy="6137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2887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65113"/>
            <a:ext cx="8645525" cy="5445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43026" y="1724027"/>
            <a:ext cx="3643313" cy="4678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38739" y="1724025"/>
            <a:ext cx="3643312" cy="2262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38739" y="4138615"/>
            <a:ext cx="3643312" cy="2263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285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296525" y="953725"/>
            <a:ext cx="8505945" cy="5174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  <a:latin typeface="Helvetica"/>
                <a:cs typeface="Arial"/>
              </a:rPr>
              <a:pPr/>
              <a:t>‹#›</a:t>
            </a:fld>
            <a:endParaRPr lang="en-US">
              <a:solidFill>
                <a:srgbClr val="FFFFFF"/>
              </a:solidFill>
              <a:latin typeface="Helvetic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03528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897D5-DBA7-4E3C-AC3D-2764B58DDF5F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 userDrawn="1"/>
        </p:nvSpPr>
        <p:spPr bwMode="auto">
          <a:xfrm>
            <a:off x="222250" y="238125"/>
            <a:ext cx="8636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2800" dirty="0">
              <a:solidFill>
                <a:srgbClr val="FFFFFF"/>
              </a:solidFill>
              <a:ea typeface="SimSun"/>
              <a:cs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23664299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71437" y="0"/>
            <a:ext cx="9286876" cy="3505200"/>
          </a:xfrm>
          <a:prstGeom prst="rect">
            <a:avLst/>
          </a:prstGeom>
        </p:spPr>
      </p:pic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222250" y="4559300"/>
            <a:ext cx="8693150" cy="2063750"/>
          </a:xfrm>
          <a:prstGeom prst="rect">
            <a:avLst/>
          </a:prstGeom>
          <a:noFill/>
          <a:ln w="3175">
            <a:solidFill>
              <a:srgbClr val="3E7B94">
                <a:alpha val="50195"/>
              </a:srgbClr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SG" sz="1800">
              <a:solidFill>
                <a:srgbClr val="00000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-71437" y="3505200"/>
            <a:ext cx="9286875" cy="1143000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870450"/>
            <a:ext cx="8288338" cy="1295400"/>
          </a:xfrm>
          <a:ln/>
        </p:spPr>
        <p:txBody>
          <a:bodyPr/>
          <a:lstStyle>
            <a:lvl1pPr marL="0" indent="0">
              <a:buFont typeface="Wingdings" pitchFamily="2" charset="2"/>
              <a:buNone/>
              <a:defRPr sz="2400">
                <a:solidFill>
                  <a:schemeClr val="tx2"/>
                </a:solidFill>
                <a:latin typeface="HelveticaNeue LT 65 Medium" pitchFamily="2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476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466725" y="3524254"/>
            <a:ext cx="8248650" cy="1141413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999618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897D5-DBA7-4E3C-AC3D-2764B58DDF5F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 userDrawn="1"/>
        </p:nvSpPr>
        <p:spPr bwMode="auto">
          <a:xfrm>
            <a:off x="222250" y="238125"/>
            <a:ext cx="8636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2800" dirty="0">
              <a:solidFill>
                <a:srgbClr val="FFFFFF"/>
              </a:solidFill>
              <a:ea typeface="SimSun"/>
              <a:cs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15413610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70A35-C9BA-4ADA-8F97-E522206A8916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8978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3027" y="1724029"/>
            <a:ext cx="3643313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8739" y="1724029"/>
            <a:ext cx="3643312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DF075-FB03-4886-8FC9-7048671DDBF9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3402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2252" y="193675"/>
            <a:ext cx="8645525" cy="61595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471FB-7503-416E-A858-6E9CECE3153A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030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942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39D2D-3F0F-4A80-A501-61C07349BD3C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5199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EB3E9-572A-4C79-9EE6-0B98A504B731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3870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AB8E6-932B-49DC-9775-13DED6D9F664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9577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SG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F408B-CB77-4DA6-9625-0AD6E7E2BC6C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3516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0DAB-4FB3-4600-B0DF-8EEE5E84EF01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9931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90" y="265117"/>
            <a:ext cx="2160587" cy="6137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250" y="265117"/>
            <a:ext cx="6332538" cy="6137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1CB2A-8111-4F3E-B9DE-E060B8F04A8B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0541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2" y="265113"/>
            <a:ext cx="8645525" cy="5445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43027" y="1724029"/>
            <a:ext cx="3643313" cy="4678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38739" y="1724025"/>
            <a:ext cx="3643312" cy="2262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38739" y="4138617"/>
            <a:ext cx="3643312" cy="2263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F0278-6018-455A-853E-75708C3EB08B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5880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2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7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05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296525" y="953725"/>
            <a:ext cx="8505945" cy="5174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2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329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82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3026" y="1724027"/>
            <a:ext cx="3643313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8739" y="1724027"/>
            <a:ext cx="3643312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854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2251" y="193675"/>
            <a:ext cx="8645525" cy="6159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600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58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22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58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SG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520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/>
          <p:cNvSpPr>
            <a:spLocks noChangeArrowheads="1"/>
          </p:cNvSpPr>
          <p:nvPr/>
        </p:nvSpPr>
        <p:spPr bwMode="auto">
          <a:xfrm>
            <a:off x="0" y="2"/>
            <a:ext cx="9144000" cy="1000125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2251" y="237600"/>
            <a:ext cx="86455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43026" y="1724027"/>
            <a:ext cx="7439025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0" y="6621465"/>
            <a:ext cx="9144000" cy="236537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15175" y="6618010"/>
            <a:ext cx="1905000" cy="239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spcAft>
                <a:spcPct val="50000"/>
              </a:spcAft>
              <a:defRPr sz="800">
                <a:solidFill>
                  <a:schemeClr val="bg1"/>
                </a:solidFill>
                <a:latin typeface="+mn-lt"/>
                <a:ea typeface="ＭＳ Ｐゴシック" pitchFamily="34" charset="-128"/>
                <a:cs typeface="+mn-cs"/>
              </a:defRPr>
            </a:lvl1pPr>
          </a:lstStyle>
          <a:p>
            <a:pPr fontAlgn="base">
              <a:defRPr/>
            </a:pPr>
            <a:fld id="{019208B9-FB36-42BC-B109-D7D12325CF41}" type="slidenum">
              <a:rPr lang="en-AU">
                <a:solidFill>
                  <a:srgbClr val="FFFFFF"/>
                </a:solidFill>
              </a:rPr>
              <a:pPr fontAlgn="base"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 userDrawn="1"/>
        </p:nvSpPr>
        <p:spPr bwMode="auto">
          <a:xfrm>
            <a:off x="222251" y="6676450"/>
            <a:ext cx="4117975" cy="123111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50000"/>
              </a:spcAft>
              <a:defRPr/>
            </a:pPr>
            <a:r>
              <a:rPr lang="en-GB" sz="800" dirty="0">
                <a:solidFill>
                  <a:srgbClr val="FFFFFF"/>
                </a:solidFill>
                <a:latin typeface="Helvetica"/>
              </a:rPr>
              <a:t>National Investment Banking Competition &amp; Conference 2013</a:t>
            </a:r>
            <a:endParaRPr lang="en-AU" sz="800" dirty="0">
              <a:solidFill>
                <a:srgbClr val="FFFFFF"/>
              </a:solidFill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283510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9pPr>
    </p:titleStyle>
    <p:bodyStyle>
      <a:lvl1pPr marL="190500" indent="-190500" algn="l" rtl="0" eaLnBrk="1" fontAlgn="base" hangingPunct="1">
        <a:spcBef>
          <a:spcPct val="0"/>
        </a:spcBef>
        <a:spcAft>
          <a:spcPts val="600"/>
        </a:spcAft>
        <a:buClr>
          <a:srgbClr val="003399"/>
        </a:buClr>
        <a:buFont typeface="Wingdings" pitchFamily="2" charset="2"/>
        <a:buChar char="n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2pPr>
      <a:lvl3pPr marL="5842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3pPr>
      <a:lvl4pPr marL="749300" indent="-1635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4pPr>
      <a:lvl5pPr marL="9525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5pPr>
      <a:lvl6pPr marL="14097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6pPr>
      <a:lvl7pPr marL="18669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7pPr>
      <a:lvl8pPr marL="23241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8pPr>
      <a:lvl9pPr marL="27813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/>
          <p:cNvSpPr>
            <a:spLocks noChangeArrowheads="1"/>
          </p:cNvSpPr>
          <p:nvPr/>
        </p:nvSpPr>
        <p:spPr bwMode="auto">
          <a:xfrm>
            <a:off x="0" y="4"/>
            <a:ext cx="9144000" cy="1000125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2252" y="237600"/>
            <a:ext cx="86455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43027" y="1724029"/>
            <a:ext cx="7439025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0" y="6621467"/>
            <a:ext cx="9144000" cy="236537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121120" y="6673445"/>
            <a:ext cx="5583012" cy="12311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50000"/>
              </a:spcAft>
              <a:defRPr/>
            </a:pPr>
            <a:r>
              <a:rPr lang="en-GB" sz="800" dirty="0">
                <a:solidFill>
                  <a:srgbClr val="FFFFFF"/>
                </a:solidFill>
                <a:latin typeface="Helvetica"/>
              </a:rPr>
              <a:t>Copyright © 2018 by NIBC Live Industry Templates – Not for Redistribution</a:t>
            </a:r>
            <a:endParaRPr lang="en-AU" sz="800" dirty="0">
              <a:solidFill>
                <a:srgbClr val="FFFFFF"/>
              </a:solidFill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016670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9pPr>
    </p:titleStyle>
    <p:bodyStyle>
      <a:lvl1pPr marL="190500" indent="-190500" algn="l" rtl="0" eaLnBrk="0" fontAlgn="base" hangingPunct="0">
        <a:spcBef>
          <a:spcPct val="0"/>
        </a:spcBef>
        <a:spcAft>
          <a:spcPts val="600"/>
        </a:spcAft>
        <a:buClr>
          <a:srgbClr val="003399"/>
        </a:buClr>
        <a:buFont typeface="Wingdings" pitchFamily="2" charset="2"/>
        <a:buChar char="n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2pPr>
      <a:lvl3pPr marL="584200" indent="-2016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3pPr>
      <a:lvl4pPr marL="749300" indent="-1635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4pPr>
      <a:lvl5pPr marL="952500" indent="-2016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5pPr>
      <a:lvl6pPr marL="14097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6pPr>
      <a:lvl7pPr marL="18669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7pPr>
      <a:lvl8pPr marL="23241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8pPr>
      <a:lvl9pPr marL="27813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66F95AFB-85A1-4D78-A3BC-5204C95A6C7D}"/>
              </a:ext>
            </a:extLst>
          </p:cNvPr>
          <p:cNvSpPr txBox="1">
            <a:spLocks/>
          </p:cNvSpPr>
          <p:nvPr/>
        </p:nvSpPr>
        <p:spPr bwMode="auto">
          <a:xfrm>
            <a:off x="219077" y="254002"/>
            <a:ext cx="8645525" cy="60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9pPr>
          </a:lstStyle>
          <a:p>
            <a:r>
              <a:rPr lang="en-US" kern="0" dirty="0">
                <a:solidFill>
                  <a:srgbClr val="FFFFFF"/>
                </a:solidFill>
                <a:latin typeface="HelveticaNeue LT 45 Lt"/>
                <a:cs typeface="Arial"/>
              </a:rPr>
              <a:t>Company – Strategic Objectives (Electronic Arts)</a:t>
            </a:r>
            <a:endParaRPr lang="en-CA" kern="0" dirty="0">
              <a:solidFill>
                <a:srgbClr val="FFFFFF"/>
              </a:solidFill>
              <a:latin typeface="HelveticaNeue LT 45 Lt"/>
              <a:cs typeface="Arial"/>
            </a:endParaRPr>
          </a:p>
        </p:txBody>
      </p:sp>
      <p:sp>
        <p:nvSpPr>
          <p:cNvPr id="41" name="Rounded Rectangle 33">
            <a:extLst>
              <a:ext uri="{FF2B5EF4-FFF2-40B4-BE49-F238E27FC236}">
                <a16:creationId xmlns:a16="http://schemas.microsoft.com/office/drawing/2014/main" id="{39C14F2F-1DE1-4116-8C89-E84A8F0FF62A}"/>
              </a:ext>
            </a:extLst>
          </p:cNvPr>
          <p:cNvSpPr/>
          <p:nvPr/>
        </p:nvSpPr>
        <p:spPr>
          <a:xfrm>
            <a:off x="7096127" y="2381251"/>
            <a:ext cx="1724025" cy="3895724"/>
          </a:xfrm>
          <a:prstGeom prst="roundRect">
            <a:avLst>
              <a:gd name="adj" fmla="val 0"/>
            </a:avLst>
          </a:prstGeom>
          <a:noFill/>
          <a:ln w="19050" cap="flat" cmpd="sng" algn="ctr">
            <a:solidFill>
              <a:srgbClr val="833C0B"/>
            </a:solidFill>
            <a:prstDash val="dash"/>
          </a:ln>
          <a:effectLst/>
        </p:spPr>
        <p:txBody>
          <a:bodyPr wrap="square" lIns="36000" tIns="36000" rIns="36000" bIns="36000" rtlCol="0" anchor="ctr" anchorCtr="0"/>
          <a:lstStyle/>
          <a:p>
            <a:pPr>
              <a:defRPr/>
            </a:pPr>
            <a:endParaRPr lang="en-US" sz="950" b="1" kern="0" dirty="0">
              <a:solidFill>
                <a:srgbClr val="000000"/>
              </a:solidFill>
              <a:latin typeface="Helvetica"/>
              <a:cs typeface="Helvetica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19968FD-FCAE-47E9-A025-2019AD6C816D}"/>
              </a:ext>
            </a:extLst>
          </p:cNvPr>
          <p:cNvSpPr txBox="1"/>
          <p:nvPr/>
        </p:nvSpPr>
        <p:spPr>
          <a:xfrm>
            <a:off x="7191470" y="2484002"/>
            <a:ext cx="1542957" cy="3688199"/>
          </a:xfrm>
          <a:prstGeom prst="rect">
            <a:avLst/>
          </a:prstGeom>
          <a:solidFill>
            <a:srgbClr val="DEEBF5"/>
          </a:solidFill>
        </p:spPr>
        <p:txBody>
          <a:bodyPr wrap="square" rtlCol="0">
            <a:noAutofit/>
          </a:bodyPr>
          <a:lstStyle/>
          <a:p>
            <a:pPr marL="0" lvl="1">
              <a:spcBef>
                <a:spcPts val="800"/>
              </a:spcBef>
              <a:spcAft>
                <a:spcPts val="700"/>
              </a:spcAft>
              <a:defRPr/>
            </a:pPr>
            <a:r>
              <a:rPr lang="en-US" sz="950" b="1" dirty="0">
                <a:solidFill>
                  <a:srgbClr val="783C0A"/>
                </a:solidFill>
                <a:latin typeface="Helvetica"/>
                <a:ea typeface="ＭＳ Ｐゴシック" pitchFamily="34" charset="-128"/>
                <a:cs typeface="Arial"/>
              </a:rPr>
              <a:t>TITLES: </a:t>
            </a:r>
            <a:r>
              <a:rPr lang="en-US" sz="950" dirty="0">
                <a:solidFill>
                  <a:srgbClr val="000000"/>
                </a:solidFill>
                <a:latin typeface="Helvetica"/>
                <a:ea typeface="ＭＳ Ｐゴシック" pitchFamily="34" charset="-128"/>
                <a:cs typeface="Arial"/>
              </a:rPr>
              <a:t>TTWO</a:t>
            </a:r>
            <a:r>
              <a:rPr lang="en-US" sz="950" b="1" dirty="0">
                <a:solidFill>
                  <a:srgbClr val="000000"/>
                </a:solidFill>
                <a:latin typeface="Helvetica"/>
                <a:ea typeface="ＭＳ Ｐゴシック" pitchFamily="34" charset="-128"/>
                <a:cs typeface="Arial"/>
              </a:rPr>
              <a:t> </a:t>
            </a:r>
            <a:r>
              <a:rPr lang="en-US" sz="950" dirty="0">
                <a:solidFill>
                  <a:srgbClr val="000000"/>
                </a:solidFill>
                <a:latin typeface="Helvetica"/>
                <a:ea typeface="ＭＳ Ｐゴシック" pitchFamily="34" charset="-128"/>
                <a:cs typeface="Arial"/>
              </a:rPr>
              <a:t>would provide EA with most successful open world role play franchise GTA</a:t>
            </a:r>
          </a:p>
          <a:p>
            <a:pPr marL="0" lvl="1">
              <a:spcBef>
                <a:spcPts val="800"/>
              </a:spcBef>
              <a:spcAft>
                <a:spcPts val="700"/>
              </a:spcAft>
              <a:defRPr/>
            </a:pPr>
            <a:r>
              <a:rPr lang="en-US" sz="950" b="1" dirty="0">
                <a:solidFill>
                  <a:srgbClr val="783C0A"/>
                </a:solidFill>
                <a:latin typeface="Helvetica"/>
                <a:ea typeface="ＭＳ Ｐゴシック" pitchFamily="34" charset="-128"/>
                <a:cs typeface="Arial"/>
              </a:rPr>
              <a:t>GROWTH: </a:t>
            </a:r>
            <a:r>
              <a:rPr lang="en-US" sz="950" dirty="0">
                <a:solidFill>
                  <a:srgbClr val="000000"/>
                </a:solidFill>
                <a:latin typeface="Helvetica"/>
                <a:ea typeface="ＭＳ Ｐゴシック" pitchFamily="34" charset="-128"/>
                <a:cs typeface="Arial"/>
              </a:rPr>
              <a:t>TTWO / GTA growth potential matches EA's stock profile</a:t>
            </a:r>
          </a:p>
          <a:p>
            <a:pPr marL="0" lvl="1">
              <a:spcBef>
                <a:spcPts val="800"/>
              </a:spcBef>
              <a:spcAft>
                <a:spcPts val="700"/>
              </a:spcAft>
              <a:defRPr/>
            </a:pPr>
            <a:r>
              <a:rPr lang="en-US" sz="950" b="1" dirty="0">
                <a:solidFill>
                  <a:srgbClr val="783C0A"/>
                </a:solidFill>
                <a:latin typeface="Helvetica"/>
                <a:ea typeface="ＭＳ Ｐゴシック" pitchFamily="34" charset="-128"/>
                <a:cs typeface="Arial"/>
              </a:rPr>
              <a:t>MARKET SHARE: </a:t>
            </a:r>
            <a:r>
              <a:rPr lang="en-US" sz="950" dirty="0">
                <a:solidFill>
                  <a:srgbClr val="000000"/>
                </a:solidFill>
                <a:latin typeface="Helvetica"/>
                <a:ea typeface="ＭＳ Ｐゴシック" pitchFamily="34" charset="-128"/>
                <a:cs typeface="Arial"/>
              </a:rPr>
              <a:t>Combined with TTWO, EA would reclaim its #1 position in console segment</a:t>
            </a:r>
          </a:p>
          <a:p>
            <a:pPr marL="0" lvl="1">
              <a:spcBef>
                <a:spcPts val="800"/>
              </a:spcBef>
              <a:spcAft>
                <a:spcPts val="700"/>
              </a:spcAft>
              <a:defRPr/>
            </a:pPr>
            <a:r>
              <a:rPr lang="en-US" sz="950" b="1" dirty="0">
                <a:solidFill>
                  <a:srgbClr val="783C0A"/>
                </a:solidFill>
                <a:latin typeface="Helvetica"/>
                <a:ea typeface="ＭＳ Ｐゴシック" pitchFamily="34" charset="-128"/>
                <a:cs typeface="Arial"/>
              </a:rPr>
              <a:t>ASIA:</a:t>
            </a:r>
            <a:r>
              <a:rPr lang="en-US" sz="950" dirty="0">
                <a:solidFill>
                  <a:srgbClr val="783C0A"/>
                </a:solidFill>
                <a:latin typeface="Helvetica"/>
                <a:ea typeface="ＭＳ Ｐゴシック" pitchFamily="34" charset="-128"/>
                <a:cs typeface="Arial"/>
              </a:rPr>
              <a:t> </a:t>
            </a:r>
            <a:r>
              <a:rPr lang="en-US" sz="950" dirty="0">
                <a:solidFill>
                  <a:srgbClr val="000000"/>
                </a:solidFill>
                <a:latin typeface="Helvetica"/>
                <a:ea typeface="ＭＳ Ｐゴシック" pitchFamily="34" charset="-128"/>
                <a:cs typeface="Arial"/>
              </a:rPr>
              <a:t>EA could take advantage of TTWO’s relationships in Asia t</a:t>
            </a:r>
          </a:p>
          <a:p>
            <a:pPr marL="0" lvl="1">
              <a:spcBef>
                <a:spcPts val="800"/>
              </a:spcBef>
              <a:spcAft>
                <a:spcPts val="700"/>
              </a:spcAft>
              <a:defRPr/>
            </a:pPr>
            <a:r>
              <a:rPr lang="en-CA" sz="950" b="1" dirty="0">
                <a:solidFill>
                  <a:srgbClr val="783C0A"/>
                </a:solidFill>
                <a:latin typeface="Helvetica"/>
                <a:ea typeface="ＭＳ Ｐゴシック" pitchFamily="34" charset="-128"/>
                <a:cs typeface="Arial"/>
              </a:rPr>
              <a:t>ACCRETION: </a:t>
            </a:r>
            <a:r>
              <a:rPr lang="en-CA" sz="950" dirty="0">
                <a:solidFill>
                  <a:srgbClr val="000000"/>
                </a:solidFill>
                <a:latin typeface="Helvetica"/>
                <a:ea typeface="ＭＳ Ｐゴシック" pitchFamily="34" charset="-128"/>
                <a:cs typeface="Arial"/>
              </a:rPr>
              <a:t>2018 accretion of 3.7% to 13.2% possible based on synergies</a:t>
            </a:r>
            <a:endParaRPr lang="en-CA" sz="950" b="1" dirty="0">
              <a:solidFill>
                <a:srgbClr val="FF0000"/>
              </a:solidFill>
              <a:latin typeface="Helvetica"/>
              <a:ea typeface="ＭＳ Ｐゴシック" pitchFamily="34" charset="-128"/>
              <a:cs typeface="Arial"/>
            </a:endParaRPr>
          </a:p>
        </p:txBody>
      </p:sp>
      <p:grpSp>
        <p:nvGrpSpPr>
          <p:cNvPr id="43" name="Group 33">
            <a:extLst>
              <a:ext uri="{FF2B5EF4-FFF2-40B4-BE49-F238E27FC236}">
                <a16:creationId xmlns:a16="http://schemas.microsoft.com/office/drawing/2014/main" id="{C62EB6D8-C131-4F6B-B37C-6EE0062A2A03}"/>
              </a:ext>
            </a:extLst>
          </p:cNvPr>
          <p:cNvGrpSpPr/>
          <p:nvPr/>
        </p:nvGrpSpPr>
        <p:grpSpPr>
          <a:xfrm>
            <a:off x="297816" y="1363401"/>
            <a:ext cx="7073371" cy="828647"/>
            <a:chOff x="297814" y="1445303"/>
            <a:chExt cx="7073371" cy="993100"/>
          </a:xfrm>
        </p:grpSpPr>
        <p:grpSp>
          <p:nvGrpSpPr>
            <p:cNvPr id="44" name="Group 27">
              <a:extLst>
                <a:ext uri="{FF2B5EF4-FFF2-40B4-BE49-F238E27FC236}">
                  <a16:creationId xmlns:a16="http://schemas.microsoft.com/office/drawing/2014/main" id="{970C7E93-077D-4993-A939-970E2FFF1E9C}"/>
                </a:ext>
              </a:extLst>
            </p:cNvPr>
            <p:cNvGrpSpPr/>
            <p:nvPr/>
          </p:nvGrpSpPr>
          <p:grpSpPr>
            <a:xfrm>
              <a:off x="297814" y="1445303"/>
              <a:ext cx="2689861" cy="993098"/>
              <a:chOff x="297815" y="1445303"/>
              <a:chExt cx="2239796" cy="707908"/>
            </a:xfrm>
          </p:grpSpPr>
          <p:sp>
            <p:nvSpPr>
              <p:cNvPr id="49" name="Pentagon 14">
                <a:extLst>
                  <a:ext uri="{FF2B5EF4-FFF2-40B4-BE49-F238E27FC236}">
                    <a16:creationId xmlns:a16="http://schemas.microsoft.com/office/drawing/2014/main" id="{B33EDD04-91EA-41CC-8253-26D440E00B4B}"/>
                  </a:ext>
                </a:extLst>
              </p:cNvPr>
              <p:cNvSpPr/>
              <p:nvPr/>
            </p:nvSpPr>
            <p:spPr bwMode="auto">
              <a:xfrm>
                <a:off x="297815" y="1445303"/>
                <a:ext cx="1414412" cy="707908"/>
              </a:xfrm>
              <a:prstGeom prst="homePlate">
                <a:avLst>
                  <a:gd name="adj" fmla="val 31767"/>
                </a:avLst>
              </a:prstGeom>
              <a:solidFill>
                <a:schemeClr val="bg2">
                  <a:lumMod val="5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900" b="1" dirty="0">
                    <a:solidFill>
                      <a:srgbClr val="FFFFFF"/>
                    </a:solidFill>
                    <a:latin typeface="Arial" charset="0"/>
                    <a:ea typeface="ＭＳ Ｐゴシック" pitchFamily="34" charset="-128"/>
                    <a:cs typeface="Arial"/>
                  </a:rPr>
                  <a:t>High Valuation &amp; </a:t>
                </a:r>
                <a:br>
                  <a:rPr lang="en-US" sz="900" b="1" dirty="0">
                    <a:solidFill>
                      <a:srgbClr val="FFFFFF"/>
                    </a:solidFill>
                    <a:latin typeface="Arial" charset="0"/>
                    <a:ea typeface="ＭＳ Ｐゴシック" pitchFamily="34" charset="-128"/>
                    <a:cs typeface="Arial"/>
                  </a:rPr>
                </a:br>
                <a:r>
                  <a:rPr lang="en-US" sz="900" b="1" dirty="0">
                    <a:solidFill>
                      <a:srgbClr val="FFFFFF"/>
                    </a:solidFill>
                    <a:latin typeface="Arial" charset="0"/>
                    <a:ea typeface="ＭＳ Ｐゴシック" pitchFamily="34" charset="-128"/>
                    <a:cs typeface="Arial"/>
                  </a:rPr>
                  <a:t>Market Leadership </a:t>
                </a:r>
                <a:br>
                  <a:rPr lang="en-US" sz="900" b="1" dirty="0">
                    <a:solidFill>
                      <a:srgbClr val="FFFFFF"/>
                    </a:solidFill>
                    <a:latin typeface="Arial" charset="0"/>
                    <a:ea typeface="ＭＳ Ｐゴシック" pitchFamily="34" charset="-128"/>
                    <a:cs typeface="Arial"/>
                  </a:rPr>
                </a:br>
                <a:r>
                  <a:rPr lang="en-US" sz="900" b="1" dirty="0">
                    <a:solidFill>
                      <a:srgbClr val="FFFFFF"/>
                    </a:solidFill>
                    <a:latin typeface="Arial" charset="0"/>
                    <a:ea typeface="ＭＳ Ｐゴシック" pitchFamily="34" charset="-128"/>
                    <a:cs typeface="Arial"/>
                  </a:rPr>
                  <a:t>in Console Games </a:t>
                </a:r>
              </a:p>
            </p:txBody>
          </p:sp>
          <p:sp>
            <p:nvSpPr>
              <p:cNvPr id="50" name="Chevron 20">
                <a:extLst>
                  <a:ext uri="{FF2B5EF4-FFF2-40B4-BE49-F238E27FC236}">
                    <a16:creationId xmlns:a16="http://schemas.microsoft.com/office/drawing/2014/main" id="{E2F7DD6A-3AAD-4B12-ABA6-9528D65AE3DF}"/>
                  </a:ext>
                </a:extLst>
              </p:cNvPr>
              <p:cNvSpPr/>
              <p:nvPr/>
            </p:nvSpPr>
            <p:spPr bwMode="auto">
              <a:xfrm>
                <a:off x="1547258" y="1445303"/>
                <a:ext cx="990353" cy="707908"/>
              </a:xfrm>
              <a:prstGeom prst="chevron">
                <a:avLst>
                  <a:gd name="adj" fmla="val 30855"/>
                </a:avLst>
              </a:prstGeom>
              <a:solidFill>
                <a:srgbClr val="E9DBDB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900" dirty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  <a:cs typeface="Arial"/>
                </a:endParaRPr>
              </a:p>
            </p:txBody>
          </p:sp>
        </p:grpSp>
        <p:sp>
          <p:nvSpPr>
            <p:cNvPr id="45" name="Chevron 29">
              <a:extLst>
                <a:ext uri="{FF2B5EF4-FFF2-40B4-BE49-F238E27FC236}">
                  <a16:creationId xmlns:a16="http://schemas.microsoft.com/office/drawing/2014/main" id="{4667B653-1705-4CDD-85A8-5ED8791D86F6}"/>
                </a:ext>
              </a:extLst>
            </p:cNvPr>
            <p:cNvSpPr/>
            <p:nvPr/>
          </p:nvSpPr>
          <p:spPr bwMode="auto">
            <a:xfrm>
              <a:off x="2800350" y="1445303"/>
              <a:ext cx="1400463" cy="993098"/>
            </a:xfrm>
            <a:prstGeom prst="chevron">
              <a:avLst>
                <a:gd name="adj" fmla="val 30855"/>
              </a:avLst>
            </a:prstGeom>
            <a:solidFill>
              <a:srgbClr val="E9DBD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900" b="1" dirty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46" name="Chevron 30">
              <a:extLst>
                <a:ext uri="{FF2B5EF4-FFF2-40B4-BE49-F238E27FC236}">
                  <a16:creationId xmlns:a16="http://schemas.microsoft.com/office/drawing/2014/main" id="{3FB72B06-496E-4772-8A80-96D8CC42132F}"/>
                </a:ext>
              </a:extLst>
            </p:cNvPr>
            <p:cNvSpPr/>
            <p:nvPr/>
          </p:nvSpPr>
          <p:spPr bwMode="auto">
            <a:xfrm>
              <a:off x="4010024" y="1445303"/>
              <a:ext cx="1253947" cy="993098"/>
            </a:xfrm>
            <a:prstGeom prst="chevron">
              <a:avLst>
                <a:gd name="adj" fmla="val 30855"/>
              </a:avLst>
            </a:prstGeom>
            <a:solidFill>
              <a:schemeClr val="bg2">
                <a:lumMod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900" b="1" dirty="0">
                  <a:solidFill>
                    <a:srgbClr val="FFFFFF"/>
                  </a:solidFill>
                  <a:latin typeface="Arial" charset="0"/>
                  <a:ea typeface="ＭＳ Ｐゴシック" pitchFamily="34" charset="-128"/>
                  <a:cs typeface="Arial"/>
                </a:rPr>
                <a:t>M&amp;A into Mobile &amp; Online</a:t>
              </a:r>
              <a:endParaRPr lang="en-US" sz="900" dirty="0">
                <a:solidFill>
                  <a:srgbClr val="FFFFFF"/>
                </a:solidFill>
                <a:latin typeface="Arial" charset="0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47" name="Chevron 31">
              <a:extLst>
                <a:ext uri="{FF2B5EF4-FFF2-40B4-BE49-F238E27FC236}">
                  <a16:creationId xmlns:a16="http://schemas.microsoft.com/office/drawing/2014/main" id="{E8177530-B0B8-42CF-ABCF-1EEC76538505}"/>
                </a:ext>
              </a:extLst>
            </p:cNvPr>
            <p:cNvSpPr/>
            <p:nvPr/>
          </p:nvSpPr>
          <p:spPr bwMode="auto">
            <a:xfrm>
              <a:off x="5067301" y="1445304"/>
              <a:ext cx="1308666" cy="993099"/>
            </a:xfrm>
            <a:prstGeom prst="chevron">
              <a:avLst>
                <a:gd name="adj" fmla="val 30855"/>
              </a:avLst>
            </a:prstGeom>
            <a:solidFill>
              <a:schemeClr val="bg2">
                <a:lumMod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900" dirty="0">
                <a:solidFill>
                  <a:srgbClr val="FFFFFF"/>
                </a:solidFill>
                <a:latin typeface="Arial" charset="0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48" name="Chevron 32">
              <a:extLst>
                <a:ext uri="{FF2B5EF4-FFF2-40B4-BE49-F238E27FC236}">
                  <a16:creationId xmlns:a16="http://schemas.microsoft.com/office/drawing/2014/main" id="{DF8F834C-380A-4EFF-BEBA-EDE15634BA66}"/>
                </a:ext>
              </a:extLst>
            </p:cNvPr>
            <p:cNvSpPr/>
            <p:nvPr/>
          </p:nvSpPr>
          <p:spPr bwMode="auto">
            <a:xfrm>
              <a:off x="6176681" y="1445304"/>
              <a:ext cx="1194504" cy="993099"/>
            </a:xfrm>
            <a:prstGeom prst="chevron">
              <a:avLst>
                <a:gd name="adj" fmla="val 30855"/>
              </a:avLst>
            </a:prstGeom>
            <a:solidFill>
              <a:schemeClr val="bg2">
                <a:lumMod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900" dirty="0">
                <a:solidFill>
                  <a:srgbClr val="FFFFFF"/>
                </a:solidFill>
                <a:latin typeface="Arial" charset="0"/>
                <a:ea typeface="ＭＳ Ｐゴシック" pitchFamily="34" charset="-128"/>
                <a:cs typeface="Arial"/>
              </a:endParaRPr>
            </a:p>
          </p:txBody>
        </p:sp>
      </p:grpSp>
      <p:sp>
        <p:nvSpPr>
          <p:cNvPr id="51" name="Chevron 34">
            <a:extLst>
              <a:ext uri="{FF2B5EF4-FFF2-40B4-BE49-F238E27FC236}">
                <a16:creationId xmlns:a16="http://schemas.microsoft.com/office/drawing/2014/main" id="{808AA34C-4C58-43F6-8017-CA2D0C1DA69A}"/>
              </a:ext>
            </a:extLst>
          </p:cNvPr>
          <p:cNvSpPr/>
          <p:nvPr/>
        </p:nvSpPr>
        <p:spPr bwMode="auto">
          <a:xfrm>
            <a:off x="7184571" y="1364618"/>
            <a:ext cx="1662568" cy="828646"/>
          </a:xfrm>
          <a:prstGeom prst="chevron">
            <a:avLst>
              <a:gd name="adj" fmla="val 30855"/>
            </a:avLst>
          </a:prstGeom>
          <a:solidFill>
            <a:srgbClr val="DEEBF5"/>
          </a:solidFill>
          <a:ln w="19050" cap="flat" cmpd="sng" algn="ctr">
            <a:solidFill>
              <a:srgbClr val="833C0B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833C0B"/>
              </a:solidFill>
              <a:latin typeface="Arial" charset="0"/>
              <a:ea typeface="ＭＳ Ｐゴシック" pitchFamily="34" charset="-128"/>
              <a:cs typeface="Arial"/>
            </a:endParaRP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CDBED47A-A998-4801-9D54-33A7E3D9BDB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29"/>
          <a:stretch/>
        </p:blipFill>
        <p:spPr>
          <a:xfrm>
            <a:off x="287340" y="3147819"/>
            <a:ext cx="6236801" cy="2114191"/>
          </a:xfrm>
          <a:prstGeom prst="rect">
            <a:avLst/>
          </a:prstGeom>
        </p:spPr>
      </p:pic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1D9B4C5C-5225-4445-BCC5-B930C0DCCE77}"/>
              </a:ext>
            </a:extLst>
          </p:cNvPr>
          <p:cNvCxnSpPr/>
          <p:nvPr/>
        </p:nvCxnSpPr>
        <p:spPr bwMode="auto">
          <a:xfrm flipV="1">
            <a:off x="5660314" y="3347197"/>
            <a:ext cx="1282290" cy="914868"/>
          </a:xfrm>
          <a:prstGeom prst="straightConnector1">
            <a:avLst/>
          </a:prstGeom>
          <a:noFill/>
          <a:ln w="19050" cap="flat" cmpd="sng" algn="ctr">
            <a:solidFill>
              <a:srgbClr val="833C0B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E7A6B28E-F3C6-44C8-A5D0-685D2B8A05ED}"/>
              </a:ext>
            </a:extLst>
          </p:cNvPr>
          <p:cNvCxnSpPr>
            <a:cxnSpLocks/>
          </p:cNvCxnSpPr>
          <p:nvPr/>
        </p:nvCxnSpPr>
        <p:spPr bwMode="auto">
          <a:xfrm>
            <a:off x="2398125" y="3041414"/>
            <a:ext cx="415889" cy="697784"/>
          </a:xfrm>
          <a:prstGeom prst="straightConnector1">
            <a:avLst/>
          </a:prstGeom>
          <a:noFill/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23499455-76A1-45EA-A8DB-D276667D5E60}"/>
              </a:ext>
            </a:extLst>
          </p:cNvPr>
          <p:cNvCxnSpPr>
            <a:cxnSpLocks/>
          </p:cNvCxnSpPr>
          <p:nvPr/>
        </p:nvCxnSpPr>
        <p:spPr bwMode="auto">
          <a:xfrm>
            <a:off x="4862839" y="3276602"/>
            <a:ext cx="67751" cy="1349187"/>
          </a:xfrm>
          <a:prstGeom prst="straightConnector1">
            <a:avLst/>
          </a:prstGeom>
          <a:noFill/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86D957E-4E22-4F86-A0FE-AD5DB8FA9EA7}"/>
              </a:ext>
            </a:extLst>
          </p:cNvPr>
          <p:cNvCxnSpPr/>
          <p:nvPr/>
        </p:nvCxnSpPr>
        <p:spPr bwMode="auto">
          <a:xfrm flipV="1">
            <a:off x="4488896" y="4648787"/>
            <a:ext cx="166211" cy="763255"/>
          </a:xfrm>
          <a:prstGeom prst="straightConnector1">
            <a:avLst/>
          </a:prstGeom>
          <a:noFill/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81010B75-30DB-4920-A1FD-8FD2DD669969}"/>
              </a:ext>
            </a:extLst>
          </p:cNvPr>
          <p:cNvCxnSpPr/>
          <p:nvPr/>
        </p:nvCxnSpPr>
        <p:spPr bwMode="auto">
          <a:xfrm flipV="1">
            <a:off x="3079720" y="4792663"/>
            <a:ext cx="753140" cy="589130"/>
          </a:xfrm>
          <a:prstGeom prst="straightConnector1">
            <a:avLst/>
          </a:prstGeom>
          <a:noFill/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81FCD452-168E-45AD-A113-A1A0397424CE}"/>
              </a:ext>
            </a:extLst>
          </p:cNvPr>
          <p:cNvCxnSpPr>
            <a:cxnSpLocks/>
          </p:cNvCxnSpPr>
          <p:nvPr/>
        </p:nvCxnSpPr>
        <p:spPr bwMode="auto">
          <a:xfrm>
            <a:off x="5295833" y="3199833"/>
            <a:ext cx="181042" cy="1132922"/>
          </a:xfrm>
          <a:prstGeom prst="straightConnector1">
            <a:avLst/>
          </a:prstGeom>
          <a:noFill/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81241A89-8431-4B50-A8E3-947A5B412C1E}"/>
              </a:ext>
            </a:extLst>
          </p:cNvPr>
          <p:cNvCxnSpPr/>
          <p:nvPr/>
        </p:nvCxnSpPr>
        <p:spPr bwMode="auto">
          <a:xfrm flipH="1" flipV="1">
            <a:off x="5988426" y="4464422"/>
            <a:ext cx="251011" cy="959224"/>
          </a:xfrm>
          <a:prstGeom prst="straightConnector1">
            <a:avLst/>
          </a:prstGeom>
          <a:noFill/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E8EFA7AE-0225-45E8-9E49-1BA659EBEB18}"/>
              </a:ext>
            </a:extLst>
          </p:cNvPr>
          <p:cNvSpPr txBox="1"/>
          <p:nvPr/>
        </p:nvSpPr>
        <p:spPr>
          <a:xfrm rot="19438050">
            <a:off x="5380851" y="3566336"/>
            <a:ext cx="173391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050" dirty="0">
                <a:solidFill>
                  <a:srgbClr val="833C0B"/>
                </a:solidFill>
                <a:latin typeface="Helvetica"/>
                <a:cs typeface="Arial"/>
              </a:rPr>
              <a:t>TTWO MERGER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7D2647B-3D1E-48A4-8725-3944199C21D0}"/>
              </a:ext>
            </a:extLst>
          </p:cNvPr>
          <p:cNvSpPr/>
          <p:nvPr/>
        </p:nvSpPr>
        <p:spPr>
          <a:xfrm>
            <a:off x="3031285" y="1522886"/>
            <a:ext cx="109390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Arial"/>
              </a:rPr>
              <a:t>Weak AAA Titles &amp; Low Customer Satisfaction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ADB2F272-095E-4565-B6AE-0427138E646E}"/>
              </a:ext>
            </a:extLst>
          </p:cNvPr>
          <p:cNvSpPr/>
          <p:nvPr/>
        </p:nvSpPr>
        <p:spPr>
          <a:xfrm>
            <a:off x="5235989" y="1513361"/>
            <a:ext cx="1060037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solidFill>
                  <a:srgbClr val="FFFFFF"/>
                </a:solidFill>
                <a:latin typeface="Arial" charset="0"/>
                <a:ea typeface="ＭＳ Ｐゴシック" pitchFamily="34" charset="-128"/>
                <a:cs typeface="Arial"/>
              </a:rPr>
              <a:t>Improving</a:t>
            </a:r>
            <a:br>
              <a:rPr lang="en-US" sz="900" b="1" dirty="0">
                <a:solidFill>
                  <a:srgbClr val="FFFFFF"/>
                </a:solidFill>
                <a:latin typeface="Arial" charset="0"/>
                <a:ea typeface="ＭＳ Ｐゴシック" pitchFamily="34" charset="-128"/>
                <a:cs typeface="Arial"/>
              </a:rPr>
            </a:br>
            <a:r>
              <a:rPr lang="en-US" sz="900" b="1" dirty="0">
                <a:solidFill>
                  <a:srgbClr val="FFFFFF"/>
                </a:solidFill>
                <a:latin typeface="Arial" charset="0"/>
                <a:ea typeface="ＭＳ Ｐゴシック" pitchFamily="34" charset="-128"/>
                <a:cs typeface="Arial"/>
              </a:rPr>
              <a:t> Cost Control </a:t>
            </a:r>
            <a:br>
              <a:rPr lang="en-US" sz="900" b="1" dirty="0">
                <a:solidFill>
                  <a:srgbClr val="FFFFFF"/>
                </a:solidFill>
                <a:latin typeface="Arial" charset="0"/>
                <a:ea typeface="ＭＳ Ｐゴシック" pitchFamily="34" charset="-128"/>
                <a:cs typeface="Arial"/>
              </a:rPr>
            </a:br>
            <a:r>
              <a:rPr lang="en-US" sz="900" b="1" dirty="0">
                <a:solidFill>
                  <a:srgbClr val="FFFFFF"/>
                </a:solidFill>
                <a:latin typeface="Arial" charset="0"/>
                <a:ea typeface="ＭＳ Ｐゴシック" pitchFamily="34" charset="-128"/>
                <a:cs typeface="Arial"/>
              </a:rPr>
              <a:t>&amp; Profits</a:t>
            </a:r>
            <a:endParaRPr lang="en-US" sz="900" dirty="0">
              <a:solidFill>
                <a:srgbClr val="FFFFFF"/>
              </a:solidFill>
              <a:latin typeface="Arial" charset="0"/>
              <a:ea typeface="ＭＳ Ｐゴシック" pitchFamily="34" charset="-128"/>
              <a:cs typeface="Arial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8311DA2-7C3C-4386-9ADE-85C69512B6AB}"/>
              </a:ext>
            </a:extLst>
          </p:cNvPr>
          <p:cNvSpPr/>
          <p:nvPr/>
        </p:nvSpPr>
        <p:spPr>
          <a:xfrm>
            <a:off x="6225583" y="1513361"/>
            <a:ext cx="1147547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solidFill>
                  <a:srgbClr val="FFFFFF"/>
                </a:solidFill>
                <a:latin typeface="Arial" charset="0"/>
                <a:ea typeface="ＭＳ Ｐゴシック" pitchFamily="34" charset="-128"/>
                <a:cs typeface="Arial"/>
              </a:rPr>
              <a:t>Strong </a:t>
            </a:r>
            <a:br>
              <a:rPr lang="en-US" sz="900" b="1" dirty="0">
                <a:solidFill>
                  <a:srgbClr val="FFFFFF"/>
                </a:solidFill>
                <a:latin typeface="Arial" charset="0"/>
                <a:ea typeface="ＭＳ Ｐゴシック" pitchFamily="34" charset="-128"/>
                <a:cs typeface="Arial"/>
              </a:rPr>
            </a:br>
            <a:r>
              <a:rPr lang="en-US" sz="900" b="1" dirty="0">
                <a:solidFill>
                  <a:srgbClr val="FFFFFF"/>
                </a:solidFill>
                <a:latin typeface="Arial" charset="0"/>
                <a:ea typeface="ＭＳ Ｐゴシック" pitchFamily="34" charset="-128"/>
                <a:cs typeface="Arial"/>
              </a:rPr>
              <a:t>Stock</a:t>
            </a:r>
            <a:br>
              <a:rPr lang="en-US" sz="900" b="1" dirty="0">
                <a:solidFill>
                  <a:srgbClr val="FFFFFF"/>
                </a:solidFill>
                <a:latin typeface="Arial" charset="0"/>
                <a:ea typeface="ＭＳ Ｐゴシック" pitchFamily="34" charset="-128"/>
                <a:cs typeface="Arial"/>
              </a:rPr>
            </a:br>
            <a:r>
              <a:rPr lang="en-US" sz="900" b="1" dirty="0">
                <a:solidFill>
                  <a:srgbClr val="FFFFFF"/>
                </a:solidFill>
                <a:latin typeface="Arial" charset="0"/>
                <a:ea typeface="ＭＳ Ｐゴシック" pitchFamily="34" charset="-128"/>
                <a:cs typeface="Arial"/>
              </a:rPr>
              <a:t>Valuation</a:t>
            </a:r>
            <a:endParaRPr lang="en-US" sz="900" dirty="0">
              <a:solidFill>
                <a:srgbClr val="FFFFFF"/>
              </a:solidFill>
              <a:latin typeface="Arial" charset="0"/>
              <a:ea typeface="ＭＳ Ｐゴシック" pitchFamily="34" charset="-128"/>
              <a:cs typeface="Arial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D8BAED0-13D5-432A-B786-78002FA58526}"/>
              </a:ext>
            </a:extLst>
          </p:cNvPr>
          <p:cNvSpPr/>
          <p:nvPr/>
        </p:nvSpPr>
        <p:spPr>
          <a:xfrm>
            <a:off x="7295865" y="1494528"/>
            <a:ext cx="150610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kern="0" dirty="0">
                <a:solidFill>
                  <a:srgbClr val="833C0B"/>
                </a:solidFill>
                <a:latin typeface="Arial"/>
                <a:cs typeface="Arial"/>
              </a:rPr>
              <a:t>Strengthen </a:t>
            </a:r>
            <a:br>
              <a:rPr lang="en-US" sz="1000" b="1" kern="0" dirty="0">
                <a:solidFill>
                  <a:srgbClr val="833C0B"/>
                </a:solidFill>
                <a:latin typeface="Arial"/>
                <a:cs typeface="Arial"/>
              </a:rPr>
            </a:br>
            <a:r>
              <a:rPr lang="en-US" sz="1000" b="1" kern="0" dirty="0">
                <a:solidFill>
                  <a:srgbClr val="833C0B"/>
                </a:solidFill>
                <a:latin typeface="Arial"/>
                <a:cs typeface="Arial"/>
              </a:rPr>
              <a:t>Core Console Segment with TTWO</a:t>
            </a:r>
            <a:endParaRPr lang="en-US" dirty="0">
              <a:solidFill>
                <a:srgbClr val="833C0B"/>
              </a:solidFill>
              <a:latin typeface="Arial" charset="0"/>
              <a:ea typeface="ＭＳ Ｐゴシック" pitchFamily="34" charset="-128"/>
              <a:cs typeface="Arial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6CEB4A48-E64F-42CA-84B5-124343B96707}"/>
              </a:ext>
            </a:extLst>
          </p:cNvPr>
          <p:cNvSpPr/>
          <p:nvPr/>
        </p:nvSpPr>
        <p:spPr>
          <a:xfrm>
            <a:off x="1943102" y="1529836"/>
            <a:ext cx="923925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Arial"/>
              </a:rPr>
              <a:t>Low Profits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Arial"/>
              </a:rPr>
              <a:t>&amp; Strong Competition </a:t>
            </a:r>
            <a:endParaRPr lang="en-US" sz="900" dirty="0">
              <a:solidFill>
                <a:srgbClr val="000000"/>
              </a:solidFill>
              <a:latin typeface="Arial" charset="0"/>
              <a:ea typeface="ＭＳ Ｐゴシック" pitchFamily="34" charset="-128"/>
              <a:cs typeface="Arial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6E08B91-6394-4BDC-BAD2-36BF5999C0F0}"/>
              </a:ext>
            </a:extLst>
          </p:cNvPr>
          <p:cNvSpPr txBox="1"/>
          <p:nvPr/>
        </p:nvSpPr>
        <p:spPr>
          <a:xfrm>
            <a:off x="914402" y="2432912"/>
            <a:ext cx="1844333" cy="530915"/>
          </a:xfrm>
          <a:prstGeom prst="rect">
            <a:avLst/>
          </a:prstGeom>
          <a:noFill/>
          <a:ln w="635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0" lvl="1">
              <a:spcAft>
                <a:spcPts val="300"/>
              </a:spcAft>
              <a:defRPr/>
            </a:pPr>
            <a:r>
              <a:rPr lang="en-US" sz="950" b="1" dirty="0">
                <a:solidFill>
                  <a:srgbClr val="000000"/>
                </a:solidFill>
                <a:latin typeface="Helvetica"/>
                <a:cs typeface="Arial"/>
              </a:rPr>
              <a:t>2008: </a:t>
            </a:r>
            <a:r>
              <a:rPr lang="en-US" sz="950" b="1" i="1" dirty="0">
                <a:solidFill>
                  <a:srgbClr val="660F1E"/>
                </a:solidFill>
                <a:latin typeface="Helvetica"/>
                <a:cs typeface="Arial"/>
              </a:rPr>
              <a:t>Financial C</a:t>
            </a:r>
            <a:r>
              <a:rPr lang="en-US" sz="950" b="1" i="1" dirty="0" err="1">
                <a:solidFill>
                  <a:srgbClr val="660F1E"/>
                </a:solidFill>
                <a:latin typeface="Helvetica"/>
                <a:cs typeface="Arial"/>
              </a:rPr>
              <a:t>risis</a:t>
            </a:r>
            <a:r>
              <a:rPr lang="en-US" sz="950" b="1" dirty="0">
                <a:solidFill>
                  <a:srgbClr val="000000"/>
                </a:solidFill>
                <a:latin typeface="Helvetica"/>
                <a:cs typeface="Arial"/>
              </a:rPr>
              <a:t> </a:t>
            </a:r>
            <a:r>
              <a:rPr lang="en-US" sz="950" dirty="0">
                <a:solidFill>
                  <a:srgbClr val="000000"/>
                </a:solidFill>
                <a:latin typeface="Helvetica"/>
                <a:cs typeface="Arial"/>
              </a:rPr>
              <a:t>resulted in poor performance for global publishers </a:t>
            </a:r>
            <a:r>
              <a:rPr lang="en-US" sz="950" b="1" dirty="0">
                <a:solidFill>
                  <a:srgbClr val="000000"/>
                </a:solidFill>
                <a:latin typeface="Helvetica"/>
                <a:cs typeface="Arial"/>
              </a:rPr>
              <a:t>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DBA0D11D-A9A1-4859-A704-5708E04CE6E7}"/>
              </a:ext>
            </a:extLst>
          </p:cNvPr>
          <p:cNvSpPr txBox="1"/>
          <p:nvPr/>
        </p:nvSpPr>
        <p:spPr>
          <a:xfrm>
            <a:off x="3200400" y="5441575"/>
            <a:ext cx="1658938" cy="677108"/>
          </a:xfrm>
          <a:prstGeom prst="rect">
            <a:avLst/>
          </a:prstGeom>
          <a:noFill/>
          <a:ln w="635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0" lvl="1">
              <a:spcAft>
                <a:spcPts val="300"/>
              </a:spcAft>
              <a:defRPr/>
            </a:pPr>
            <a:r>
              <a:rPr lang="en-US" sz="950" b="1" dirty="0">
                <a:solidFill>
                  <a:srgbClr val="000000"/>
                </a:solidFill>
                <a:latin typeface="Helvetica"/>
                <a:cs typeface="Arial"/>
              </a:rPr>
              <a:t>2012: </a:t>
            </a:r>
            <a:r>
              <a:rPr lang="en-US" sz="950" b="1" i="1" dirty="0">
                <a:solidFill>
                  <a:srgbClr val="660F1E"/>
                </a:solidFill>
                <a:latin typeface="Helvetica"/>
                <a:cs typeface="Arial"/>
              </a:rPr>
              <a:t>Star Wars failed to be game-change</a:t>
            </a:r>
            <a:r>
              <a:rPr lang="en-US" sz="950" b="1" i="1" dirty="0">
                <a:solidFill>
                  <a:srgbClr val="000000"/>
                </a:solidFill>
                <a:latin typeface="Helvetica"/>
                <a:cs typeface="Arial"/>
              </a:rPr>
              <a:t>r </a:t>
            </a:r>
            <a:r>
              <a:rPr lang="en-US" sz="950" dirty="0">
                <a:solidFill>
                  <a:srgbClr val="000000"/>
                </a:solidFill>
                <a:latin typeface="Helvetica"/>
                <a:cs typeface="Arial"/>
              </a:rPr>
              <a:t>EA hoped for despite the estimated $500m budget</a:t>
            </a:r>
            <a:endParaRPr lang="en-US" sz="950" b="1" dirty="0">
              <a:solidFill>
                <a:srgbClr val="000000"/>
              </a:solidFill>
              <a:latin typeface="Helvetica"/>
              <a:cs typeface="Arial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B1C7D6B4-7EC7-4864-85A9-B705D0034784}"/>
              </a:ext>
            </a:extLst>
          </p:cNvPr>
          <p:cNvSpPr txBox="1"/>
          <p:nvPr/>
        </p:nvSpPr>
        <p:spPr>
          <a:xfrm>
            <a:off x="2855163" y="2440549"/>
            <a:ext cx="2004177" cy="677108"/>
          </a:xfrm>
          <a:prstGeom prst="rect">
            <a:avLst/>
          </a:prstGeom>
          <a:noFill/>
          <a:ln w="635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0" lvl="1">
              <a:spcAft>
                <a:spcPts val="300"/>
              </a:spcAft>
              <a:defRPr/>
            </a:pPr>
            <a:r>
              <a:rPr lang="en-US" sz="950" b="1" dirty="0">
                <a:solidFill>
                  <a:srgbClr val="000000"/>
                </a:solidFill>
                <a:latin typeface="Helvetica"/>
                <a:cs typeface="Arial"/>
              </a:rPr>
              <a:t>2012-2013: </a:t>
            </a:r>
            <a:r>
              <a:rPr lang="en-US" sz="950" dirty="0">
                <a:solidFill>
                  <a:srgbClr val="000000"/>
                </a:solidFill>
                <a:latin typeface="Helvetica"/>
                <a:cs typeface="Arial"/>
              </a:rPr>
              <a:t>EA received </a:t>
            </a:r>
            <a:r>
              <a:rPr lang="en-US" sz="950" b="1" i="1" dirty="0">
                <a:solidFill>
                  <a:srgbClr val="660F1E"/>
                </a:solidFill>
                <a:latin typeface="Helvetica"/>
                <a:cs typeface="Arial"/>
              </a:rPr>
              <a:t>mixed consumer reviews</a:t>
            </a:r>
            <a:r>
              <a:rPr lang="en-US" sz="950" b="1" i="1" dirty="0">
                <a:solidFill>
                  <a:srgbClr val="000000"/>
                </a:solidFill>
                <a:latin typeface="Helvetica"/>
                <a:cs typeface="Arial"/>
              </a:rPr>
              <a:t> </a:t>
            </a:r>
            <a:r>
              <a:rPr lang="en-US" sz="950" dirty="0">
                <a:solidFill>
                  <a:srgbClr val="000000"/>
                </a:solidFill>
                <a:latin typeface="Helvetica"/>
                <a:cs typeface="Arial"/>
              </a:rPr>
              <a:t>for poor product releases and excessive charges for add-on content</a:t>
            </a:r>
            <a:endParaRPr lang="en-US" sz="950" b="1" dirty="0">
              <a:solidFill>
                <a:srgbClr val="000000"/>
              </a:solidFill>
              <a:latin typeface="Helvetica"/>
              <a:cs typeface="Arial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10E659D1-6DF3-43ED-8219-B723600FFE54}"/>
              </a:ext>
            </a:extLst>
          </p:cNvPr>
          <p:cNvSpPr txBox="1"/>
          <p:nvPr/>
        </p:nvSpPr>
        <p:spPr>
          <a:xfrm>
            <a:off x="4926013" y="5441575"/>
            <a:ext cx="1701634" cy="677108"/>
          </a:xfrm>
          <a:prstGeom prst="rect">
            <a:avLst/>
          </a:prstGeom>
          <a:noFill/>
          <a:ln w="635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0" lvl="1">
              <a:spcAft>
                <a:spcPts val="300"/>
              </a:spcAft>
              <a:defRPr/>
            </a:pPr>
            <a:r>
              <a:rPr lang="en-US" sz="950" b="1" dirty="0">
                <a:solidFill>
                  <a:srgbClr val="000000"/>
                </a:solidFill>
                <a:latin typeface="Helvetica"/>
                <a:ea typeface="ＭＳ Ｐゴシック" pitchFamily="34" charset="-128"/>
                <a:cs typeface="Arial"/>
              </a:rPr>
              <a:t>2014: </a:t>
            </a:r>
            <a:r>
              <a:rPr lang="en-US" sz="950" b="1" i="1" dirty="0">
                <a:solidFill>
                  <a:srgbClr val="2F646F"/>
                </a:solidFill>
                <a:latin typeface="Helvetica"/>
                <a:ea typeface="ＭＳ Ｐゴシック" pitchFamily="34" charset="-128"/>
                <a:cs typeface="Arial"/>
              </a:rPr>
              <a:t>Cost reductions </a:t>
            </a:r>
            <a:r>
              <a:rPr lang="en-US" sz="950" b="1" dirty="0">
                <a:solidFill>
                  <a:srgbClr val="2F646F"/>
                </a:solidFill>
                <a:latin typeface="Helvetica"/>
                <a:ea typeface="ＭＳ Ｐゴシック" pitchFamily="34" charset="-128"/>
                <a:cs typeface="Arial"/>
              </a:rPr>
              <a:t>and shift to </a:t>
            </a:r>
            <a:r>
              <a:rPr lang="en-US" sz="950" b="1" i="1" dirty="0">
                <a:solidFill>
                  <a:srgbClr val="2F646F"/>
                </a:solidFill>
                <a:latin typeface="Helvetica"/>
                <a:ea typeface="ＭＳ Ｐゴシック" pitchFamily="34" charset="-128"/>
                <a:cs typeface="Arial"/>
              </a:rPr>
              <a:t>digital delivery</a:t>
            </a:r>
            <a:r>
              <a:rPr lang="en-US" sz="950" i="1" dirty="0">
                <a:solidFill>
                  <a:srgbClr val="40545E"/>
                </a:solidFill>
                <a:latin typeface="Helvetica"/>
                <a:ea typeface="ＭＳ Ｐゴシック" pitchFamily="34" charset="-128"/>
                <a:cs typeface="Arial"/>
              </a:rPr>
              <a:t> </a:t>
            </a:r>
            <a:r>
              <a:rPr lang="en-US" sz="950" dirty="0">
                <a:solidFill>
                  <a:srgbClr val="000000"/>
                </a:solidFill>
                <a:latin typeface="Helvetica"/>
                <a:ea typeface="ＭＳ Ｐゴシック" pitchFamily="34" charset="-128"/>
                <a:cs typeface="Arial"/>
              </a:rPr>
              <a:t>led to 42% EBITDA margin expansion in 2014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32844CEE-128D-456D-BA10-C946B28477F1}"/>
              </a:ext>
            </a:extLst>
          </p:cNvPr>
          <p:cNvSpPr txBox="1"/>
          <p:nvPr/>
        </p:nvSpPr>
        <p:spPr>
          <a:xfrm>
            <a:off x="1389530" y="5435589"/>
            <a:ext cx="1714816" cy="677108"/>
          </a:xfrm>
          <a:prstGeom prst="rect">
            <a:avLst/>
          </a:prstGeom>
          <a:noFill/>
          <a:ln w="635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0" lvl="1">
              <a:spcAft>
                <a:spcPts val="300"/>
              </a:spcAft>
              <a:defRPr/>
            </a:pPr>
            <a:r>
              <a:rPr lang="en-US" sz="950" b="1" dirty="0">
                <a:solidFill>
                  <a:srgbClr val="000000"/>
                </a:solidFill>
                <a:latin typeface="Helvetica"/>
                <a:ea typeface="ＭＳ Ｐゴシック" pitchFamily="34" charset="-128"/>
                <a:cs typeface="Arial"/>
              </a:rPr>
              <a:t>2009-2011: </a:t>
            </a:r>
            <a:r>
              <a:rPr lang="en-US" sz="950" dirty="0">
                <a:solidFill>
                  <a:srgbClr val="000000"/>
                </a:solidFill>
                <a:latin typeface="Helvetica"/>
                <a:ea typeface="ＭＳ Ｐゴシック" pitchFamily="34" charset="-128"/>
                <a:cs typeface="Arial"/>
              </a:rPr>
              <a:t>Acquisitions of </a:t>
            </a:r>
            <a:r>
              <a:rPr lang="en-US" sz="950" dirty="0" err="1">
                <a:solidFill>
                  <a:srgbClr val="000000"/>
                </a:solidFill>
                <a:latin typeface="Helvetica"/>
                <a:ea typeface="ＭＳ Ｐゴシック" pitchFamily="34" charset="-128"/>
                <a:cs typeface="Arial"/>
              </a:rPr>
              <a:t>PopCap</a:t>
            </a:r>
            <a:r>
              <a:rPr lang="en-US" sz="950" dirty="0">
                <a:solidFill>
                  <a:srgbClr val="000000"/>
                </a:solidFill>
                <a:latin typeface="Helvetica"/>
                <a:ea typeface="ＭＳ Ｐゴシック" pitchFamily="34" charset="-128"/>
                <a:cs typeface="Arial"/>
              </a:rPr>
              <a:t> &amp; </a:t>
            </a:r>
            <a:r>
              <a:rPr lang="en-US" sz="950" dirty="0" err="1">
                <a:solidFill>
                  <a:srgbClr val="000000"/>
                </a:solidFill>
                <a:latin typeface="Helvetica"/>
                <a:ea typeface="ＭＳ Ｐゴシック" pitchFamily="34" charset="-128"/>
                <a:cs typeface="Arial"/>
              </a:rPr>
              <a:t>Playfish</a:t>
            </a:r>
            <a:r>
              <a:rPr lang="en-US" sz="950" dirty="0">
                <a:solidFill>
                  <a:srgbClr val="000000"/>
                </a:solidFill>
                <a:latin typeface="Helvetica"/>
                <a:ea typeface="ＭＳ Ｐゴシック" pitchFamily="34" charset="-128"/>
                <a:cs typeface="Arial"/>
              </a:rPr>
              <a:t> allowed EA to </a:t>
            </a:r>
            <a:r>
              <a:rPr lang="en-US" sz="950" b="1" dirty="0">
                <a:solidFill>
                  <a:srgbClr val="2F646F"/>
                </a:solidFill>
                <a:latin typeface="Helvetica"/>
                <a:ea typeface="ＭＳ Ｐゴシック" pitchFamily="34" charset="-128"/>
                <a:cs typeface="Arial"/>
              </a:rPr>
              <a:t>increase</a:t>
            </a:r>
            <a:r>
              <a:rPr lang="en-US" sz="950" dirty="0">
                <a:solidFill>
                  <a:srgbClr val="2F646F"/>
                </a:solidFill>
                <a:latin typeface="Helvetica"/>
                <a:ea typeface="ＭＳ Ｐゴシック" pitchFamily="34" charset="-128"/>
                <a:cs typeface="Arial"/>
              </a:rPr>
              <a:t> </a:t>
            </a:r>
            <a:r>
              <a:rPr lang="en-US" sz="950" b="1" i="1" dirty="0">
                <a:solidFill>
                  <a:srgbClr val="2F646F"/>
                </a:solidFill>
                <a:latin typeface="Helvetica"/>
                <a:ea typeface="ＭＳ Ｐゴシック" pitchFamily="34" charset="-128"/>
                <a:cs typeface="Arial"/>
              </a:rPr>
              <a:t>revenue mix to 45% digital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C4CAD3FB-431A-40E9-9799-53FECCDDE80D}"/>
              </a:ext>
            </a:extLst>
          </p:cNvPr>
          <p:cNvSpPr txBox="1"/>
          <p:nvPr/>
        </p:nvSpPr>
        <p:spPr>
          <a:xfrm>
            <a:off x="4990646" y="2436847"/>
            <a:ext cx="1714954" cy="677108"/>
          </a:xfrm>
          <a:prstGeom prst="rect">
            <a:avLst/>
          </a:prstGeom>
          <a:noFill/>
          <a:ln w="635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0" lvl="1">
              <a:spcAft>
                <a:spcPts val="300"/>
              </a:spcAft>
              <a:defRPr/>
            </a:pPr>
            <a:r>
              <a:rPr lang="en-US" sz="950" b="1" dirty="0">
                <a:solidFill>
                  <a:srgbClr val="000000"/>
                </a:solidFill>
                <a:latin typeface="Helvetica"/>
                <a:ea typeface="ＭＳ Ｐゴシック" pitchFamily="34" charset="-128"/>
                <a:cs typeface="Arial"/>
              </a:rPr>
              <a:t>2014:</a:t>
            </a:r>
            <a:r>
              <a:rPr lang="en-US" sz="950" dirty="0">
                <a:solidFill>
                  <a:srgbClr val="000000"/>
                </a:solidFill>
                <a:latin typeface="Helvetica"/>
                <a:ea typeface="ＭＳ Ｐゴシック" pitchFamily="34" charset="-128"/>
                <a:cs typeface="Arial"/>
              </a:rPr>
              <a:t> </a:t>
            </a:r>
            <a:r>
              <a:rPr lang="en-US" sz="950" b="1" i="1" dirty="0">
                <a:solidFill>
                  <a:srgbClr val="2F646F"/>
                </a:solidFill>
                <a:latin typeface="Helvetica"/>
                <a:ea typeface="ＭＳ Ｐゴシック" pitchFamily="34" charset="-128"/>
                <a:cs typeface="Arial"/>
              </a:rPr>
              <a:t>Good performance  </a:t>
            </a:r>
            <a:r>
              <a:rPr lang="en-US" sz="950" dirty="0">
                <a:solidFill>
                  <a:srgbClr val="000000"/>
                </a:solidFill>
                <a:latin typeface="Helvetica"/>
                <a:ea typeface="ＭＳ Ｐゴシック" pitchFamily="34" charset="-128"/>
                <a:cs typeface="Arial"/>
              </a:rPr>
              <a:t>in traditional core franchises with </a:t>
            </a:r>
            <a:r>
              <a:rPr lang="en-US" sz="950" b="1" i="1" dirty="0">
                <a:solidFill>
                  <a:srgbClr val="000000"/>
                </a:solidFill>
                <a:latin typeface="Helvetica"/>
                <a:ea typeface="ＭＳ Ｐゴシック" pitchFamily="34" charset="-128"/>
                <a:cs typeface="Arial"/>
              </a:rPr>
              <a:t>FIFA 14 and Battlefield</a:t>
            </a:r>
            <a:endParaRPr lang="en-US" sz="950" i="1" dirty="0">
              <a:solidFill>
                <a:srgbClr val="000000"/>
              </a:solidFill>
              <a:latin typeface="Helvetica"/>
              <a:ea typeface="ＭＳ Ｐゴシック" pitchFamily="34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71825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304789" y="1234311"/>
            <a:ext cx="8645525" cy="372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5880" marR="262255">
              <a:lnSpc>
                <a:spcPct val="110000"/>
              </a:lnSpc>
              <a:defRPr/>
            </a:pPr>
            <a:r>
              <a:rPr lang="en-CA" sz="1200" b="1" spc="-5" dirty="0">
                <a:solidFill>
                  <a:srgbClr val="44485F"/>
                </a:solidFill>
                <a:latin typeface="Arial"/>
                <a:cs typeface="Arial"/>
              </a:rPr>
              <a:t>Building </a:t>
            </a:r>
            <a:r>
              <a:rPr sz="1200" b="1" dirty="0">
                <a:solidFill>
                  <a:srgbClr val="44485F"/>
                </a:solidFill>
                <a:latin typeface="Arial"/>
                <a:cs typeface="Arial"/>
              </a:rPr>
              <a:t>an OTT streaming </a:t>
            </a:r>
            <a:r>
              <a:rPr sz="1200" b="1" spc="-5" dirty="0">
                <a:solidFill>
                  <a:srgbClr val="44485F"/>
                </a:solidFill>
                <a:latin typeface="Arial"/>
                <a:cs typeface="Arial"/>
              </a:rPr>
              <a:t>platform </a:t>
            </a:r>
            <a:r>
              <a:rPr lang="en-CA" sz="1200" b="1" dirty="0">
                <a:solidFill>
                  <a:srgbClr val="44485F"/>
                </a:solidFill>
                <a:latin typeface="Arial"/>
                <a:cs typeface="Arial"/>
              </a:rPr>
              <a:t>with in-house content enhances AT&amp;T’s long-term competitive positioning</a:t>
            </a:r>
            <a:endParaRPr sz="16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635" algn="ctr">
              <a:spcBef>
                <a:spcPts val="5"/>
              </a:spcBef>
              <a:defRPr/>
            </a:pPr>
            <a:r>
              <a:rPr sz="1100" b="1" spc="-10" dirty="0">
                <a:solidFill>
                  <a:srgbClr val="FFFFFF"/>
                </a:solidFill>
                <a:latin typeface="Arial"/>
                <a:cs typeface="Arial"/>
              </a:rPr>
              <a:t>AT&amp;T 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Over-the-Top</a:t>
            </a:r>
            <a:r>
              <a:rPr sz="11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Streaming</a:t>
            </a:r>
            <a:endParaRPr sz="11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115822" y="2880421"/>
            <a:ext cx="2587280" cy="1964689"/>
          </a:xfrm>
          <a:custGeom>
            <a:avLst/>
            <a:gdLst/>
            <a:ahLst/>
            <a:cxnLst/>
            <a:rect l="l" t="t" r="r" b="b"/>
            <a:pathLst>
              <a:path w="2651759" h="1964689">
                <a:moveTo>
                  <a:pt x="0" y="69087"/>
                </a:moveTo>
                <a:lnTo>
                  <a:pt x="5419" y="42219"/>
                </a:lnTo>
                <a:lnTo>
                  <a:pt x="20208" y="20256"/>
                </a:lnTo>
                <a:lnTo>
                  <a:pt x="42165" y="5437"/>
                </a:lnTo>
                <a:lnTo>
                  <a:pt x="69087" y="0"/>
                </a:lnTo>
                <a:lnTo>
                  <a:pt x="2582291" y="0"/>
                </a:lnTo>
                <a:lnTo>
                  <a:pt x="2609213" y="5437"/>
                </a:lnTo>
                <a:lnTo>
                  <a:pt x="2631170" y="20256"/>
                </a:lnTo>
                <a:lnTo>
                  <a:pt x="2645959" y="42219"/>
                </a:lnTo>
                <a:lnTo>
                  <a:pt x="2651379" y="69087"/>
                </a:lnTo>
                <a:lnTo>
                  <a:pt x="2651379" y="1895602"/>
                </a:lnTo>
                <a:lnTo>
                  <a:pt x="2645959" y="1922470"/>
                </a:lnTo>
                <a:lnTo>
                  <a:pt x="2631170" y="1944433"/>
                </a:lnTo>
                <a:lnTo>
                  <a:pt x="2609213" y="1959252"/>
                </a:lnTo>
                <a:lnTo>
                  <a:pt x="2582291" y="1964689"/>
                </a:lnTo>
                <a:lnTo>
                  <a:pt x="69087" y="1964689"/>
                </a:lnTo>
                <a:lnTo>
                  <a:pt x="42165" y="1959252"/>
                </a:lnTo>
                <a:lnTo>
                  <a:pt x="20208" y="1944433"/>
                </a:lnTo>
                <a:lnTo>
                  <a:pt x="5419" y="1922470"/>
                </a:lnTo>
                <a:lnTo>
                  <a:pt x="0" y="1895602"/>
                </a:lnTo>
                <a:lnTo>
                  <a:pt x="0" y="69087"/>
                </a:lnTo>
                <a:close/>
              </a:path>
            </a:pathLst>
          </a:custGeom>
          <a:ln w="19050">
            <a:solidFill>
              <a:srgbClr val="CC6600"/>
            </a:solidFill>
          </a:ln>
        </p:spPr>
        <p:txBody>
          <a:bodyPr wrap="square" lIns="0" tIns="0" rIns="0" bIns="0" rtlCol="0"/>
          <a:lstStyle/>
          <a:p>
            <a:pPr>
              <a:defRPr/>
            </a:pPr>
            <a:endParaRPr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847688" y="4151957"/>
            <a:ext cx="1100848" cy="3588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>
              <a:defRPr/>
            </a:pPr>
            <a:endParaRPr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758608" y="2046499"/>
            <a:ext cx="2944494" cy="578485"/>
          </a:xfrm>
          <a:custGeom>
            <a:avLst/>
            <a:gdLst/>
            <a:ahLst/>
            <a:cxnLst/>
            <a:rect l="l" t="t" r="r" b="b"/>
            <a:pathLst>
              <a:path w="3279775" h="578485">
                <a:moveTo>
                  <a:pt x="2990215" y="0"/>
                </a:moveTo>
                <a:lnTo>
                  <a:pt x="0" y="0"/>
                </a:lnTo>
                <a:lnTo>
                  <a:pt x="0" y="578230"/>
                </a:lnTo>
                <a:lnTo>
                  <a:pt x="2990215" y="578230"/>
                </a:lnTo>
                <a:lnTo>
                  <a:pt x="3279393" y="289178"/>
                </a:lnTo>
                <a:lnTo>
                  <a:pt x="2990215" y="0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</p:spPr>
        <p:txBody>
          <a:bodyPr wrap="square" lIns="0" tIns="0" rIns="0" bIns="0" rtlCol="0"/>
          <a:lstStyle/>
          <a:p>
            <a:pPr>
              <a:defRPr/>
            </a:pPr>
            <a:endParaRPr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758609" y="2046499"/>
            <a:ext cx="3279775" cy="578485"/>
          </a:xfrm>
          <a:custGeom>
            <a:avLst/>
            <a:gdLst/>
            <a:ahLst/>
            <a:cxnLst/>
            <a:rect l="l" t="t" r="r" b="b"/>
            <a:pathLst>
              <a:path w="3279775" h="578485">
                <a:moveTo>
                  <a:pt x="0" y="0"/>
                </a:moveTo>
                <a:lnTo>
                  <a:pt x="2990215" y="0"/>
                </a:lnTo>
                <a:lnTo>
                  <a:pt x="3279393" y="289178"/>
                </a:lnTo>
                <a:lnTo>
                  <a:pt x="2990215" y="578230"/>
                </a:lnTo>
                <a:lnTo>
                  <a:pt x="0" y="57823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pPr>
              <a:defRPr/>
            </a:pPr>
            <a:endParaRPr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053890" y="2046499"/>
            <a:ext cx="3319145" cy="578485"/>
          </a:xfrm>
          <a:custGeom>
            <a:avLst/>
            <a:gdLst/>
            <a:ahLst/>
            <a:cxnLst/>
            <a:rect l="l" t="t" r="r" b="b"/>
            <a:pathLst>
              <a:path w="3319145" h="578485">
                <a:moveTo>
                  <a:pt x="3029712" y="0"/>
                </a:moveTo>
                <a:lnTo>
                  <a:pt x="0" y="0"/>
                </a:lnTo>
                <a:lnTo>
                  <a:pt x="0" y="578230"/>
                </a:lnTo>
                <a:lnTo>
                  <a:pt x="3029712" y="578230"/>
                </a:lnTo>
                <a:lnTo>
                  <a:pt x="3318764" y="289178"/>
                </a:lnTo>
                <a:lnTo>
                  <a:pt x="3029712" y="0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</p:spPr>
        <p:txBody>
          <a:bodyPr wrap="square" lIns="0" tIns="0" rIns="0" bIns="0" rtlCol="0"/>
          <a:lstStyle/>
          <a:p>
            <a:pPr>
              <a:defRPr/>
            </a:pPr>
            <a:endParaRPr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053890" y="2046499"/>
            <a:ext cx="3319145" cy="578485"/>
          </a:xfrm>
          <a:custGeom>
            <a:avLst/>
            <a:gdLst/>
            <a:ahLst/>
            <a:cxnLst/>
            <a:rect l="l" t="t" r="r" b="b"/>
            <a:pathLst>
              <a:path w="3319145" h="578485">
                <a:moveTo>
                  <a:pt x="0" y="0"/>
                </a:moveTo>
                <a:lnTo>
                  <a:pt x="3029712" y="0"/>
                </a:lnTo>
                <a:lnTo>
                  <a:pt x="3318764" y="289178"/>
                </a:lnTo>
                <a:lnTo>
                  <a:pt x="3029712" y="578230"/>
                </a:lnTo>
                <a:lnTo>
                  <a:pt x="0" y="57823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pPr>
              <a:defRPr/>
            </a:pPr>
            <a:endParaRPr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12605" y="2046499"/>
            <a:ext cx="2976880" cy="578485"/>
          </a:xfrm>
          <a:custGeom>
            <a:avLst/>
            <a:gdLst/>
            <a:ahLst/>
            <a:cxnLst/>
            <a:rect l="l" t="t" r="r" b="b"/>
            <a:pathLst>
              <a:path w="2976879" h="578485">
                <a:moveTo>
                  <a:pt x="2687586" y="0"/>
                </a:moveTo>
                <a:lnTo>
                  <a:pt x="0" y="0"/>
                </a:lnTo>
                <a:lnTo>
                  <a:pt x="0" y="578230"/>
                </a:lnTo>
                <a:lnTo>
                  <a:pt x="2687586" y="578230"/>
                </a:lnTo>
                <a:lnTo>
                  <a:pt x="2976765" y="289178"/>
                </a:lnTo>
                <a:lnTo>
                  <a:pt x="2687586" y="0"/>
                </a:lnTo>
                <a:close/>
              </a:path>
            </a:pathLst>
          </a:custGeom>
          <a:solidFill>
            <a:srgbClr val="87A0AC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12605" y="2046499"/>
            <a:ext cx="2976880" cy="578485"/>
          </a:xfrm>
          <a:custGeom>
            <a:avLst/>
            <a:gdLst/>
            <a:ahLst/>
            <a:cxnLst/>
            <a:rect l="l" t="t" r="r" b="b"/>
            <a:pathLst>
              <a:path w="2976879" h="578485">
                <a:moveTo>
                  <a:pt x="0" y="0"/>
                </a:moveTo>
                <a:lnTo>
                  <a:pt x="2687586" y="0"/>
                </a:lnTo>
                <a:lnTo>
                  <a:pt x="2976765" y="289178"/>
                </a:lnTo>
                <a:lnTo>
                  <a:pt x="2687586" y="578230"/>
                </a:lnTo>
                <a:lnTo>
                  <a:pt x="0" y="57823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 w="762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pPr>
              <a:defRPr/>
            </a:pPr>
            <a:endParaRPr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59557" y="2225948"/>
            <a:ext cx="1521078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defRPr/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Industry</a:t>
            </a:r>
            <a:r>
              <a:rPr lang="en-CA" sz="1400" b="1" spc="-5" dirty="0">
                <a:solidFill>
                  <a:srgbClr val="FFFFFF"/>
                </a:solidFill>
                <a:latin typeface="Arial"/>
                <a:cs typeface="Arial"/>
              </a:rPr>
              <a:t> Trend</a:t>
            </a:r>
            <a:endParaRPr sz="14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940233" y="2225948"/>
            <a:ext cx="1945178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defRPr/>
            </a:pPr>
            <a:r>
              <a:rPr lang="en-CA" sz="1400" b="1" spc="-5" dirty="0">
                <a:solidFill>
                  <a:srgbClr val="FFFFFF"/>
                </a:solidFill>
                <a:latin typeface="Arial"/>
                <a:cs typeface="Arial"/>
              </a:rPr>
              <a:t>In-</a:t>
            </a:r>
            <a:r>
              <a:rPr lang="en-CA" sz="1400" b="1" spc="-5" dirty="0" err="1">
                <a:solidFill>
                  <a:srgbClr val="FFFFFF"/>
                </a:solidFill>
                <a:latin typeface="Arial"/>
                <a:cs typeface="Arial"/>
              </a:rPr>
              <a:t>Hous</a:t>
            </a:r>
            <a:r>
              <a:rPr lang="en-CA" sz="1400" b="1" spc="-5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OTT</a:t>
            </a:r>
            <a:r>
              <a:rPr sz="1400" b="1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Platform</a:t>
            </a:r>
            <a:endParaRPr sz="14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700820" y="2225948"/>
            <a:ext cx="169926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defRPr/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Content</a:t>
            </a:r>
            <a:r>
              <a:rPr sz="1400" b="1" spc="-1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Acquisition</a:t>
            </a:r>
            <a:endParaRPr sz="14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91358" y="2935157"/>
            <a:ext cx="2522220" cy="3321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 marR="5080" indent="-114300">
              <a:buClr>
                <a:srgbClr val="003399"/>
              </a:buClr>
              <a:buFont typeface="Wingdings"/>
              <a:buChar char=""/>
              <a:tabLst>
                <a:tab pos="127000" algn="l"/>
              </a:tabLst>
              <a:defRPr/>
            </a:pPr>
            <a:r>
              <a:rPr sz="1050" spc="5" dirty="0">
                <a:solidFill>
                  <a:prstClr val="black"/>
                </a:solidFill>
                <a:latin typeface="Arial"/>
                <a:cs typeface="Arial"/>
              </a:rPr>
              <a:t>AT&amp;T </a:t>
            </a:r>
            <a:r>
              <a:rPr sz="1050" dirty="0">
                <a:solidFill>
                  <a:prstClr val="black"/>
                </a:solidFill>
                <a:latin typeface="Arial"/>
                <a:cs typeface="Arial"/>
              </a:rPr>
              <a:t>is </a:t>
            </a:r>
            <a:r>
              <a:rPr sz="1050" b="1" dirty="0">
                <a:solidFill>
                  <a:prstClr val="black"/>
                </a:solidFill>
                <a:latin typeface="Arial"/>
                <a:cs typeface="Arial"/>
              </a:rPr>
              <a:t>largest TV content provider</a:t>
            </a:r>
            <a:r>
              <a:rPr sz="1050" b="1" spc="-19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prstClr val="black"/>
                </a:solidFill>
                <a:latin typeface="Arial"/>
                <a:cs typeface="Arial"/>
              </a:rPr>
              <a:t>in  US following acquisition of</a:t>
            </a:r>
            <a:r>
              <a:rPr sz="1050" spc="-114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prstClr val="black"/>
                </a:solidFill>
                <a:latin typeface="Arial"/>
                <a:cs typeface="Arial"/>
              </a:rPr>
              <a:t>DirecTV</a:t>
            </a:r>
            <a:endParaRPr sz="105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91358" y="3433506"/>
            <a:ext cx="2579370" cy="3321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 marR="5080" indent="-114300">
              <a:buClr>
                <a:srgbClr val="003399"/>
              </a:buClr>
              <a:buFont typeface="Wingdings"/>
              <a:buChar char=""/>
              <a:tabLst>
                <a:tab pos="127000" algn="l"/>
              </a:tabLst>
              <a:defRPr/>
            </a:pPr>
            <a:r>
              <a:rPr sz="1050" b="1" dirty="0">
                <a:solidFill>
                  <a:prstClr val="black"/>
                </a:solidFill>
                <a:latin typeface="Arial"/>
                <a:cs typeface="Arial"/>
              </a:rPr>
              <a:t>Cable TV business </a:t>
            </a:r>
            <a:r>
              <a:rPr sz="1050" b="1" spc="-5" dirty="0">
                <a:solidFill>
                  <a:prstClr val="black"/>
                </a:solidFill>
                <a:latin typeface="Arial"/>
                <a:cs typeface="Arial"/>
              </a:rPr>
              <a:t>is in </a:t>
            </a:r>
            <a:r>
              <a:rPr sz="1050" b="1" dirty="0">
                <a:solidFill>
                  <a:prstClr val="black"/>
                </a:solidFill>
                <a:latin typeface="Arial"/>
                <a:cs typeface="Arial"/>
              </a:rPr>
              <a:t>long-term  decline </a:t>
            </a:r>
            <a:r>
              <a:rPr sz="1050" dirty="0">
                <a:solidFill>
                  <a:prstClr val="black"/>
                </a:solidFill>
                <a:latin typeface="Arial"/>
                <a:cs typeface="Arial"/>
              </a:rPr>
              <a:t>as users gradually </a:t>
            </a:r>
            <a:r>
              <a:rPr sz="1050" spc="-5" dirty="0">
                <a:solidFill>
                  <a:prstClr val="black"/>
                </a:solidFill>
                <a:latin typeface="Arial"/>
                <a:cs typeface="Arial"/>
              </a:rPr>
              <a:t>switch to</a:t>
            </a:r>
            <a:r>
              <a:rPr sz="1050" spc="-1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prstClr val="black"/>
                </a:solidFill>
                <a:latin typeface="Arial"/>
                <a:cs typeface="Arial"/>
              </a:rPr>
              <a:t>OTT</a:t>
            </a:r>
            <a:endParaRPr sz="105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91360" y="3930711"/>
            <a:ext cx="2369185" cy="3321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 marR="5080" indent="-114300">
              <a:buClr>
                <a:srgbClr val="003399"/>
              </a:buClr>
              <a:buFont typeface="Wingdings"/>
              <a:buChar char=""/>
              <a:tabLst>
                <a:tab pos="127000" algn="l"/>
              </a:tabLst>
              <a:defRPr/>
            </a:pPr>
            <a:r>
              <a:rPr sz="1050" b="1" spc="-5" dirty="0">
                <a:solidFill>
                  <a:prstClr val="black"/>
                </a:solidFill>
                <a:latin typeface="Arial"/>
                <a:cs typeface="Arial"/>
              </a:rPr>
              <a:t>Netflix </a:t>
            </a:r>
            <a:r>
              <a:rPr sz="1050" dirty="0">
                <a:solidFill>
                  <a:prstClr val="black"/>
                </a:solidFill>
                <a:latin typeface="Arial"/>
                <a:cs typeface="Arial"/>
              </a:rPr>
              <a:t>is clear incumbent and</a:t>
            </a:r>
            <a:r>
              <a:rPr sz="1050" spc="-7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prstClr val="black"/>
                </a:solidFill>
                <a:latin typeface="Arial"/>
                <a:cs typeface="Arial"/>
              </a:rPr>
              <a:t>market  leader (exclusive deal </a:t>
            </a:r>
            <a:r>
              <a:rPr sz="1050" spc="-5" dirty="0">
                <a:solidFill>
                  <a:prstClr val="black"/>
                </a:solidFill>
                <a:latin typeface="Arial"/>
                <a:cs typeface="Arial"/>
              </a:rPr>
              <a:t>with</a:t>
            </a:r>
            <a:r>
              <a:rPr sz="1050" spc="-8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prstClr val="black"/>
                </a:solidFill>
                <a:latin typeface="Arial"/>
                <a:cs typeface="Arial"/>
              </a:rPr>
              <a:t>Disney)</a:t>
            </a:r>
            <a:endParaRPr sz="105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91360" y="4429058"/>
            <a:ext cx="2258695" cy="3321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 marR="5080" indent="-114300">
              <a:buClr>
                <a:srgbClr val="003399"/>
              </a:buClr>
              <a:buFont typeface="Wingdings"/>
              <a:buChar char=""/>
              <a:tabLst>
                <a:tab pos="127000" algn="l"/>
              </a:tabLst>
              <a:defRPr/>
            </a:pPr>
            <a:r>
              <a:rPr sz="1050" b="1" dirty="0">
                <a:solidFill>
                  <a:prstClr val="black"/>
                </a:solidFill>
                <a:latin typeface="Arial"/>
                <a:cs typeface="Arial"/>
              </a:rPr>
              <a:t>OTT streaming platform </a:t>
            </a:r>
            <a:r>
              <a:rPr sz="1050" dirty="0">
                <a:solidFill>
                  <a:prstClr val="black"/>
                </a:solidFill>
                <a:latin typeface="Arial"/>
                <a:cs typeface="Arial"/>
              </a:rPr>
              <a:t>critical</a:t>
            </a:r>
            <a:r>
              <a:rPr sz="1050" spc="-14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prstClr val="black"/>
                </a:solidFill>
                <a:latin typeface="Arial"/>
                <a:cs typeface="Arial"/>
              </a:rPr>
              <a:t>for  capturing switching</a:t>
            </a:r>
            <a:r>
              <a:rPr sz="1050" spc="-8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prstClr val="black"/>
                </a:solidFill>
                <a:latin typeface="Arial"/>
                <a:cs typeface="Arial"/>
              </a:rPr>
              <a:t>customers</a:t>
            </a:r>
            <a:endParaRPr sz="105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251210" y="2927919"/>
            <a:ext cx="2532380" cy="3321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 marR="5080" indent="-114300">
              <a:buClr>
                <a:srgbClr val="003399"/>
              </a:buClr>
              <a:buFont typeface="Wingdings"/>
              <a:buChar char=""/>
              <a:tabLst>
                <a:tab pos="127000" algn="l"/>
              </a:tabLst>
              <a:defRPr/>
            </a:pPr>
            <a:r>
              <a:rPr sz="1050" dirty="0">
                <a:solidFill>
                  <a:prstClr val="black"/>
                </a:solidFill>
                <a:latin typeface="Arial"/>
                <a:cs typeface="Arial"/>
              </a:rPr>
              <a:t>Partnered </a:t>
            </a:r>
            <a:r>
              <a:rPr sz="1050" spc="-5" dirty="0">
                <a:solidFill>
                  <a:prstClr val="black"/>
                </a:solidFill>
                <a:latin typeface="Arial"/>
                <a:cs typeface="Arial"/>
              </a:rPr>
              <a:t>with </a:t>
            </a:r>
            <a:r>
              <a:rPr sz="1050" dirty="0">
                <a:solidFill>
                  <a:prstClr val="black"/>
                </a:solidFill>
                <a:latin typeface="Arial"/>
                <a:cs typeface="Arial"/>
              </a:rPr>
              <a:t>Chernin Group in 2013</a:t>
            </a:r>
            <a:r>
              <a:rPr sz="1050" spc="-8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prstClr val="black"/>
                </a:solidFill>
                <a:latin typeface="Arial"/>
                <a:cs typeface="Arial"/>
              </a:rPr>
              <a:t>in  unsuccessful </a:t>
            </a:r>
            <a:r>
              <a:rPr sz="1050" b="1" dirty="0">
                <a:solidFill>
                  <a:prstClr val="black"/>
                </a:solidFill>
                <a:latin typeface="Arial"/>
                <a:cs typeface="Arial"/>
              </a:rPr>
              <a:t>attempt to acquire</a:t>
            </a:r>
            <a:r>
              <a:rPr sz="1050" b="1" spc="-12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prstClr val="black"/>
                </a:solidFill>
                <a:latin typeface="Arial"/>
                <a:cs typeface="Arial"/>
              </a:rPr>
              <a:t>Hulu</a:t>
            </a:r>
            <a:endParaRPr sz="105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251210" y="3426266"/>
            <a:ext cx="2827020" cy="3321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 marR="5080" indent="-114300">
              <a:buClr>
                <a:srgbClr val="003399"/>
              </a:buClr>
              <a:buFont typeface="Wingdings"/>
              <a:buChar char=""/>
              <a:tabLst>
                <a:tab pos="127000" algn="l"/>
              </a:tabLst>
              <a:defRPr/>
            </a:pPr>
            <a:r>
              <a:rPr sz="1050" dirty="0">
                <a:solidFill>
                  <a:prstClr val="black"/>
                </a:solidFill>
                <a:latin typeface="Arial"/>
                <a:cs typeface="Arial"/>
              </a:rPr>
              <a:t>Launching </a:t>
            </a:r>
            <a:r>
              <a:rPr sz="1050" b="1" dirty="0">
                <a:solidFill>
                  <a:prstClr val="black"/>
                </a:solidFill>
                <a:latin typeface="Arial"/>
                <a:cs typeface="Arial"/>
              </a:rPr>
              <a:t>DirecTV streaming </a:t>
            </a:r>
            <a:r>
              <a:rPr sz="1050" b="1" spc="-5" dirty="0">
                <a:solidFill>
                  <a:prstClr val="black"/>
                </a:solidFill>
                <a:latin typeface="Arial"/>
                <a:cs typeface="Arial"/>
              </a:rPr>
              <a:t>services </a:t>
            </a:r>
            <a:r>
              <a:rPr sz="1050" dirty="0">
                <a:solidFill>
                  <a:prstClr val="black"/>
                </a:solidFill>
                <a:latin typeface="Arial"/>
                <a:cs typeface="Arial"/>
              </a:rPr>
              <a:t>in  Q4, 2016 for all devices </a:t>
            </a:r>
            <a:r>
              <a:rPr sz="1050" spc="-5" dirty="0">
                <a:solidFill>
                  <a:prstClr val="black"/>
                </a:solidFill>
                <a:latin typeface="Arial"/>
                <a:cs typeface="Arial"/>
              </a:rPr>
              <a:t>with </a:t>
            </a:r>
            <a:r>
              <a:rPr sz="1050" dirty="0">
                <a:solidFill>
                  <a:prstClr val="black"/>
                </a:solidFill>
                <a:latin typeface="Arial"/>
                <a:cs typeface="Arial"/>
              </a:rPr>
              <a:t>wireless</a:t>
            </a:r>
            <a:r>
              <a:rPr sz="1050" spc="-10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prstClr val="black"/>
                </a:solidFill>
                <a:latin typeface="Arial"/>
                <a:cs typeface="Arial"/>
              </a:rPr>
              <a:t>Internet</a:t>
            </a:r>
            <a:endParaRPr sz="105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251212" y="3923090"/>
            <a:ext cx="2710815" cy="3321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 marR="5080" indent="-114300">
              <a:buClr>
                <a:srgbClr val="003399"/>
              </a:buClr>
              <a:buFont typeface="Wingdings"/>
              <a:buChar char=""/>
              <a:tabLst>
                <a:tab pos="127000" algn="l"/>
              </a:tabLst>
              <a:defRPr/>
            </a:pPr>
            <a:r>
              <a:rPr sz="1050" dirty="0">
                <a:solidFill>
                  <a:prstClr val="black"/>
                </a:solidFill>
                <a:latin typeface="Arial"/>
                <a:cs typeface="Arial"/>
              </a:rPr>
              <a:t>Looking at acquiring </a:t>
            </a:r>
            <a:r>
              <a:rPr sz="1050" b="1" dirty="0">
                <a:solidFill>
                  <a:prstClr val="black"/>
                </a:solidFill>
                <a:latin typeface="Arial"/>
                <a:cs typeface="Arial"/>
              </a:rPr>
              <a:t>Yahoo assets </a:t>
            </a:r>
            <a:r>
              <a:rPr sz="1050" dirty="0">
                <a:solidFill>
                  <a:prstClr val="black"/>
                </a:solidFill>
                <a:latin typeface="Arial"/>
                <a:cs typeface="Arial"/>
              </a:rPr>
              <a:t>stream  content </a:t>
            </a:r>
            <a:r>
              <a:rPr sz="1050" spc="-5" dirty="0">
                <a:solidFill>
                  <a:prstClr val="black"/>
                </a:solidFill>
                <a:latin typeface="Arial"/>
                <a:cs typeface="Arial"/>
              </a:rPr>
              <a:t>with </a:t>
            </a:r>
            <a:r>
              <a:rPr sz="1050" dirty="0">
                <a:solidFill>
                  <a:prstClr val="black"/>
                </a:solidFill>
                <a:latin typeface="Arial"/>
                <a:cs typeface="Arial"/>
              </a:rPr>
              <a:t>advertising </a:t>
            </a:r>
            <a:r>
              <a:rPr sz="1050" spc="-5" dirty="0">
                <a:solidFill>
                  <a:prstClr val="black"/>
                </a:solidFill>
                <a:latin typeface="Arial"/>
                <a:cs typeface="Arial"/>
              </a:rPr>
              <a:t>via </a:t>
            </a:r>
            <a:r>
              <a:rPr sz="1050" dirty="0">
                <a:solidFill>
                  <a:prstClr val="black"/>
                </a:solidFill>
                <a:latin typeface="Arial"/>
                <a:cs typeface="Arial"/>
              </a:rPr>
              <a:t>online</a:t>
            </a:r>
            <a:r>
              <a:rPr sz="1050" spc="-6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prstClr val="black"/>
                </a:solidFill>
                <a:latin typeface="Arial"/>
                <a:cs typeface="Arial"/>
              </a:rPr>
              <a:t>channels</a:t>
            </a:r>
            <a:endParaRPr sz="105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251210" y="4409501"/>
            <a:ext cx="2739390" cy="3321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 marR="5080" indent="-114300">
              <a:buClr>
                <a:srgbClr val="003399"/>
              </a:buClr>
              <a:buFont typeface="Wingdings"/>
              <a:buChar char=""/>
              <a:tabLst>
                <a:tab pos="127000" algn="l"/>
              </a:tabLst>
              <a:defRPr/>
            </a:pPr>
            <a:r>
              <a:rPr sz="1050" dirty="0">
                <a:solidFill>
                  <a:prstClr val="black"/>
                </a:solidFill>
                <a:latin typeface="Arial"/>
                <a:cs typeface="Arial"/>
              </a:rPr>
              <a:t>Looking </a:t>
            </a:r>
            <a:r>
              <a:rPr sz="1050" spc="-5" dirty="0">
                <a:solidFill>
                  <a:prstClr val="black"/>
                </a:solidFill>
                <a:latin typeface="Arial"/>
                <a:cs typeface="Arial"/>
              </a:rPr>
              <a:t>to </a:t>
            </a:r>
            <a:r>
              <a:rPr sz="1050" dirty="0">
                <a:solidFill>
                  <a:prstClr val="black"/>
                </a:solidFill>
                <a:latin typeface="Arial"/>
                <a:cs typeface="Arial"/>
              </a:rPr>
              <a:t>add </a:t>
            </a:r>
            <a:r>
              <a:rPr sz="1050" b="1" dirty="0">
                <a:solidFill>
                  <a:prstClr val="black"/>
                </a:solidFill>
                <a:latin typeface="Arial"/>
                <a:cs typeface="Arial"/>
              </a:rPr>
              <a:t>original content </a:t>
            </a:r>
            <a:r>
              <a:rPr sz="1050" dirty="0">
                <a:solidFill>
                  <a:prstClr val="black"/>
                </a:solidFill>
                <a:latin typeface="Arial"/>
                <a:cs typeface="Arial"/>
              </a:rPr>
              <a:t>and link  exclusively </a:t>
            </a:r>
            <a:r>
              <a:rPr sz="1050" spc="-5" dirty="0">
                <a:solidFill>
                  <a:prstClr val="black"/>
                </a:solidFill>
                <a:latin typeface="Arial"/>
                <a:cs typeface="Arial"/>
              </a:rPr>
              <a:t>to </a:t>
            </a:r>
            <a:r>
              <a:rPr sz="1050" dirty="0">
                <a:solidFill>
                  <a:prstClr val="black"/>
                </a:solidFill>
                <a:latin typeface="Arial"/>
                <a:cs typeface="Arial"/>
              </a:rPr>
              <a:t>wireless / satellite</a:t>
            </a:r>
            <a:r>
              <a:rPr sz="1050" spc="-8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prstClr val="black"/>
                </a:solidFill>
                <a:latin typeface="Arial"/>
                <a:cs typeface="Arial"/>
              </a:rPr>
              <a:t>subscribers</a:t>
            </a:r>
            <a:endParaRPr sz="105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204086" y="2955603"/>
            <a:ext cx="2457450" cy="9569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2880" indent="-170180">
              <a:buClr>
                <a:srgbClr val="CC6600"/>
              </a:buClr>
              <a:buFont typeface="Wingdings"/>
              <a:buChar char=""/>
              <a:tabLst>
                <a:tab pos="183515" algn="l"/>
              </a:tabLst>
              <a:defRPr/>
            </a:pPr>
            <a:r>
              <a:rPr sz="1050" b="1" dirty="0">
                <a:solidFill>
                  <a:prstClr val="black"/>
                </a:solidFill>
                <a:latin typeface="Arial"/>
                <a:cs typeface="Arial"/>
              </a:rPr>
              <a:t>Original and </a:t>
            </a:r>
            <a:r>
              <a:rPr sz="1050" b="1" spc="-5" dirty="0">
                <a:solidFill>
                  <a:prstClr val="black"/>
                </a:solidFill>
                <a:latin typeface="Arial"/>
                <a:cs typeface="Arial"/>
              </a:rPr>
              <a:t>third </a:t>
            </a:r>
            <a:r>
              <a:rPr sz="1050" b="1" dirty="0">
                <a:solidFill>
                  <a:prstClr val="black"/>
                </a:solidFill>
                <a:latin typeface="Arial"/>
                <a:cs typeface="Arial"/>
              </a:rPr>
              <a:t>party</a:t>
            </a:r>
            <a:r>
              <a:rPr sz="1050" b="1" spc="-13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prstClr val="black"/>
                </a:solidFill>
                <a:latin typeface="Arial"/>
                <a:cs typeface="Arial"/>
              </a:rPr>
              <a:t>content</a:t>
            </a:r>
          </a:p>
          <a:p>
            <a:pPr marL="182880" indent="-170180">
              <a:spcBef>
                <a:spcPts val="800"/>
              </a:spcBef>
              <a:buClr>
                <a:srgbClr val="CC6600"/>
              </a:buClr>
              <a:buFont typeface="Wingdings"/>
              <a:buChar char=""/>
              <a:tabLst>
                <a:tab pos="183515" algn="l"/>
              </a:tabLst>
              <a:defRPr/>
            </a:pPr>
            <a:r>
              <a:rPr sz="1050" b="1" dirty="0">
                <a:solidFill>
                  <a:prstClr val="black"/>
                </a:solidFill>
                <a:latin typeface="Arial"/>
                <a:cs typeface="Arial"/>
              </a:rPr>
              <a:t>Premium content </a:t>
            </a:r>
            <a:r>
              <a:rPr sz="1050" spc="-5" dirty="0">
                <a:solidFill>
                  <a:prstClr val="black"/>
                </a:solidFill>
                <a:latin typeface="Arial"/>
                <a:cs typeface="Arial"/>
              </a:rPr>
              <a:t>with </a:t>
            </a:r>
            <a:r>
              <a:rPr sz="1050" dirty="0">
                <a:solidFill>
                  <a:prstClr val="black"/>
                </a:solidFill>
                <a:latin typeface="Arial"/>
                <a:cs typeface="Arial"/>
              </a:rPr>
              <a:t>popular</a:t>
            </a:r>
            <a:r>
              <a:rPr sz="1050" spc="-1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prstClr val="black"/>
                </a:solidFill>
                <a:latin typeface="Arial"/>
                <a:cs typeface="Arial"/>
              </a:rPr>
              <a:t>shows</a:t>
            </a:r>
          </a:p>
          <a:p>
            <a:pPr marL="182880" indent="-170180">
              <a:spcBef>
                <a:spcPts val="790"/>
              </a:spcBef>
              <a:buClr>
                <a:srgbClr val="CC6600"/>
              </a:buClr>
              <a:buFont typeface="Wingdings"/>
              <a:buChar char=""/>
              <a:tabLst>
                <a:tab pos="183515" algn="l"/>
              </a:tabLst>
              <a:defRPr/>
            </a:pPr>
            <a:r>
              <a:rPr sz="1050" dirty="0">
                <a:solidFill>
                  <a:prstClr val="black"/>
                </a:solidFill>
                <a:latin typeface="Arial"/>
                <a:cs typeface="Arial"/>
              </a:rPr>
              <a:t>Established </a:t>
            </a:r>
            <a:r>
              <a:rPr sz="1050" b="1" dirty="0">
                <a:solidFill>
                  <a:prstClr val="black"/>
                </a:solidFill>
                <a:latin typeface="Arial"/>
                <a:cs typeface="Arial"/>
              </a:rPr>
              <a:t>subscription</a:t>
            </a:r>
            <a:r>
              <a:rPr sz="1050" b="1" spc="-1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prstClr val="black"/>
                </a:solidFill>
                <a:latin typeface="Arial"/>
                <a:cs typeface="Arial"/>
              </a:rPr>
              <a:t>cashflows</a:t>
            </a:r>
            <a:endParaRPr sz="1050" dirty="0">
              <a:solidFill>
                <a:prstClr val="black"/>
              </a:solidFill>
              <a:latin typeface="Arial"/>
              <a:cs typeface="Arial"/>
            </a:endParaRPr>
          </a:p>
          <a:p>
            <a:pPr marL="182880" indent="-170180">
              <a:spcBef>
                <a:spcPts val="805"/>
              </a:spcBef>
              <a:buClr>
                <a:srgbClr val="CC6600"/>
              </a:buClr>
              <a:buFont typeface="Wingdings"/>
              <a:buChar char=""/>
              <a:tabLst>
                <a:tab pos="183515" algn="l"/>
              </a:tabLst>
              <a:defRPr/>
            </a:pPr>
            <a:r>
              <a:rPr sz="1050" dirty="0">
                <a:solidFill>
                  <a:prstClr val="black"/>
                </a:solidFill>
                <a:latin typeface="Arial"/>
                <a:cs typeface="Arial"/>
              </a:rPr>
              <a:t>Reasonable </a:t>
            </a:r>
            <a:r>
              <a:rPr sz="1050" b="1" dirty="0">
                <a:solidFill>
                  <a:prstClr val="black"/>
                </a:solidFill>
                <a:latin typeface="Arial"/>
                <a:cs typeface="Arial"/>
              </a:rPr>
              <a:t>size and</a:t>
            </a:r>
            <a:r>
              <a:rPr sz="1050" b="1" spc="-8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050" b="1" spc="-5" dirty="0">
                <a:solidFill>
                  <a:prstClr val="black"/>
                </a:solidFill>
                <a:latin typeface="Arial"/>
                <a:cs typeface="Arial"/>
              </a:rPr>
              <a:t>valuation</a:t>
            </a:r>
            <a:endParaRPr sz="105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3" name="Title 1">
            <a:extLst>
              <a:ext uri="{FF2B5EF4-FFF2-40B4-BE49-F238E27FC236}">
                <a16:creationId xmlns:a16="http://schemas.microsoft.com/office/drawing/2014/main" id="{7FD9D53D-7815-474F-8C93-1E664B5EB6A5}"/>
              </a:ext>
            </a:extLst>
          </p:cNvPr>
          <p:cNvSpPr txBox="1">
            <a:spLocks/>
          </p:cNvSpPr>
          <p:nvPr/>
        </p:nvSpPr>
        <p:spPr bwMode="auto">
          <a:xfrm>
            <a:off x="219077" y="254002"/>
            <a:ext cx="8645525" cy="60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9pPr>
          </a:lstStyle>
          <a:p>
            <a:r>
              <a:rPr lang="en-US" kern="0" dirty="0">
                <a:solidFill>
                  <a:srgbClr val="FFFFFF"/>
                </a:solidFill>
                <a:latin typeface="HelveticaNeue LT 45 Lt"/>
                <a:cs typeface="Arial"/>
              </a:rPr>
              <a:t>Company – Strategic Objectives (AT&amp;T)</a:t>
            </a:r>
            <a:endParaRPr lang="en-CA" kern="0" dirty="0">
              <a:solidFill>
                <a:srgbClr val="FFFFFF"/>
              </a:solidFill>
              <a:latin typeface="HelveticaNeue LT 45 Lt"/>
              <a:cs typeface="Arial"/>
            </a:endParaRP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83FF4C52-066F-4D58-9A38-AB97E8A97A03}"/>
              </a:ext>
            </a:extLst>
          </p:cNvPr>
          <p:cNvSpPr/>
          <p:nvPr/>
        </p:nvSpPr>
        <p:spPr bwMode="auto">
          <a:xfrm>
            <a:off x="358775" y="1637607"/>
            <a:ext cx="8497888" cy="3408219"/>
          </a:xfrm>
          <a:prstGeom prst="roundRect">
            <a:avLst>
              <a:gd name="adj" fmla="val 1427"/>
            </a:avLst>
          </a:prstGeom>
          <a:noFill/>
          <a:ln w="19050" cap="flat" cmpd="sng" algn="ctr">
            <a:solidFill>
              <a:srgbClr val="1E3448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CA">
              <a:solidFill>
                <a:srgbClr val="000000"/>
              </a:solidFill>
              <a:latin typeface="Arial" charset="0"/>
              <a:ea typeface="ＭＳ Ｐゴシック" pitchFamily="34" charset="-128"/>
              <a:cs typeface="Arial"/>
            </a:endParaRPr>
          </a:p>
        </p:txBody>
      </p:sp>
      <p:sp>
        <p:nvSpPr>
          <p:cNvPr id="36" name="object 8">
            <a:extLst>
              <a:ext uri="{FF2B5EF4-FFF2-40B4-BE49-F238E27FC236}">
                <a16:creationId xmlns:a16="http://schemas.microsoft.com/office/drawing/2014/main" id="{BAA02545-CB58-4691-BD57-C2748A9789FD}"/>
              </a:ext>
            </a:extLst>
          </p:cNvPr>
          <p:cNvSpPr txBox="1"/>
          <p:nvPr/>
        </p:nvSpPr>
        <p:spPr>
          <a:xfrm>
            <a:off x="304789" y="1765064"/>
            <a:ext cx="8645525" cy="1881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5880" marR="262255" algn="ctr">
              <a:lnSpc>
                <a:spcPct val="110000"/>
              </a:lnSpc>
              <a:defRPr/>
            </a:pPr>
            <a:r>
              <a:rPr lang="en-CA" sz="1200" b="1" i="1" dirty="0">
                <a:solidFill>
                  <a:srgbClr val="C5D1D7">
                    <a:lumMod val="25000"/>
                  </a:srgbClr>
                </a:solidFill>
                <a:latin typeface="Arial"/>
                <a:cs typeface="Arial"/>
              </a:rPr>
              <a:t>Development of AT&amp;T In-House OTT Platform </a:t>
            </a:r>
            <a:endParaRPr sz="1600" i="1" dirty="0">
              <a:solidFill>
                <a:srgbClr val="C5D1D7">
                  <a:lumMod val="25000"/>
                </a:srgbClr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15793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874" y="218696"/>
            <a:ext cx="8645525" cy="603887"/>
          </a:xfrm>
        </p:spPr>
        <p:txBody>
          <a:bodyPr/>
          <a:lstStyle/>
          <a:p>
            <a:r>
              <a:rPr lang="en-US" dirty="0">
                <a:latin typeface="+mn-lt"/>
              </a:rPr>
              <a:t>Company – Strategic &amp; Financial Objectives (T)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/>
          </p:nvPr>
        </p:nvGraphicFramePr>
        <p:xfrm>
          <a:off x="304800" y="1257300"/>
          <a:ext cx="8558214" cy="2664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91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79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992">
                <a:tc>
                  <a:txBody>
                    <a:bodyPr/>
                    <a:lstStyle/>
                    <a:p>
                      <a:pPr algn="ctr"/>
                      <a:r>
                        <a:rPr kumimoji="0" lang="en-CA" sz="105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" pitchFamily="34" charset="0"/>
                          <a:ea typeface="+mn-ea"/>
                          <a:cs typeface="Arial" charset="0"/>
                        </a:rPr>
                        <a:t>Strategic Objectives</a:t>
                      </a:r>
                    </a:p>
                  </a:txBody>
                  <a:tcPr anchor="ctr">
                    <a:solidFill>
                      <a:srgbClr val="1E344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CA" sz="105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" pitchFamily="34" charset="0"/>
                          <a:ea typeface="+mn-ea"/>
                          <a:cs typeface="Arial" charset="0"/>
                        </a:rPr>
                        <a:t>Financial / Operational Objectives</a:t>
                      </a:r>
                    </a:p>
                  </a:txBody>
                  <a:tcPr>
                    <a:solidFill>
                      <a:srgbClr val="1E34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4407"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9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Optimize </a:t>
                      </a:r>
                      <a:r>
                        <a:rPr kumimoji="0" lang="en-US" sz="95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capital expenditures</a:t>
                      </a:r>
                      <a:r>
                        <a:rPr kumimoji="0" lang="en-US" sz="9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 between </a:t>
                      </a:r>
                      <a:r>
                        <a:rPr kumimoji="0" lang="en-US" sz="95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wireline</a:t>
                      </a:r>
                      <a:r>
                        <a:rPr kumimoji="0" lang="en-US" sz="9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 (spectrum, small cells) and </a:t>
                      </a:r>
                      <a:r>
                        <a:rPr kumimoji="0" lang="en-US" sz="95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wireline</a:t>
                      </a:r>
                      <a:r>
                        <a:rPr kumimoji="0" lang="en-US" sz="9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 (fiber network) and other (satellite, content)</a:t>
                      </a:r>
                      <a:endParaRPr lang="en-US" sz="950" kern="1200" dirty="0">
                        <a:solidFill>
                          <a:schemeClr val="tx1"/>
                        </a:solidFill>
                        <a:latin typeface="+mn-lt"/>
                        <a:ea typeface="ＭＳ Ｐゴシック" pitchFamily="34" charset="-128"/>
                        <a:cs typeface="ＭＳ Ｐゴシック" pitchFamily="-112" charset="-128"/>
                      </a:endParaRP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950" b="0" kern="120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Position </a:t>
                      </a:r>
                      <a:r>
                        <a:rPr lang="en-US" sz="950" b="1" kern="120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business model </a:t>
                      </a:r>
                      <a:r>
                        <a:rPr lang="en-US" sz="950" kern="120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to</a:t>
                      </a:r>
                      <a:r>
                        <a:rPr lang="en-US" sz="95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 achieve </a:t>
                      </a:r>
                      <a:r>
                        <a:rPr lang="en-US" sz="950" kern="120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synergies (content</a:t>
                      </a:r>
                      <a:r>
                        <a:rPr lang="en-US" sz="95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 licensing</a:t>
                      </a:r>
                      <a:r>
                        <a:rPr lang="en-US" sz="950" kern="120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, bundling)</a:t>
                      </a:r>
                      <a:r>
                        <a:rPr lang="en-US" sz="95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 while adapting to </a:t>
                      </a:r>
                      <a:r>
                        <a:rPr lang="en-US" sz="950" kern="120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market and technology</a:t>
                      </a:r>
                      <a:r>
                        <a:rPr lang="en-US" sz="95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 </a:t>
                      </a:r>
                      <a:r>
                        <a:rPr lang="en-US" sz="950" kern="120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trends (Internet</a:t>
                      </a:r>
                      <a:r>
                        <a:rPr lang="en-US" sz="95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 TV)</a:t>
                      </a:r>
                      <a:endParaRPr lang="en-US" sz="950" kern="1200" dirty="0">
                        <a:solidFill>
                          <a:schemeClr val="tx1"/>
                        </a:solidFill>
                        <a:latin typeface="+mn-lt"/>
                        <a:ea typeface="ＭＳ Ｐゴシック" pitchFamily="34" charset="-128"/>
                        <a:cs typeface="ＭＳ Ｐゴシック" pitchFamily="-112" charset="-128"/>
                      </a:endParaRP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950" kern="120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Maintain strong </a:t>
                      </a:r>
                      <a:r>
                        <a:rPr lang="en-US" sz="950" b="1" kern="120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wireless market position </a:t>
                      </a:r>
                      <a:r>
                        <a:rPr lang="en-US" sz="950" kern="120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by </a:t>
                      </a:r>
                      <a:r>
                        <a:rPr lang="en-US" sz="950" b="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providing affordable reliable high-speed and high-capacity value proposition 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950" b="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Grow </a:t>
                      </a:r>
                      <a:r>
                        <a:rPr lang="en-US" sz="95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wireline</a:t>
                      </a:r>
                      <a:r>
                        <a:rPr lang="en-US" sz="950" b="1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 market position </a:t>
                      </a:r>
                      <a:r>
                        <a:rPr lang="en-US" sz="950" b="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through fiber network rollout and leveraging DirecTV content licensing deals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95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Repeat US </a:t>
                      </a:r>
                      <a:r>
                        <a:rPr lang="en-US" sz="950" b="1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mobile internet successes worldwide</a:t>
                      </a:r>
                      <a:r>
                        <a:rPr lang="en-US" sz="95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, starting with Mexico and leveraging DirecTV’s Latin America subscriber base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95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Provide </a:t>
                      </a:r>
                      <a:r>
                        <a:rPr lang="en-US" sz="950" b="1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video content on every screen</a:t>
                      </a:r>
                      <a:r>
                        <a:rPr lang="en-US" sz="95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 including traditional pay TV, over-the-top internet streaming and mobile video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9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Continued focus on </a:t>
                      </a:r>
                      <a:r>
                        <a:rPr kumimoji="0" lang="en-US" sz="95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wireline</a:t>
                      </a:r>
                      <a:r>
                        <a:rPr kumimoji="0" lang="en-US" sz="9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 business with new IP and </a:t>
                      </a:r>
                      <a:r>
                        <a:rPr kumimoji="0" lang="en-US" sz="95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fibre</a:t>
                      </a:r>
                      <a:r>
                        <a:rPr kumimoji="0" lang="en-US" sz="9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-optic networks</a:t>
                      </a:r>
                      <a:endParaRPr lang="en-US" sz="950" kern="1200" baseline="0" dirty="0">
                        <a:solidFill>
                          <a:schemeClr val="tx1"/>
                        </a:solidFill>
                        <a:latin typeface="+mn-lt"/>
                        <a:ea typeface="ＭＳ Ｐゴシック" pitchFamily="34" charset="-128"/>
                        <a:cs typeface="ＭＳ Ｐゴシック" pitchFamily="-112" charset="-128"/>
                      </a:endParaRPr>
                    </a:p>
                  </a:txBody>
                  <a:tcPr marT="36000" marB="36000">
                    <a:noFill/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9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Achieve </a:t>
                      </a:r>
                      <a:r>
                        <a:rPr kumimoji="0" lang="en-US" sz="95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share price appreciation </a:t>
                      </a:r>
                      <a:r>
                        <a:rPr kumimoji="0" lang="en-US" sz="9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which has remained largely stagnant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9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Fund </a:t>
                      </a:r>
                      <a:r>
                        <a:rPr kumimoji="0" lang="en-US" sz="95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capital expenditures of ~$140bn </a:t>
                      </a:r>
                      <a:r>
                        <a:rPr kumimoji="0" lang="en-US" sz="9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planned over 2016-2020 while managing equity dilution and debt levels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9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Retain financial capacity for </a:t>
                      </a:r>
                      <a:r>
                        <a:rPr kumimoji="0" lang="en-US" sz="95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opportunistic M&amp;A acquisitions </a:t>
                      </a:r>
                      <a:r>
                        <a:rPr kumimoji="0" lang="en-US" sz="9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including further emerging markets and spectrum purchases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95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Maintain dividends per share </a:t>
                      </a:r>
                      <a:r>
                        <a:rPr kumimoji="0" lang="en-US" sz="9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(2015 is 32</a:t>
                      </a:r>
                      <a:r>
                        <a:rPr kumimoji="0" lang="en-US" sz="95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nd</a:t>
                      </a:r>
                      <a:r>
                        <a:rPr kumimoji="0" lang="en-US" sz="9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 consecutive year that AT&amp;T has raised dividends although largely debt-funded)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9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Achieve management guidance to bring </a:t>
                      </a:r>
                      <a:r>
                        <a:rPr kumimoji="0" lang="en-US" sz="95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Net Debt / EBITDA from 2.28 x (15Q3) to 1.8 x long-run target </a:t>
                      </a:r>
                      <a:r>
                        <a:rPr kumimoji="0" lang="en-US" sz="9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by 2018 (~$25bn in repayment)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95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Successfully integrate DIRECTV acquisition</a:t>
                      </a:r>
                      <a:r>
                        <a:rPr kumimoji="0" lang="en-US" sz="9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, including achieving $2.5bn content and cost synergies by 2018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9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Meet customer demand with $</a:t>
                      </a:r>
                      <a:r>
                        <a:rPr kumimoji="0" lang="en-US" sz="95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140bn capex on building premier network over 2009-2014 period; </a:t>
                      </a:r>
                      <a:r>
                        <a:rPr kumimoji="0" lang="en-US" sz="9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focus moving forward will be on deployment</a:t>
                      </a:r>
                      <a:endParaRPr kumimoji="0" lang="en-US" sz="9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T="36000" marB="3600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7" name="Group 108"/>
          <p:cNvGraphicFramePr>
            <a:graphicFrameLocks noGrp="1"/>
          </p:cNvGraphicFramePr>
          <p:nvPr>
            <p:extLst/>
          </p:nvPr>
        </p:nvGraphicFramePr>
        <p:xfrm>
          <a:off x="304800" y="4035431"/>
          <a:ext cx="8567928" cy="225552"/>
        </p:xfrm>
        <a:graphic>
          <a:graphicData uri="http://schemas.openxmlformats.org/drawingml/2006/table">
            <a:tbl>
              <a:tblPr/>
              <a:tblGrid>
                <a:gridCol w="8567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7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Corporate Finance Transactions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BE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1" name="Straight Connector 65"/>
          <p:cNvCxnSpPr>
            <a:cxnSpLocks noChangeShapeType="1"/>
          </p:cNvCxnSpPr>
          <p:nvPr/>
        </p:nvCxnSpPr>
        <p:spPr bwMode="auto">
          <a:xfrm>
            <a:off x="1704315" y="5435090"/>
            <a:ext cx="0" cy="684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72" name="Straight Connector 65"/>
          <p:cNvCxnSpPr>
            <a:cxnSpLocks noChangeShapeType="1"/>
          </p:cNvCxnSpPr>
          <p:nvPr/>
        </p:nvCxnSpPr>
        <p:spPr bwMode="auto">
          <a:xfrm>
            <a:off x="6604005" y="5419346"/>
            <a:ext cx="0" cy="360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73" name="Straight Connector 65"/>
          <p:cNvCxnSpPr>
            <a:cxnSpLocks noChangeShapeType="1"/>
          </p:cNvCxnSpPr>
          <p:nvPr/>
        </p:nvCxnSpPr>
        <p:spPr bwMode="auto">
          <a:xfrm>
            <a:off x="2429626" y="4777785"/>
            <a:ext cx="0" cy="46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74" name="Straight Connector 65"/>
          <p:cNvCxnSpPr>
            <a:cxnSpLocks noChangeShapeType="1"/>
          </p:cNvCxnSpPr>
          <p:nvPr/>
        </p:nvCxnSpPr>
        <p:spPr bwMode="auto">
          <a:xfrm>
            <a:off x="3873666" y="4993785"/>
            <a:ext cx="0" cy="252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75" name="Straight Connector 65"/>
          <p:cNvCxnSpPr>
            <a:cxnSpLocks noChangeShapeType="1"/>
          </p:cNvCxnSpPr>
          <p:nvPr/>
        </p:nvCxnSpPr>
        <p:spPr bwMode="auto">
          <a:xfrm>
            <a:off x="534007" y="4593200"/>
            <a:ext cx="0" cy="64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76" name="Straight Connector 65"/>
          <p:cNvCxnSpPr>
            <a:cxnSpLocks noChangeShapeType="1"/>
          </p:cNvCxnSpPr>
          <p:nvPr/>
        </p:nvCxnSpPr>
        <p:spPr bwMode="auto">
          <a:xfrm>
            <a:off x="3115564" y="5435090"/>
            <a:ext cx="0" cy="504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77" name="Rectangle 55"/>
          <p:cNvSpPr>
            <a:spLocks noChangeArrowheads="1"/>
          </p:cNvSpPr>
          <p:nvPr/>
        </p:nvSpPr>
        <p:spPr bwMode="auto">
          <a:xfrm>
            <a:off x="304804" y="4420964"/>
            <a:ext cx="2965279" cy="14619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algn="ctr">
            <a:solidFill>
              <a:srgbClr val="808080"/>
            </a:solidFill>
            <a:prstDash val="dash"/>
            <a:miter lim="800000"/>
            <a:headEnd/>
            <a:tailEnd/>
          </a:ln>
        </p:spPr>
        <p:txBody>
          <a:bodyPr wrap="square" tIns="0" bIns="0" anchor="ctr" anchorCtr="0">
            <a:spAutoFit/>
          </a:bodyPr>
          <a:lstStyle/>
          <a:p>
            <a:pPr marL="190500" indent="-190500" algn="ctr" defTabSz="457200" eaLnBrk="0" hangingPunct="0">
              <a:spcAft>
                <a:spcPts val="200"/>
              </a:spcAft>
              <a:buClr>
                <a:srgbClr val="003399"/>
              </a:buClr>
            </a:pPr>
            <a:r>
              <a:rPr lang="en-US" sz="950" dirty="0">
                <a:solidFill>
                  <a:srgbClr val="000000"/>
                </a:solidFill>
                <a:latin typeface="Helvetica"/>
                <a:cs typeface="Arial"/>
              </a:rPr>
              <a:t>SBC Communications acquires AT&amp;T ($26B)</a:t>
            </a:r>
          </a:p>
        </p:txBody>
      </p:sp>
      <p:sp>
        <p:nvSpPr>
          <p:cNvPr id="78" name="Rectangle 55"/>
          <p:cNvSpPr>
            <a:spLocks noChangeArrowheads="1"/>
          </p:cNvSpPr>
          <p:nvPr/>
        </p:nvSpPr>
        <p:spPr bwMode="auto">
          <a:xfrm>
            <a:off x="550168" y="6155740"/>
            <a:ext cx="2965279" cy="14619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algn="ctr">
            <a:solidFill>
              <a:srgbClr val="808080"/>
            </a:solidFill>
            <a:prstDash val="dash"/>
            <a:miter lim="800000"/>
            <a:headEnd/>
            <a:tailEnd/>
          </a:ln>
        </p:spPr>
        <p:txBody>
          <a:bodyPr wrap="square" tIns="0" bIns="0" anchor="ctr" anchorCtr="0">
            <a:spAutoFit/>
          </a:bodyPr>
          <a:lstStyle/>
          <a:p>
            <a:pPr marL="190500" indent="-190500" algn="ctr" defTabSz="457200" eaLnBrk="0" hangingPunct="0">
              <a:spcAft>
                <a:spcPts val="200"/>
              </a:spcAft>
              <a:buClr>
                <a:srgbClr val="003399"/>
              </a:buClr>
            </a:pPr>
            <a:r>
              <a:rPr lang="en-US" sz="950" dirty="0">
                <a:solidFill>
                  <a:srgbClr val="000000"/>
                </a:solidFill>
                <a:latin typeface="Helvetica"/>
                <a:cs typeface="Arial"/>
              </a:rPr>
              <a:t>Acquisition of BellSouth Corporation ($9.7B)</a:t>
            </a:r>
          </a:p>
        </p:txBody>
      </p:sp>
      <p:sp>
        <p:nvSpPr>
          <p:cNvPr id="79" name="Rectangle 55"/>
          <p:cNvSpPr>
            <a:spLocks noChangeArrowheads="1"/>
          </p:cNvSpPr>
          <p:nvPr/>
        </p:nvSpPr>
        <p:spPr bwMode="auto">
          <a:xfrm>
            <a:off x="4660186" y="5786462"/>
            <a:ext cx="3291114" cy="14619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algn="ctr">
            <a:solidFill>
              <a:srgbClr val="808080"/>
            </a:solidFill>
            <a:prstDash val="dash"/>
            <a:miter lim="800000"/>
            <a:headEnd/>
            <a:tailEnd/>
          </a:ln>
        </p:spPr>
        <p:txBody>
          <a:bodyPr wrap="square" tIns="0" bIns="0" anchor="ctr" anchorCtr="0">
            <a:spAutoFit/>
          </a:bodyPr>
          <a:lstStyle/>
          <a:p>
            <a:pPr marL="190500" indent="-190500" algn="ctr" defTabSz="457200" eaLnBrk="0" hangingPunct="0">
              <a:spcAft>
                <a:spcPts val="200"/>
              </a:spcAft>
              <a:buClr>
                <a:srgbClr val="003399"/>
              </a:buClr>
            </a:pPr>
            <a:r>
              <a:rPr lang="en-US" sz="950" dirty="0">
                <a:solidFill>
                  <a:srgbClr val="000000"/>
                </a:solidFill>
                <a:latin typeface="Helvetica"/>
                <a:cs typeface="Arial"/>
              </a:rPr>
              <a:t>Acquisition of Leap Wireless International Inc. ($4.9B)</a:t>
            </a:r>
          </a:p>
        </p:txBody>
      </p:sp>
      <p:cxnSp>
        <p:nvCxnSpPr>
          <p:cNvPr id="86" name="Straight Connector 65"/>
          <p:cNvCxnSpPr>
            <a:cxnSpLocks noChangeShapeType="1"/>
          </p:cNvCxnSpPr>
          <p:nvPr/>
        </p:nvCxnSpPr>
        <p:spPr bwMode="auto">
          <a:xfrm>
            <a:off x="7951300" y="5163326"/>
            <a:ext cx="0" cy="164927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80" name="Rectangle 55"/>
          <p:cNvSpPr>
            <a:spLocks noChangeArrowheads="1"/>
          </p:cNvSpPr>
          <p:nvPr/>
        </p:nvSpPr>
        <p:spPr bwMode="auto">
          <a:xfrm>
            <a:off x="2288011" y="5971101"/>
            <a:ext cx="3612636" cy="14619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algn="ctr">
            <a:solidFill>
              <a:srgbClr val="808080"/>
            </a:solidFill>
            <a:prstDash val="dash"/>
            <a:miter lim="800000"/>
            <a:headEnd/>
            <a:tailEnd/>
          </a:ln>
        </p:spPr>
        <p:txBody>
          <a:bodyPr wrap="square" tIns="0" bIns="0" anchor="ctr" anchorCtr="0">
            <a:spAutoFit/>
          </a:bodyPr>
          <a:lstStyle/>
          <a:p>
            <a:pPr marL="190500" indent="-190500" algn="ctr" defTabSz="457200" eaLnBrk="0" hangingPunct="0">
              <a:spcAft>
                <a:spcPts val="200"/>
              </a:spcAft>
              <a:buClr>
                <a:srgbClr val="003399"/>
              </a:buClr>
            </a:pPr>
            <a:r>
              <a:rPr lang="en-US" sz="950" dirty="0">
                <a:solidFill>
                  <a:srgbClr val="000000"/>
                </a:solidFill>
                <a:latin typeface="Helvetica"/>
                <a:cs typeface="Arial"/>
              </a:rPr>
              <a:t>Acquisition of Dobson Communications Corporation ($5.1B)</a:t>
            </a:r>
          </a:p>
        </p:txBody>
      </p:sp>
      <p:sp>
        <p:nvSpPr>
          <p:cNvPr id="81" name="Rectangle 55"/>
          <p:cNvSpPr>
            <a:spLocks noChangeArrowheads="1"/>
          </p:cNvSpPr>
          <p:nvPr/>
        </p:nvSpPr>
        <p:spPr bwMode="auto">
          <a:xfrm>
            <a:off x="3515443" y="4829702"/>
            <a:ext cx="3288664" cy="14619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algn="ctr">
            <a:solidFill>
              <a:srgbClr val="808080"/>
            </a:solidFill>
            <a:prstDash val="dash"/>
            <a:miter lim="800000"/>
            <a:headEnd/>
            <a:tailEnd/>
          </a:ln>
        </p:spPr>
        <p:txBody>
          <a:bodyPr wrap="square" tIns="0" bIns="0" anchor="ctr" anchorCtr="0">
            <a:spAutoFit/>
          </a:bodyPr>
          <a:lstStyle/>
          <a:p>
            <a:pPr marL="190500" indent="-190500" algn="ctr" defTabSz="457200" eaLnBrk="0" hangingPunct="0">
              <a:spcAft>
                <a:spcPts val="200"/>
              </a:spcAft>
              <a:buClr>
                <a:srgbClr val="003399"/>
              </a:buClr>
            </a:pPr>
            <a:r>
              <a:rPr lang="en-US" sz="950" dirty="0">
                <a:solidFill>
                  <a:srgbClr val="000000"/>
                </a:solidFill>
                <a:latin typeface="Helvetica"/>
                <a:cs typeface="Arial"/>
              </a:rPr>
              <a:t>Acquisition of Centennial Communications Corp. ($2.9B)</a:t>
            </a:r>
          </a:p>
        </p:txBody>
      </p:sp>
      <p:cxnSp>
        <p:nvCxnSpPr>
          <p:cNvPr id="87" name="Straight Connector 86"/>
          <p:cNvCxnSpPr>
            <a:cxnSpLocks noChangeShapeType="1"/>
          </p:cNvCxnSpPr>
          <p:nvPr/>
        </p:nvCxnSpPr>
        <p:spPr bwMode="auto">
          <a:xfrm>
            <a:off x="8229112" y="5361901"/>
            <a:ext cx="0" cy="166147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82" name="Rectangle 55"/>
          <p:cNvSpPr>
            <a:spLocks noChangeArrowheads="1"/>
          </p:cNvSpPr>
          <p:nvPr/>
        </p:nvSpPr>
        <p:spPr bwMode="auto">
          <a:xfrm>
            <a:off x="6462714" y="5535160"/>
            <a:ext cx="2400300" cy="14619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algn="ctr">
            <a:solidFill>
              <a:srgbClr val="808080"/>
            </a:solidFill>
            <a:prstDash val="dash"/>
            <a:miter lim="800000"/>
            <a:headEnd/>
            <a:tailEnd/>
          </a:ln>
        </p:spPr>
        <p:txBody>
          <a:bodyPr wrap="square" tIns="0" bIns="0" anchor="ctr" anchorCtr="0">
            <a:spAutoFit/>
          </a:bodyPr>
          <a:lstStyle/>
          <a:p>
            <a:pPr marL="190500" indent="-190500" algn="ctr" defTabSz="457200" eaLnBrk="0" hangingPunct="0">
              <a:spcAft>
                <a:spcPts val="200"/>
              </a:spcAft>
              <a:buClr>
                <a:srgbClr val="003399"/>
              </a:buClr>
            </a:pPr>
            <a:r>
              <a:rPr lang="en-US" sz="950" dirty="0">
                <a:solidFill>
                  <a:srgbClr val="000000"/>
                </a:solidFill>
                <a:latin typeface="Helvetica"/>
                <a:cs typeface="Arial"/>
              </a:rPr>
              <a:t>Acquisition of DIRECTV ($70.3B)</a:t>
            </a:r>
          </a:p>
        </p:txBody>
      </p:sp>
      <p:sp>
        <p:nvSpPr>
          <p:cNvPr id="83" name="Rectangle 55"/>
          <p:cNvSpPr>
            <a:spLocks noChangeArrowheads="1"/>
          </p:cNvSpPr>
          <p:nvPr/>
        </p:nvSpPr>
        <p:spPr bwMode="auto">
          <a:xfrm>
            <a:off x="6071664" y="5017128"/>
            <a:ext cx="2965279" cy="14619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algn="ctr">
            <a:solidFill>
              <a:srgbClr val="808080"/>
            </a:solidFill>
            <a:prstDash val="dash"/>
            <a:miter lim="800000"/>
            <a:headEnd/>
            <a:tailEnd/>
          </a:ln>
        </p:spPr>
        <p:txBody>
          <a:bodyPr wrap="square" tIns="0" bIns="0" anchor="ctr" anchorCtr="0">
            <a:spAutoFit/>
          </a:bodyPr>
          <a:lstStyle/>
          <a:p>
            <a:pPr marL="190500" indent="-190500" algn="ctr" defTabSz="457200" eaLnBrk="0" hangingPunct="0">
              <a:spcAft>
                <a:spcPts val="200"/>
              </a:spcAft>
              <a:buClr>
                <a:srgbClr val="003399"/>
              </a:buClr>
            </a:pPr>
            <a:r>
              <a:rPr lang="en-US" sz="950" dirty="0">
                <a:solidFill>
                  <a:srgbClr val="000000"/>
                </a:solidFill>
                <a:latin typeface="Helvetica"/>
                <a:cs typeface="Arial"/>
              </a:rPr>
              <a:t>Acquisition of </a:t>
            </a:r>
            <a:r>
              <a:rPr lang="en-US" sz="950" dirty="0" err="1">
                <a:solidFill>
                  <a:srgbClr val="000000"/>
                </a:solidFill>
                <a:latin typeface="Helvetica"/>
                <a:cs typeface="Arial"/>
              </a:rPr>
              <a:t>Grupo</a:t>
            </a:r>
            <a:r>
              <a:rPr lang="en-US" sz="950" dirty="0">
                <a:solidFill>
                  <a:srgbClr val="000000"/>
                </a:solidFill>
                <a:latin typeface="Helvetica"/>
                <a:cs typeface="Arial"/>
              </a:rPr>
              <a:t> Iusacell ($2.58B)</a:t>
            </a:r>
          </a:p>
        </p:txBody>
      </p:sp>
      <p:sp>
        <p:nvSpPr>
          <p:cNvPr id="84" name="Rectangle 55"/>
          <p:cNvSpPr>
            <a:spLocks noChangeArrowheads="1"/>
          </p:cNvSpPr>
          <p:nvPr/>
        </p:nvSpPr>
        <p:spPr bwMode="auto">
          <a:xfrm>
            <a:off x="1598801" y="4593200"/>
            <a:ext cx="3251499" cy="14619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algn="ctr">
            <a:solidFill>
              <a:srgbClr val="808080"/>
            </a:solidFill>
            <a:prstDash val="dash"/>
            <a:miter lim="800000"/>
            <a:headEnd/>
            <a:tailEnd/>
          </a:ln>
        </p:spPr>
        <p:txBody>
          <a:bodyPr wrap="square" tIns="0" bIns="0" anchor="ctr" anchorCtr="0">
            <a:spAutoFit/>
          </a:bodyPr>
          <a:lstStyle/>
          <a:p>
            <a:pPr marL="190500" indent="-190500" algn="ctr" defTabSz="457200" eaLnBrk="0" hangingPunct="0">
              <a:spcAft>
                <a:spcPts val="200"/>
              </a:spcAft>
              <a:buClr>
                <a:srgbClr val="003399"/>
              </a:buClr>
            </a:pPr>
            <a:r>
              <a:rPr lang="en-US" sz="950" dirty="0">
                <a:solidFill>
                  <a:srgbClr val="000000"/>
                </a:solidFill>
                <a:latin typeface="Helvetica"/>
                <a:cs typeface="Arial"/>
              </a:rPr>
              <a:t>Acquisition of spectrum from Aloha Partners, L.P. ($2.5B)</a:t>
            </a:r>
          </a:p>
        </p:txBody>
      </p:sp>
      <p:graphicFrame>
        <p:nvGraphicFramePr>
          <p:cNvPr id="85" name="Table 84"/>
          <p:cNvGraphicFramePr>
            <a:graphicFrameLocks noGrp="1"/>
          </p:cNvGraphicFramePr>
          <p:nvPr>
            <p:extLst/>
          </p:nvPr>
        </p:nvGraphicFramePr>
        <p:xfrm>
          <a:off x="305688" y="5245786"/>
          <a:ext cx="8245479" cy="207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9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9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9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95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95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95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5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95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958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4958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4958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07864"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>
                          <a:solidFill>
                            <a:srgbClr val="000000"/>
                          </a:solidFill>
                        </a:rPr>
                        <a:t>2005</a:t>
                      </a:r>
                    </a:p>
                  </a:txBody>
                  <a:tcPr marT="18288" marB="18288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ADBEC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>
                          <a:solidFill>
                            <a:srgbClr val="000000"/>
                          </a:solidFill>
                        </a:rPr>
                        <a:t>2006</a:t>
                      </a:r>
                    </a:p>
                  </a:txBody>
                  <a:tcPr marT="18288" marB="18288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ADBEC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>
                          <a:solidFill>
                            <a:srgbClr val="000000"/>
                          </a:solidFill>
                        </a:rPr>
                        <a:t>2007</a:t>
                      </a:r>
                    </a:p>
                  </a:txBody>
                  <a:tcPr marT="18288" marB="18288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ADBEC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>
                          <a:solidFill>
                            <a:srgbClr val="000000"/>
                          </a:solidFill>
                        </a:rPr>
                        <a:t>2008</a:t>
                      </a:r>
                    </a:p>
                  </a:txBody>
                  <a:tcPr marT="18288" marB="18288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ADBEC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>
                          <a:solidFill>
                            <a:srgbClr val="000000"/>
                          </a:solidFill>
                        </a:rPr>
                        <a:t>2009</a:t>
                      </a:r>
                    </a:p>
                  </a:txBody>
                  <a:tcPr marT="18288" marB="18288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ADBEC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>
                          <a:solidFill>
                            <a:srgbClr val="000000"/>
                          </a:solidFill>
                        </a:rPr>
                        <a:t>2010</a:t>
                      </a:r>
                    </a:p>
                  </a:txBody>
                  <a:tcPr marT="18288" marB="18288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ADBEC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>
                          <a:solidFill>
                            <a:srgbClr val="000000"/>
                          </a:solidFill>
                        </a:rPr>
                        <a:t>2011</a:t>
                      </a:r>
                    </a:p>
                  </a:txBody>
                  <a:tcPr marT="18288" marB="18288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ADBEC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>
                          <a:solidFill>
                            <a:srgbClr val="000000"/>
                          </a:solidFill>
                        </a:rPr>
                        <a:t>2012</a:t>
                      </a:r>
                    </a:p>
                  </a:txBody>
                  <a:tcPr marT="18288" marB="18288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ADBEC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>
                          <a:solidFill>
                            <a:srgbClr val="000000"/>
                          </a:solidFill>
                        </a:rPr>
                        <a:t>2013</a:t>
                      </a:r>
                    </a:p>
                  </a:txBody>
                  <a:tcPr marT="18288" marB="18288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ADBEC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>
                          <a:solidFill>
                            <a:srgbClr val="000000"/>
                          </a:solidFill>
                        </a:rPr>
                        <a:t>2014</a:t>
                      </a:r>
                    </a:p>
                  </a:txBody>
                  <a:tcPr marT="18288" marB="18288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ADBEC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>
                          <a:solidFill>
                            <a:srgbClr val="000000"/>
                          </a:solidFill>
                        </a:rPr>
                        <a:t>2015</a:t>
                      </a:r>
                    </a:p>
                  </a:txBody>
                  <a:tcPr marT="18288" marB="18288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ADBE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3270079" y="4389262"/>
            <a:ext cx="2133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950" i="1" dirty="0">
                <a:solidFill>
                  <a:srgbClr val="444960"/>
                </a:solidFill>
                <a:latin typeface="Helvetica"/>
                <a:cs typeface="Arial"/>
              </a:rPr>
              <a:t>(consolidation, large-scale)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850296" y="4561209"/>
            <a:ext cx="2133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950" i="1" dirty="0">
                <a:solidFill>
                  <a:srgbClr val="444960"/>
                </a:solidFill>
                <a:latin typeface="Helvetica"/>
                <a:cs typeface="Arial"/>
              </a:rPr>
              <a:t>(consolidation, mid-scale)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868500" y="4770818"/>
            <a:ext cx="2133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950" i="1" dirty="0">
                <a:solidFill>
                  <a:srgbClr val="444960"/>
                </a:solidFill>
                <a:latin typeface="Helvetica"/>
                <a:cs typeface="Arial"/>
              </a:rPr>
              <a:t>(consolidation, mid-scale)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499810" y="4980346"/>
            <a:ext cx="2133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950" i="1" dirty="0">
                <a:solidFill>
                  <a:srgbClr val="444960"/>
                </a:solidFill>
                <a:latin typeface="Helvetica"/>
                <a:cs typeface="Arial"/>
              </a:rPr>
              <a:t>(consolidation, mid-scale)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517107" y="6157006"/>
            <a:ext cx="2133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950" i="1" dirty="0">
                <a:solidFill>
                  <a:srgbClr val="444960"/>
                </a:solidFill>
                <a:latin typeface="Helvetica"/>
                <a:cs typeface="Arial"/>
              </a:rPr>
              <a:t>(consolidation, large-scale)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950839" y="5949039"/>
            <a:ext cx="2133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950" i="1" dirty="0">
                <a:solidFill>
                  <a:srgbClr val="444960"/>
                </a:solidFill>
                <a:latin typeface="Helvetica"/>
                <a:cs typeface="Arial"/>
              </a:rPr>
              <a:t>(consolidation, mid-scale)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139819" y="5723544"/>
            <a:ext cx="2133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950" i="1" dirty="0">
                <a:solidFill>
                  <a:srgbClr val="444960"/>
                </a:solidFill>
                <a:latin typeface="Helvetica"/>
                <a:cs typeface="Arial"/>
              </a:rPr>
              <a:t>(consolidation, mid-scale)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116174" y="5497797"/>
            <a:ext cx="2133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950" i="1">
                <a:solidFill>
                  <a:srgbClr val="444960"/>
                </a:solidFill>
                <a:latin typeface="Helvetica"/>
                <a:cs typeface="Arial"/>
              </a:rPr>
              <a:t>(telecom/satellite TV)</a:t>
            </a:r>
            <a:endParaRPr lang="en-US" sz="950" i="1" dirty="0">
              <a:solidFill>
                <a:srgbClr val="444960"/>
              </a:solidFill>
              <a:latin typeface="Helvetic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78707139"/>
      </p:ext>
    </p:extLst>
  </p:cSld>
  <p:clrMapOvr>
    <a:masterClrMapping/>
  </p:clrMapOvr>
</p:sld>
</file>

<file path=ppt/theme/theme1.xml><?xml version="1.0" encoding="utf-8"?>
<a:theme xmlns:a="http://schemas.openxmlformats.org/drawingml/2006/main" name="1_NIBC2">
  <a:themeElements>
    <a:clrScheme name="Custom Design 4">
      <a:dk1>
        <a:srgbClr val="000000"/>
      </a:dk1>
      <a:lt1>
        <a:srgbClr val="FFFFFF"/>
      </a:lt1>
      <a:dk2>
        <a:srgbClr val="660F1E"/>
      </a:dk2>
      <a:lt2>
        <a:srgbClr val="C5D1D7"/>
      </a:lt2>
      <a:accent1>
        <a:srgbClr val="736B4B"/>
      </a:accent1>
      <a:accent2>
        <a:srgbClr val="B3A674"/>
      </a:accent2>
      <a:accent3>
        <a:srgbClr val="FFFFFF"/>
      </a:accent3>
      <a:accent4>
        <a:srgbClr val="000000"/>
      </a:accent4>
      <a:accent5>
        <a:srgbClr val="BCBAB1"/>
      </a:accent5>
      <a:accent6>
        <a:srgbClr val="A29668"/>
      </a:accent6>
      <a:hlink>
        <a:srgbClr val="9D1918"/>
      </a:hlink>
      <a:folHlink>
        <a:srgbClr val="D20F04"/>
      </a:folHlink>
    </a:clrScheme>
    <a:fontScheme name="Custom Design">
      <a:majorFont>
        <a:latin typeface="HelveticaNeue LT 45 Lt"/>
        <a:ea typeface=""/>
        <a:cs typeface="Arial"/>
      </a:majorFont>
      <a:minorFont>
        <a:latin typeface="Helvetic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2F2F"/>
        </a:dk2>
        <a:lt2>
          <a:srgbClr val="C5D1D7"/>
        </a:lt2>
        <a:accent1>
          <a:srgbClr val="046380"/>
        </a:accent1>
        <a:accent2>
          <a:srgbClr val="A7A37E"/>
        </a:accent2>
        <a:accent3>
          <a:srgbClr val="FFFFFF"/>
        </a:accent3>
        <a:accent4>
          <a:srgbClr val="000000"/>
        </a:accent4>
        <a:accent5>
          <a:srgbClr val="AAB7C0"/>
        </a:accent5>
        <a:accent6>
          <a:srgbClr val="979372"/>
        </a:accent6>
        <a:hlink>
          <a:srgbClr val="E6E2AF"/>
        </a:hlink>
        <a:folHlink>
          <a:srgbClr val="EFEC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5F4A05"/>
        </a:dk2>
        <a:lt2>
          <a:srgbClr val="C5D1D7"/>
        </a:lt2>
        <a:accent1>
          <a:srgbClr val="928E16"/>
        </a:accent1>
        <a:accent2>
          <a:srgbClr val="C5C259"/>
        </a:accent2>
        <a:accent3>
          <a:srgbClr val="FFFFFF"/>
        </a:accent3>
        <a:accent4>
          <a:srgbClr val="000000"/>
        </a:accent4>
        <a:accent5>
          <a:srgbClr val="C7C6AB"/>
        </a:accent5>
        <a:accent6>
          <a:srgbClr val="B2B050"/>
        </a:accent6>
        <a:hlink>
          <a:srgbClr val="8A6A07"/>
        </a:hlink>
        <a:folHlink>
          <a:srgbClr val="AD94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1F4012"/>
        </a:dk2>
        <a:lt2>
          <a:srgbClr val="C5D1D7"/>
        </a:lt2>
        <a:accent1>
          <a:srgbClr val="2E621C"/>
        </a:accent1>
        <a:accent2>
          <a:srgbClr val="4A992B"/>
        </a:accent2>
        <a:accent3>
          <a:srgbClr val="FFFFFF"/>
        </a:accent3>
        <a:accent4>
          <a:srgbClr val="000000"/>
        </a:accent4>
        <a:accent5>
          <a:srgbClr val="ADB7AB"/>
        </a:accent5>
        <a:accent6>
          <a:srgbClr val="428A26"/>
        </a:accent6>
        <a:hlink>
          <a:srgbClr val="7CE31F"/>
        </a:hlink>
        <a:folHlink>
          <a:srgbClr val="B0A9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FFFFFF"/>
        </a:lt1>
        <a:dk2>
          <a:srgbClr val="660F1E"/>
        </a:dk2>
        <a:lt2>
          <a:srgbClr val="C5D1D7"/>
        </a:lt2>
        <a:accent1>
          <a:srgbClr val="736B4B"/>
        </a:accent1>
        <a:accent2>
          <a:srgbClr val="B3A674"/>
        </a:accent2>
        <a:accent3>
          <a:srgbClr val="FFFFFF"/>
        </a:accent3>
        <a:accent4>
          <a:srgbClr val="000000"/>
        </a:accent4>
        <a:accent5>
          <a:srgbClr val="BCBAB1"/>
        </a:accent5>
        <a:accent6>
          <a:srgbClr val="A29668"/>
        </a:accent6>
        <a:hlink>
          <a:srgbClr val="9D1918"/>
        </a:hlink>
        <a:folHlink>
          <a:srgbClr val="D20F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FF"/>
        </a:lt1>
        <a:dk2>
          <a:srgbClr val="1B3540"/>
        </a:dk2>
        <a:lt2>
          <a:srgbClr val="C5D1D7"/>
        </a:lt2>
        <a:accent1>
          <a:srgbClr val="6BA6C1"/>
        </a:accent1>
        <a:accent2>
          <a:srgbClr val="B7D6E3"/>
        </a:accent2>
        <a:accent3>
          <a:srgbClr val="FFFFFF"/>
        </a:accent3>
        <a:accent4>
          <a:srgbClr val="000000"/>
        </a:accent4>
        <a:accent5>
          <a:srgbClr val="BAD0DD"/>
        </a:accent5>
        <a:accent6>
          <a:srgbClr val="A6C2CE"/>
        </a:accent6>
        <a:hlink>
          <a:srgbClr val="2B5566"/>
        </a:hlink>
        <a:folHlink>
          <a:srgbClr val="3E7B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NIBC 2013 Template">
  <a:themeElements>
    <a:clrScheme name="Custom 1">
      <a:dk1>
        <a:srgbClr val="000000"/>
      </a:dk1>
      <a:lt1>
        <a:srgbClr val="FFFFFF"/>
      </a:lt1>
      <a:dk2>
        <a:srgbClr val="660F1E"/>
      </a:dk2>
      <a:lt2>
        <a:srgbClr val="C5D1D7"/>
      </a:lt2>
      <a:accent1>
        <a:srgbClr val="736B4B"/>
      </a:accent1>
      <a:accent2>
        <a:srgbClr val="B3A674"/>
      </a:accent2>
      <a:accent3>
        <a:srgbClr val="FFFFFF"/>
      </a:accent3>
      <a:accent4>
        <a:srgbClr val="000000"/>
      </a:accent4>
      <a:accent5>
        <a:srgbClr val="BCBAB1"/>
      </a:accent5>
      <a:accent6>
        <a:srgbClr val="A29668"/>
      </a:accent6>
      <a:hlink>
        <a:srgbClr val="2A363C"/>
      </a:hlink>
      <a:folHlink>
        <a:srgbClr val="546D79"/>
      </a:folHlink>
    </a:clrScheme>
    <a:fontScheme name="Custom Design">
      <a:majorFont>
        <a:latin typeface="HelveticaNeue LT 45 Lt"/>
        <a:ea typeface=""/>
        <a:cs typeface="Arial"/>
      </a:majorFont>
      <a:minorFont>
        <a:latin typeface="Helvetic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2F2F"/>
        </a:dk2>
        <a:lt2>
          <a:srgbClr val="C5D1D7"/>
        </a:lt2>
        <a:accent1>
          <a:srgbClr val="046380"/>
        </a:accent1>
        <a:accent2>
          <a:srgbClr val="A7A37E"/>
        </a:accent2>
        <a:accent3>
          <a:srgbClr val="FFFFFF"/>
        </a:accent3>
        <a:accent4>
          <a:srgbClr val="000000"/>
        </a:accent4>
        <a:accent5>
          <a:srgbClr val="AAB7C0"/>
        </a:accent5>
        <a:accent6>
          <a:srgbClr val="979372"/>
        </a:accent6>
        <a:hlink>
          <a:srgbClr val="E6E2AF"/>
        </a:hlink>
        <a:folHlink>
          <a:srgbClr val="EFEC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5F4A05"/>
        </a:dk2>
        <a:lt2>
          <a:srgbClr val="C5D1D7"/>
        </a:lt2>
        <a:accent1>
          <a:srgbClr val="928E16"/>
        </a:accent1>
        <a:accent2>
          <a:srgbClr val="C5C259"/>
        </a:accent2>
        <a:accent3>
          <a:srgbClr val="FFFFFF"/>
        </a:accent3>
        <a:accent4>
          <a:srgbClr val="000000"/>
        </a:accent4>
        <a:accent5>
          <a:srgbClr val="C7C6AB"/>
        </a:accent5>
        <a:accent6>
          <a:srgbClr val="B2B050"/>
        </a:accent6>
        <a:hlink>
          <a:srgbClr val="8A6A07"/>
        </a:hlink>
        <a:folHlink>
          <a:srgbClr val="AD94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1F4012"/>
        </a:dk2>
        <a:lt2>
          <a:srgbClr val="C5D1D7"/>
        </a:lt2>
        <a:accent1>
          <a:srgbClr val="2E621C"/>
        </a:accent1>
        <a:accent2>
          <a:srgbClr val="4A992B"/>
        </a:accent2>
        <a:accent3>
          <a:srgbClr val="FFFFFF"/>
        </a:accent3>
        <a:accent4>
          <a:srgbClr val="000000"/>
        </a:accent4>
        <a:accent5>
          <a:srgbClr val="ADB7AB"/>
        </a:accent5>
        <a:accent6>
          <a:srgbClr val="428A26"/>
        </a:accent6>
        <a:hlink>
          <a:srgbClr val="7CE31F"/>
        </a:hlink>
        <a:folHlink>
          <a:srgbClr val="B0A9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FFFFFF"/>
        </a:lt1>
        <a:dk2>
          <a:srgbClr val="660F1E"/>
        </a:dk2>
        <a:lt2>
          <a:srgbClr val="C5D1D7"/>
        </a:lt2>
        <a:accent1>
          <a:srgbClr val="736B4B"/>
        </a:accent1>
        <a:accent2>
          <a:srgbClr val="B3A674"/>
        </a:accent2>
        <a:accent3>
          <a:srgbClr val="FFFFFF"/>
        </a:accent3>
        <a:accent4>
          <a:srgbClr val="000000"/>
        </a:accent4>
        <a:accent5>
          <a:srgbClr val="BCBAB1"/>
        </a:accent5>
        <a:accent6>
          <a:srgbClr val="A29668"/>
        </a:accent6>
        <a:hlink>
          <a:srgbClr val="9D1918"/>
        </a:hlink>
        <a:folHlink>
          <a:srgbClr val="D20F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FF"/>
        </a:lt1>
        <a:dk2>
          <a:srgbClr val="1B3540"/>
        </a:dk2>
        <a:lt2>
          <a:srgbClr val="C5D1D7"/>
        </a:lt2>
        <a:accent1>
          <a:srgbClr val="6BA6C1"/>
        </a:accent1>
        <a:accent2>
          <a:srgbClr val="B7D6E3"/>
        </a:accent2>
        <a:accent3>
          <a:srgbClr val="FFFFFF"/>
        </a:accent3>
        <a:accent4>
          <a:srgbClr val="000000"/>
        </a:accent4>
        <a:accent5>
          <a:srgbClr val="BAD0DD"/>
        </a:accent5>
        <a:accent6>
          <a:srgbClr val="A6C2CE"/>
        </a:accent6>
        <a:hlink>
          <a:srgbClr val="2B5566"/>
        </a:hlink>
        <a:folHlink>
          <a:srgbClr val="3E7B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743</Words>
  <Application>Microsoft Office PowerPoint</Application>
  <PresentationFormat>On-screen Show (4:3)</PresentationFormat>
  <Paragraphs>85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5" baseType="lpstr">
      <vt:lpstr>ＭＳ Ｐゴシック</vt:lpstr>
      <vt:lpstr>ＭＳ Ｐゴシック</vt:lpstr>
      <vt:lpstr>SimSun</vt:lpstr>
      <vt:lpstr>Arial</vt:lpstr>
      <vt:lpstr>Calibri</vt:lpstr>
      <vt:lpstr>Helvetica</vt:lpstr>
      <vt:lpstr>HelveticaNeue LT 45 Lt</vt:lpstr>
      <vt:lpstr>HelveticaNeue LT 65 Medium</vt:lpstr>
      <vt:lpstr>Times New Roman</vt:lpstr>
      <vt:lpstr>Wingdings</vt:lpstr>
      <vt:lpstr>1_NIBC2</vt:lpstr>
      <vt:lpstr>3_NIBC 2013 Template</vt:lpstr>
      <vt:lpstr>PowerPoint Presentation</vt:lpstr>
      <vt:lpstr>PowerPoint Presentation</vt:lpstr>
      <vt:lpstr>Company – Strategic &amp; Financial Objectives (T)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Huang</dc:creator>
  <cp:lastModifiedBy>James Huang</cp:lastModifiedBy>
  <cp:revision>2</cp:revision>
  <dcterms:created xsi:type="dcterms:W3CDTF">2018-08-01T05:15:11Z</dcterms:created>
  <dcterms:modified xsi:type="dcterms:W3CDTF">2018-08-01T05:27:11Z</dcterms:modified>
</cp:coreProperties>
</file>