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5"/>
  </p:notesMasterIdLst>
  <p:sldIdLst>
    <p:sldId id="269" r:id="rId3"/>
    <p:sldId id="40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7F32-4558-4A3E-8570-028EB73C979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5E98-9B46-4FFE-B8E5-15B36B8BA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8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91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411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9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43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03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5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10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531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491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370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45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2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49560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19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19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57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256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165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00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809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79425" y="5748060"/>
            <a:ext cx="8248650" cy="5223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681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74231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5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54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3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6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37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94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4281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78615"/>
            <a:ext cx="1905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77789" y="6681790"/>
            <a:ext cx="4117975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746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108"/>
          <p:cNvGraphicFramePr>
            <a:graphicFrameLocks noGrp="1"/>
          </p:cNvGraphicFramePr>
          <p:nvPr>
            <p:extLst/>
          </p:nvPr>
        </p:nvGraphicFramePr>
        <p:xfrm>
          <a:off x="4636743" y="3762971"/>
          <a:ext cx="4178808" cy="243840"/>
        </p:xfrm>
        <a:graphic>
          <a:graphicData uri="http://schemas.openxmlformats.org/drawingml/2006/table">
            <a:tbl>
              <a:tblPr/>
              <a:tblGrid>
                <a:gridCol w="4178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Standalone Revenue and EBITDA Forecast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3152" marR="73152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4650482" y="1427540"/>
            <a:ext cx="4165071" cy="2179056"/>
          </a:xfrm>
          <a:prstGeom prst="rect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graphicFrame>
        <p:nvGraphicFramePr>
          <p:cNvPr id="14" name="Group 108"/>
          <p:cNvGraphicFramePr>
            <a:graphicFrameLocks noGrp="1"/>
          </p:cNvGraphicFramePr>
          <p:nvPr>
            <p:extLst/>
          </p:nvPr>
        </p:nvGraphicFramePr>
        <p:xfrm>
          <a:off x="309564" y="1125334"/>
          <a:ext cx="4169213" cy="2260600"/>
        </p:xfrm>
        <a:graphic>
          <a:graphicData uri="http://schemas.openxmlformats.org/drawingml/2006/table">
            <a:tbl>
              <a:tblPr/>
              <a:tblGrid>
                <a:gridCol w="4169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History and Background</a:t>
                      </a:r>
                    </a:p>
                  </a:txBody>
                  <a:tcPr marL="73152" marR="73152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497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Conceptualized as 2,200 condo-hotel units &amp; 800 hotel rooms but converted to full-fledged 3,000-room casino resort post-default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Owned by German investment bank (Deutsche) at $40bn market cap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2005: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Construction started by private developers with roughly $760m in construction financing from Deutsche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Jan-2008: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Defaulted on $760m loan from Deutsche at 1/3 completion due to overruns and inability to raise other financing (pre-GFC)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Aug-2008 to Dec-2010: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Deutsche assumed ownership for $1bn and funded additional $2.9bn to completion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2009 &amp; 2010: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Classified as investment with no external debt on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Deutsche’s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books at $3.3bn carrying value net of $750m write-off </a:t>
                      </a:r>
                    </a:p>
                  </a:txBody>
                  <a:tcPr marT="91440" marB="91440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4636127" y="5994872"/>
            <a:ext cx="4161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defTabSz="457200" fontAlgn="base">
              <a:spcBef>
                <a:spcPct val="0"/>
              </a:spcBef>
              <a:buClr>
                <a:srgbClr val="003399"/>
              </a:buClr>
              <a:tabLst>
                <a:tab pos="400050" algn="l"/>
              </a:tabLst>
              <a:defRPr/>
            </a:pPr>
            <a:r>
              <a:rPr lang="en-US" sz="800" u="sng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ＭＳ Ｐゴシック" pitchFamily="-112" charset="-128"/>
              </a:rPr>
              <a:t>Notes:</a:t>
            </a:r>
            <a:r>
              <a:rPr lang="en-US" sz="80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ＭＳ Ｐゴシック" pitchFamily="-112" charset="-128"/>
              </a:rPr>
              <a:t> 	</a:t>
            </a:r>
            <a:r>
              <a:rPr lang="en-US" sz="800" i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ＭＳ Ｐゴシック" pitchFamily="-112" charset="-128"/>
              </a:rPr>
              <a:t>Steady-state forecasted on comparable properties by room and class</a:t>
            </a:r>
          </a:p>
          <a:p>
            <a:pPr marL="114300" indent="-114300" defTabSz="400050" fontAlgn="base">
              <a:spcBef>
                <a:spcPct val="0"/>
              </a:spcBef>
              <a:buClr>
                <a:srgbClr val="003399"/>
              </a:buClr>
              <a:defRPr/>
            </a:pPr>
            <a:r>
              <a:rPr lang="en-US" sz="800" i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ＭＳ Ｐゴシック" pitchFamily="-112" charset="-128"/>
              </a:rPr>
              <a:t>		Growth driven mostly by volume and margin growth in Casino</a:t>
            </a:r>
          </a:p>
          <a:p>
            <a:pPr marL="114300" indent="-114300" defTabSz="400050" fontAlgn="base">
              <a:spcBef>
                <a:spcPct val="0"/>
              </a:spcBef>
              <a:buClr>
                <a:srgbClr val="003399"/>
              </a:buClr>
              <a:tabLst>
                <a:tab pos="403225" algn="l"/>
              </a:tabLst>
              <a:defRPr/>
            </a:pPr>
            <a:r>
              <a:rPr lang="en-AU" sz="80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ＭＳ Ｐゴシック" pitchFamily="-112" charset="-128"/>
              </a:rPr>
              <a:t>		2012E based on prorated Q4 2011 using adjusted 2012 YTD margins </a:t>
            </a:r>
            <a:endParaRPr lang="en-US" sz="900" dirty="0">
              <a:solidFill>
                <a:srgbClr val="000000"/>
              </a:solidFill>
              <a:latin typeface="Helvetica"/>
              <a:ea typeface="ＭＳ Ｐゴシック" pitchFamily="34" charset="-128"/>
              <a:cs typeface="ＭＳ Ｐゴシック" pitchFamily="-112" charset="-128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/>
          </p:nvPr>
        </p:nvGraphicFramePr>
        <p:xfrm>
          <a:off x="308526" y="3525607"/>
          <a:ext cx="4161874" cy="2725420"/>
        </p:xfrm>
        <a:graphic>
          <a:graphicData uri="http://schemas.openxmlformats.org/drawingml/2006/table">
            <a:tbl>
              <a:tblPr/>
              <a:tblGrid>
                <a:gridCol w="4161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Startup</a:t>
                      </a: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(2011) and Operating Performance (2011 &amp; 2012)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3152" marR="73152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497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Top position in luxury tier by experience </a:t>
                      </a:r>
                    </a:p>
                    <a:p>
                      <a:pPr marL="347663" marR="0" lvl="1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Tx/>
                        <a:buFont typeface="Trebuchet MS" pitchFamily="34" charset="0"/>
                        <a:buChar char="―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Premiere destination with among highest room rates on strip </a:t>
                      </a:r>
                    </a:p>
                    <a:p>
                      <a:pPr marL="347663" marR="0" lvl="1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Tx/>
                        <a:buFont typeface="Trebuchet MS" pitchFamily="34" charset="0"/>
                        <a:buChar char="―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Record food, beverage and entertainment sales</a:t>
                      </a:r>
                    </a:p>
                    <a:p>
                      <a:pPr marL="347663" marR="0" lvl="1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Tx/>
                        <a:buFont typeface="Trebuchet MS" pitchFamily="34" charset="0"/>
                        <a:buChar char="―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Widely credited with reviving Vegas strip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Aims to attract curious class, who are well traveled and want change offering versatile experience with decreased focus on gaming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Gaming revenues have underperformed at $118m in 2012 and 13% EBITDA margin vs. $200-$300m for comparable successful peers at 30-50%</a:t>
                      </a:r>
                    </a:p>
                    <a:p>
                      <a:pPr marL="347663" marR="0" lvl="1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Tx/>
                        <a:buFont typeface="Trebuchet MS" pitchFamily="34" charset="0"/>
                        <a:buChar char="―"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Lack of customer database and inability to offer VIP gaming due to insufficient revenue base to absorb volatility</a:t>
                      </a:r>
                    </a:p>
                    <a:p>
                      <a:pPr marL="347663" marR="0" lvl="1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Tx/>
                        <a:buFont typeface="Trebuchet MS" pitchFamily="34" charset="0"/>
                        <a:buChar char="―"/>
                        <a:tabLst/>
                      </a:pPr>
                      <a:r>
                        <a:rPr kumimoji="0" lang="en-A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Unexpected low hold % turned Casino EBITDA negative in Q3 2012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1E3448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 2012, expect 20% revenue growth and EBITDA margin increase from        (-8.5%) to 5% with capacity expansion in Q4 2011</a:t>
                      </a:r>
                    </a:p>
                  </a:txBody>
                  <a:tcPr marL="45720" marT="91440" marB="9144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650480" y="1125334"/>
          <a:ext cx="4341368" cy="243840"/>
        </p:xfrm>
        <a:graphic>
          <a:graphicData uri="http://schemas.openxmlformats.org/drawingml/2006/table">
            <a:tbl>
              <a:tblPr/>
              <a:tblGrid>
                <a:gridCol w="4169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Standalone EBITDA Forecast by Segment</a:t>
                      </a:r>
                    </a:p>
                  </a:txBody>
                  <a:tcPr marL="73152" marR="73152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3152" marR="73152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7637" y="1479298"/>
            <a:ext cx="3954823" cy="2098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0" y="4095752"/>
            <a:ext cx="4186238" cy="187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26E80236-1D58-4443-93C0-C1D7CA049B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1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C503E38-9F8D-4354-93BC-360A13F68242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Background (Cosmo)</a:t>
            </a:r>
          </a:p>
        </p:txBody>
      </p:sp>
    </p:spTree>
    <p:extLst>
      <p:ext uri="{BB962C8B-B14F-4D97-AF65-F5344CB8AC3E}">
        <p14:creationId xmlns:p14="http://schemas.microsoft.com/office/powerpoint/2010/main" val="17359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08"/>
          <p:cNvGraphicFramePr>
            <a:graphicFrameLocks noGrp="1"/>
          </p:cNvGraphicFramePr>
          <p:nvPr>
            <p:extLst/>
          </p:nvPr>
        </p:nvGraphicFramePr>
        <p:xfrm>
          <a:off x="304800" y="1219200"/>
          <a:ext cx="8458200" cy="4720706"/>
        </p:xfrm>
        <a:graphic>
          <a:graphicData uri="http://schemas.openxmlformats.org/drawingml/2006/table">
            <a:tbl>
              <a:tblPr/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607">
                <a:tc gridSpan="2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Wynn Resorts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AU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94">
                <a:tc gridSpan="2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AU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marT="36576" marB="36576" anchor="ctr" horzOverflow="overflow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History and Strategy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+mn-lt"/>
                        </a:rPr>
                        <a:t>Operations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350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Founded by casino operator / investor Steve Wynn in 2002 with Japanese billionaire Kazuo Okada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Ownership: Steven Wynn (10.0%), Elaine Wynn (9.7%), Institutional (72.3%)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Currently investing in 2000-room Wynn </a:t>
                      </a:r>
                      <a:r>
                        <a:rPr kumimoji="0" lang="en-CA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Cotai</a:t>
                      </a: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resort being built on 51 acres of land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Invested during the recovery and new projects created no cannibalization of existing properties</a:t>
                      </a: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Strong VIP gaming volumes, though on a low hold percentage and strong mass market performance at Wynn Macau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Healthy above-peer margin and outperformed its competitors in nearly every metric that matters to casino investors (VIP &amp; Mass Gaming, Tables Games, Slots)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Improving mix (declining promo rooms as % of total revenue)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Strong management (very little turnover throughout years)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Financial Stats/Performance</a:t>
                      </a:r>
                    </a:p>
                  </a:txBody>
                  <a:tcPr marL="45720" marR="45720" marT="36576" marB="36576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err="1">
                          <a:latin typeface="+mn-lt"/>
                        </a:rPr>
                        <a:t>Cotai</a:t>
                      </a:r>
                      <a:r>
                        <a:rPr lang="en-US" sz="1000" b="1" baseline="0" dirty="0">
                          <a:latin typeface="+mn-lt"/>
                        </a:rPr>
                        <a:t> Development Update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45720" marR="45720" marT="36576" marB="36576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6228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Stock price fully recovered since its lows in 2009 with consistent growth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FY12E Revenue: $5.2bn, FY12E EBITDA: $1.5bn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Historic Revenue CAGR (5yr): 29.8%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Maintenance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Capex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$111mm (1.6% of book value of assets)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Cash &amp; Cash Equivalents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$1.9bn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Strong balance sheet and robust future free cash flow</a:t>
                      </a: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2,000 hotel rooms and 400 gaming tables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Expected to break ground in mid-2012 and take 3.5 years to complete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Total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cost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US$3.5bn to $4.0bn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2012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Capex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for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Cotai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should be around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$200.0mm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Project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will generate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annual free cash flow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~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$1.0bn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Funded by combination of equity (25%-40%) and debt (60%-75%).</a:t>
                      </a: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Corporate Finance Transactions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Key Properties &amp; Developments</a:t>
                      </a:r>
                    </a:p>
                  </a:txBody>
                  <a:tcPr marL="45720" marR="45720" marT="36576" marB="36576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449"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Wynn Macau IPO (2009)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Mortgage Notes (March 2012): $900.0mm due 2022</a:t>
                      </a: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Wynn/Encore Las Vegas and Wynn/Encore Macau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2000-room Wynn </a:t>
                      </a:r>
                      <a:r>
                        <a:rPr kumimoji="0" lang="en-AU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Cotai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in Macau currently in planning stages</a:t>
                      </a:r>
                    </a:p>
                  </a:txBody>
                  <a:tcPr marL="45720" marR="45720" marT="36576" marB="36576" horzOverflow="overflow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" name="Picture 55" descr="http://www.onlinecasinoarchives.com/wp-content/uploads/Wynn-Resorts-Granted-Permission-for-New-Macau-Resort.jpg"/>
          <p:cNvPicPr>
            <a:picLocks noChangeAspect="1" noChangeArrowheads="1"/>
          </p:cNvPicPr>
          <p:nvPr/>
        </p:nvPicPr>
        <p:blipFill>
          <a:blip r:embed="rId3" cstate="print"/>
          <a:srcRect l="1021" t="1617" r="1093" b="1642"/>
          <a:stretch>
            <a:fillRect/>
          </a:stretch>
        </p:blipFill>
        <p:spPr bwMode="auto">
          <a:xfrm>
            <a:off x="4145135" y="1466582"/>
            <a:ext cx="869611" cy="64457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7104063" y="6667502"/>
            <a:ext cx="1905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37C4A278-863D-4245-B2C1-C6EA6595FE1B}" type="slidenum">
              <a:rPr lang="en-AU" sz="900">
                <a:solidFill>
                  <a:srgbClr val="FFFFFF"/>
                </a:solidFill>
                <a:latin typeface="Helvetica 65 Medium" pitchFamily="34" charset="0"/>
                <a:ea typeface="MS PGothic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2</a:t>
            </a:fld>
            <a:endParaRPr lang="en-AU" sz="900">
              <a:solidFill>
                <a:srgbClr val="FFFFFF"/>
              </a:solidFill>
              <a:latin typeface="Helvetica 65 Medium" pitchFamily="34" charset="0"/>
              <a:ea typeface="MS PGothic"/>
              <a:cs typeface="Arial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68FCBC8-0CB9-45E6-866D-00A2E48C15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Background (Wynn Resorts)</a:t>
            </a:r>
          </a:p>
        </p:txBody>
      </p:sp>
    </p:spTree>
    <p:extLst>
      <p:ext uri="{BB962C8B-B14F-4D97-AF65-F5344CB8AC3E}">
        <p14:creationId xmlns:p14="http://schemas.microsoft.com/office/powerpoint/2010/main" val="1700326252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On-screen Show (4:3)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 65 Medium</vt:lpstr>
      <vt:lpstr>HelveticaNeue LT 45 Lt</vt:lpstr>
      <vt:lpstr>HelveticaNeue LT 65 Medium</vt:lpstr>
      <vt:lpstr>Trebuchet MS</vt:lpstr>
      <vt:lpstr>Wingdings</vt:lpstr>
      <vt:lpstr>3_NIBC 2013 Template</vt:lpstr>
      <vt:lpstr>3_NIBC2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2018-08-01T05:15:12Z</dcterms:created>
  <dcterms:modified xsi:type="dcterms:W3CDTF">2018-08-01T05:26:27Z</dcterms:modified>
</cp:coreProperties>
</file>