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8"/>
  </p:notesMasterIdLst>
  <p:sldIdLst>
    <p:sldId id="279" r:id="rId3"/>
    <p:sldId id="280" r:id="rId4"/>
    <p:sldId id="604" r:id="rId5"/>
    <p:sldId id="400" r:id="rId6"/>
    <p:sldId id="32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BA0A4-F831-47DE-A28F-52127925FF1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B158A-B795-4E30-B348-3F457ECFE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55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15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0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36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95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51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25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136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9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98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37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133550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82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2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81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01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93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69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241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70561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2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5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3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6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863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4481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5588"/>
          <a:stretch/>
        </p:blipFill>
        <p:spPr>
          <a:xfrm>
            <a:off x="292768" y="1504188"/>
            <a:ext cx="8527382" cy="4852990"/>
          </a:xfrm>
          <a:prstGeom prst="rect">
            <a:avLst/>
          </a:prstGeom>
        </p:spPr>
      </p:pic>
      <p:graphicFrame>
        <p:nvGraphicFramePr>
          <p:cNvPr id="5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34400" cy="233172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Cashflow Summary for Discounted Cashflow Valuation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BDDE5A0-1D4C-4F1D-935D-0FE90ACA7DD0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Model Outputs (LGF)</a:t>
            </a:r>
          </a:p>
        </p:txBody>
      </p:sp>
    </p:spTree>
    <p:extLst>
      <p:ext uri="{BB962C8B-B14F-4D97-AF65-F5344CB8AC3E}">
        <p14:creationId xmlns:p14="http://schemas.microsoft.com/office/powerpoint/2010/main" val="285046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476"/>
          <p:cNvGraphicFramePr>
            <a:graphicFrameLocks noGrp="1"/>
          </p:cNvGraphicFramePr>
          <p:nvPr>
            <p:extLst/>
          </p:nvPr>
        </p:nvGraphicFramePr>
        <p:xfrm>
          <a:off x="289243" y="1287696"/>
          <a:ext cx="8550276" cy="4781636"/>
        </p:xfrm>
        <a:graphic>
          <a:graphicData uri="http://schemas.openxmlformats.org/drawingml/2006/table">
            <a:tbl>
              <a:tblPr/>
              <a:tblGrid>
                <a:gridCol w="81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Category</a:t>
                      </a:r>
                    </a:p>
                  </a:txBody>
                  <a:tcPr marL="45720" marR="36576" marT="18288" marB="18288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Input Values</a:t>
                      </a: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Comments</a:t>
                      </a: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FY2014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2015-2019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/>
                        <a:buNone/>
                        <a:tabLst>
                          <a:tab pos="4668838" algn="l"/>
                        </a:tabLst>
                        <a:defRPr/>
                      </a:pP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EBITDA Margin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23.5% | $944m</a:t>
                      </a:r>
                      <a:endParaRPr kumimoji="0" lang="en-US" sz="9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23-25%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2014: Improvement in margins due to management dedication to cost reduction (cost of revenues declined from 34% to 32% of sales and shift towards higher digital mix in distributing product (digital revenue increased from 44% to 46% of sales) 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2015-2019: Management guidance ~20-22% but 2015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limited due to 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titles that will start to bear royalties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Cost of Revenues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32% | $1.3bn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30-32%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guidance to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decline due to increased cost discipline, increased efficiencies and a stronger focus on fewer products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Marketing &amp; Sales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16% | $680m 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~16%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efficient marketing schemes with a focus on point-to-point marketing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marketing individual marketing vs. TV campaigns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General &amp; Admin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2.6% | $183m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~2.5%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Expected decrease as a percentage of sales due to scale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R&amp;D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25.7% | $1.1bn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~24%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 a result of fewer titles being released each fiscal year due to a focus on major AAA titles, R&amp;D growth is forecasted to slow slightly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guidance for moderate spending on R&amp;D, trying to hold flat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Capital Expenditure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2.4% | $103m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Management guidance 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f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iscal 2015 - $100m forecasted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Working Capital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20.9% | $748m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18-20% 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Inline with analyst reports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Cash balance forecasted to be maintained at ~60% for deal flexibility (FY2014: 66%)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Leverage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0.6x Debt/EBITDA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6.1% Debt/EV</a:t>
                      </a:r>
                      <a:endParaRPr kumimoji="0" lang="en-CA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6.0%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Mgmt guidance to maintain in line with historical figures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endParaRPr kumimoji="0" lang="en-CA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Effective Tax Rate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 is inline with analyst reports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24D1F2E-8D85-4F1F-A8F7-B0163ABA50C2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Model Outputs (LGF)</a:t>
            </a:r>
          </a:p>
        </p:txBody>
      </p:sp>
    </p:spTree>
    <p:extLst>
      <p:ext uri="{BB962C8B-B14F-4D97-AF65-F5344CB8AC3E}">
        <p14:creationId xmlns:p14="http://schemas.microsoft.com/office/powerpoint/2010/main" val="144957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1D7C1-1799-4900-824D-E8B22A8B4AAA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Model Outputs (Fund)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96C4A3-AB86-406C-8302-2FAADB3A781D}"/>
              </a:ext>
            </a:extLst>
          </p:cNvPr>
          <p:cNvSpPr txBox="1"/>
          <p:nvPr/>
        </p:nvSpPr>
        <p:spPr>
          <a:xfrm>
            <a:off x="395290" y="5016246"/>
            <a:ext cx="8615303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ts val="200"/>
              </a:spcBef>
              <a:defRPr/>
            </a:pPr>
            <a:r>
              <a:rPr lang="en-US" sz="1100" b="1" i="1" dirty="0">
                <a:solidFill>
                  <a:srgbClr val="600000"/>
                </a:solidFill>
                <a:latin typeface="Calibri" panose="020F0502020204030204"/>
                <a:cs typeface="Arial"/>
              </a:rPr>
              <a:t>1. LP Investors contribute ~$34m in equity to purchase 80% ownership of fund</a:t>
            </a:r>
          </a:p>
          <a:p>
            <a:pPr defTabSz="457200">
              <a:spcBef>
                <a:spcPts val="200"/>
              </a:spcBef>
              <a:defRPr/>
            </a:pPr>
            <a:r>
              <a:rPr lang="en-US" sz="1100" b="1" i="1" dirty="0">
                <a:solidFill>
                  <a:srgbClr val="600000"/>
                </a:solidFill>
                <a:latin typeface="Calibri" panose="020F0502020204030204"/>
                <a:cs typeface="Arial"/>
              </a:rPr>
              <a:t>2. Operating cashflow attributable to LP Investors create a 10-11.5% yield on invested equity </a:t>
            </a:r>
          </a:p>
          <a:p>
            <a:pPr defTabSz="457200">
              <a:spcBef>
                <a:spcPts val="200"/>
              </a:spcBef>
              <a:defRPr/>
            </a:pPr>
            <a:r>
              <a:rPr lang="en-US" sz="1100" b="1" i="1" dirty="0">
                <a:solidFill>
                  <a:srgbClr val="600000"/>
                </a:solidFill>
                <a:latin typeface="Calibri" panose="020F0502020204030204"/>
                <a:cs typeface="Arial"/>
              </a:rPr>
              <a:t>3. Incremental appreciation of portfolio resale value attributable to LP Investors creates additional upside returns of 30-40% per year</a:t>
            </a:r>
          </a:p>
          <a:p>
            <a:pPr defTabSz="457200">
              <a:spcBef>
                <a:spcPts val="200"/>
              </a:spcBef>
              <a:defRPr/>
            </a:pPr>
            <a:r>
              <a:rPr lang="en-US" sz="1100" b="1" i="1" dirty="0">
                <a:solidFill>
                  <a:srgbClr val="600000"/>
                </a:solidFill>
                <a:latin typeface="Calibri" panose="020F0502020204030204"/>
                <a:cs typeface="Arial"/>
              </a:rPr>
              <a:t>4. 5-year &amp; 10-year exit scenarios show IRR of LP investors if they were to sell their stakes to secondary investors at portfolio market values</a:t>
            </a:r>
          </a:p>
          <a:p>
            <a:pPr defTabSz="457200">
              <a:spcBef>
                <a:spcPts val="200"/>
              </a:spcBef>
              <a:defRPr/>
            </a:pPr>
            <a:endParaRPr lang="en-US" sz="1100" b="1" i="1" dirty="0">
              <a:solidFill>
                <a:srgbClr val="600000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1B4BE2-A3F1-4750-912A-3209D52F5172}"/>
              </a:ext>
            </a:extLst>
          </p:cNvPr>
          <p:cNvSpPr/>
          <p:nvPr/>
        </p:nvSpPr>
        <p:spPr>
          <a:xfrm>
            <a:off x="395289" y="5002228"/>
            <a:ext cx="8569325" cy="919467"/>
          </a:xfrm>
          <a:prstGeom prst="rect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CA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29E4651-1D62-4C2B-959D-D690D4AE49DC}"/>
              </a:ext>
            </a:extLst>
          </p:cNvPr>
          <p:cNvSpPr/>
          <p:nvPr/>
        </p:nvSpPr>
        <p:spPr>
          <a:xfrm>
            <a:off x="188540" y="1160465"/>
            <a:ext cx="176291" cy="166755"/>
          </a:xfrm>
          <a:prstGeom prst="ellipse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900" dirty="0">
                <a:solidFill>
                  <a:prstClr val="white"/>
                </a:solidFill>
                <a:latin typeface="Calibri" panose="020F0502020204030204"/>
                <a:cs typeface="Arial"/>
              </a:rPr>
              <a:t>1</a:t>
            </a:r>
            <a:endParaRPr lang="en-CA" sz="900" dirty="0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DB9D23E-90DF-49D9-BDDA-96F94194E6FE}"/>
              </a:ext>
            </a:extLst>
          </p:cNvPr>
          <p:cNvSpPr/>
          <p:nvPr/>
        </p:nvSpPr>
        <p:spPr>
          <a:xfrm>
            <a:off x="194242" y="2016165"/>
            <a:ext cx="176291" cy="166755"/>
          </a:xfrm>
          <a:prstGeom prst="ellipse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900" dirty="0">
                <a:solidFill>
                  <a:prstClr val="white"/>
                </a:solidFill>
                <a:latin typeface="Calibri" panose="020F0502020204030204"/>
                <a:cs typeface="Arial"/>
              </a:rPr>
              <a:t>2</a:t>
            </a:r>
            <a:endParaRPr lang="en-CA" sz="900" dirty="0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3738DE0-D52E-43B9-8107-FC4031D59DC8}"/>
              </a:ext>
            </a:extLst>
          </p:cNvPr>
          <p:cNvSpPr/>
          <p:nvPr/>
        </p:nvSpPr>
        <p:spPr>
          <a:xfrm>
            <a:off x="194242" y="2560042"/>
            <a:ext cx="176291" cy="166755"/>
          </a:xfrm>
          <a:prstGeom prst="ellipse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900" dirty="0">
                <a:solidFill>
                  <a:prstClr val="white"/>
                </a:solidFill>
                <a:latin typeface="Calibri" panose="020F0502020204030204"/>
                <a:cs typeface="Arial"/>
              </a:rPr>
              <a:t>3</a:t>
            </a:r>
            <a:endParaRPr lang="en-CA" sz="900" dirty="0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5E442F5-FC48-4EFC-821F-75A6E7F0FF67}"/>
              </a:ext>
            </a:extLst>
          </p:cNvPr>
          <p:cNvSpPr/>
          <p:nvPr/>
        </p:nvSpPr>
        <p:spPr>
          <a:xfrm>
            <a:off x="194242" y="3415054"/>
            <a:ext cx="176291" cy="166755"/>
          </a:xfrm>
          <a:prstGeom prst="ellipse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900" dirty="0">
                <a:solidFill>
                  <a:prstClr val="white"/>
                </a:solidFill>
                <a:latin typeface="Calibri" panose="020F0502020204030204"/>
                <a:cs typeface="Arial"/>
              </a:rPr>
              <a:t>4</a:t>
            </a:r>
            <a:endParaRPr lang="en-CA" sz="900" dirty="0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B1D18F4-DB71-4634-802D-5AC47885C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1160465"/>
            <a:ext cx="8569326" cy="37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1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7" y="1219202"/>
            <a:ext cx="8605129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65" y="241503"/>
            <a:ext cx="8645525" cy="615950"/>
          </a:xfrm>
        </p:spPr>
        <p:txBody>
          <a:bodyPr/>
          <a:lstStyle/>
          <a:p>
            <a:r>
              <a:rPr lang="en-US" dirty="0"/>
              <a:t>Model Outputs (Wynn Resorts)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104063" y="6667502"/>
            <a:ext cx="1905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 eaLnBrk="0" hangingPunct="0">
              <a:spcBef>
                <a:spcPct val="50000"/>
              </a:spcBef>
              <a:spcAft>
                <a:spcPct val="50000"/>
              </a:spcAft>
            </a:pPr>
            <a:fld id="{37C4A278-863D-4245-B2C1-C6EA6595FE1B}" type="slidenum">
              <a:rPr lang="en-AU" sz="900">
                <a:solidFill>
                  <a:srgbClr val="FFFFFF"/>
                </a:solidFill>
                <a:latin typeface="Helvetica 65 Medium" pitchFamily="34" charset="0"/>
                <a:ea typeface="MS PGothic"/>
                <a:cs typeface="Arial"/>
              </a:rPr>
              <a:pPr algn="r" defTabSz="457200" eaLnBrk="0" hangingPunct="0">
                <a:spcBef>
                  <a:spcPct val="50000"/>
                </a:spcBef>
                <a:spcAft>
                  <a:spcPct val="50000"/>
                </a:spcAft>
              </a:pPr>
              <a:t>4</a:t>
            </a:fld>
            <a:endParaRPr lang="en-AU" sz="900">
              <a:solidFill>
                <a:srgbClr val="FFFFFF"/>
              </a:solidFill>
              <a:latin typeface="Helvetica 65 Medium" pitchFamily="34" charset="0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89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954474" y="1469284"/>
            <a:ext cx="1867265" cy="4682089"/>
          </a:xfrm>
          <a:solidFill>
            <a:srgbClr val="CBD8E3"/>
          </a:solidFill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00" b="1" i="1" dirty="0"/>
              <a:t>General Notes 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  <a:cs typeface="ＭＳ Ｐゴシック" pitchFamily="-112" charset="-128"/>
              </a:rPr>
              <a:t>Room occupancy, rates and margins high but at capacity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  <a:cs typeface="ＭＳ Ｐゴシック" pitchFamily="-112" charset="-128"/>
              </a:rPr>
              <a:t>Food and beverage sales high but EBITDA margin modest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Casino revenues and EBITDA well below average 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SG&amp;A significant and well above average</a:t>
            </a:r>
          </a:p>
          <a:p>
            <a:pPr marL="171450" indent="-171450">
              <a:spcAft>
                <a:spcPts val="0"/>
              </a:spcAft>
              <a:buNone/>
            </a:pPr>
            <a:endParaRPr lang="en-US" sz="1000" dirty="0"/>
          </a:p>
          <a:p>
            <a:pPr marL="171450" indent="-171450">
              <a:spcAft>
                <a:spcPts val="0"/>
              </a:spcAft>
              <a:buNone/>
            </a:pPr>
            <a:r>
              <a:rPr lang="en-US" sz="900" b="1" i="1" dirty="0"/>
              <a:t>Standalone Forecast</a:t>
            </a:r>
          </a:p>
          <a:p>
            <a:pPr marL="114300" indent="-1143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Forecast Casino to move in line with peers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Expect SG&amp;A to decline</a:t>
            </a:r>
          </a:p>
          <a:p>
            <a:pPr marL="171450" indent="-171450">
              <a:spcAft>
                <a:spcPts val="0"/>
              </a:spcAft>
              <a:buFont typeface="Wingdings" pitchFamily="2" charset="2"/>
              <a:buChar char="§"/>
            </a:pPr>
            <a:endParaRPr lang="en-US" sz="9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171450" indent="-171450">
              <a:spcAft>
                <a:spcPts val="0"/>
              </a:spcAft>
              <a:buNone/>
            </a:pPr>
            <a:r>
              <a:rPr lang="en-US" sz="900" b="1" i="1" dirty="0"/>
              <a:t>MGM Value Add</a:t>
            </a:r>
          </a:p>
          <a:p>
            <a:pPr marL="114300" indent="-1143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Boost Casino through database and VIP gaming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Reduce SG&amp;A through shared overhead / promotion</a:t>
            </a:r>
          </a:p>
          <a:p>
            <a:pPr marL="114300" indent="-114300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AU" sz="900" kern="1200" dirty="0">
                <a:solidFill>
                  <a:srgbClr val="000000"/>
                </a:solidFill>
                <a:ea typeface="ＭＳ Ｐゴシック" pitchFamily="34" charset="-128"/>
              </a:rPr>
              <a:t>Boost certainty of realizing Standalone Forecast</a:t>
            </a:r>
            <a:endParaRPr lang="en-US" sz="9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171450" indent="-171450">
              <a:spcAft>
                <a:spcPts val="0"/>
              </a:spcAft>
              <a:buNone/>
            </a:pPr>
            <a:endParaRPr lang="en-US" sz="1000" i="1" dirty="0"/>
          </a:p>
          <a:p>
            <a:pPr marL="171450" indent="-171450">
              <a:spcAft>
                <a:spcPts val="0"/>
              </a:spcAft>
              <a:buNone/>
            </a:pPr>
            <a:r>
              <a:rPr lang="en-US" sz="900" b="1" i="1" dirty="0"/>
              <a:t>Ramp Up</a:t>
            </a:r>
          </a:p>
          <a:p>
            <a:pPr marL="114300" indent="-1143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Steady-state based on comparable properties</a:t>
            </a:r>
          </a:p>
          <a:p>
            <a:pPr marL="114300" indent="-1143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900" kern="1200" dirty="0">
                <a:solidFill>
                  <a:srgbClr val="000000"/>
                </a:solidFill>
                <a:ea typeface="ＭＳ Ｐゴシック" pitchFamily="34" charset="-128"/>
              </a:rPr>
              <a:t>Ramp Up over 5 years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1000" kern="1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171450" indent="-171450">
              <a:spcAft>
                <a:spcPts val="0"/>
              </a:spcAft>
              <a:buFont typeface="Wingdings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6" name="Group 108"/>
          <p:cNvGraphicFramePr>
            <a:graphicFrameLocks noGrp="1"/>
          </p:cNvGraphicFramePr>
          <p:nvPr>
            <p:extLst/>
          </p:nvPr>
        </p:nvGraphicFramePr>
        <p:xfrm>
          <a:off x="309564" y="1125334"/>
          <a:ext cx="8512175" cy="443484"/>
        </p:xfrm>
        <a:graphic>
          <a:graphicData uri="http://schemas.openxmlformats.org/drawingml/2006/table">
            <a:tbl>
              <a:tblPr/>
              <a:tblGrid>
                <a:gridCol w="851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454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charset="0"/>
                        </a:rPr>
                        <a:t>Segmented EBITDA Forecast with Key Operating Assumptions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54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4" y="1469284"/>
            <a:ext cx="6570663" cy="468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6F95AFB-85A1-4D78-A3BC-5204C95A6C7D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Model Outputs (Cosmopolitan of Las Vegas)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3884454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On-screen Show (4:3)</PresentationFormat>
  <Paragraphs>82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 65 Medium</vt:lpstr>
      <vt:lpstr>HelveticaNeue LT 45 Lt</vt:lpstr>
      <vt:lpstr>HelveticaNeue LT 65 Medium</vt:lpstr>
      <vt:lpstr>Wingdings</vt:lpstr>
      <vt:lpstr>3_NIBC 2013 Template</vt:lpstr>
      <vt:lpstr>1_NIBC2</vt:lpstr>
      <vt:lpstr>PowerPoint Presentation</vt:lpstr>
      <vt:lpstr>PowerPoint Presentation</vt:lpstr>
      <vt:lpstr>PowerPoint Presentation</vt:lpstr>
      <vt:lpstr>Model Outputs (Wynn Resorts)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2018-08-01T05:24:02Z</dcterms:created>
  <dcterms:modified xsi:type="dcterms:W3CDTF">2018-08-01T05:28:23Z</dcterms:modified>
</cp:coreProperties>
</file>