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notesMasterIdLst>
    <p:notesMasterId r:id="rId5"/>
  </p:notesMasterIdLst>
  <p:sldIdLst>
    <p:sldId id="610" r:id="rId3"/>
    <p:sldId id="634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34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92272-46F4-466A-9ED0-9450710E93F4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C18C6-E9FF-4A20-B6F6-E0D81870F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530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311871-A143-41E3-A3EB-2A29833AA8C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5412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4559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12700" y="3505200"/>
            <a:ext cx="9156700" cy="1143000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70450"/>
            <a:ext cx="8288338" cy="1295400"/>
          </a:xfrm>
          <a:ln/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2"/>
                </a:solidFill>
                <a:latin typeface="HelveticaNeue LT 65 Medium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66725" y="3524252"/>
            <a:ext cx="8248650" cy="1141413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7167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917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9" y="265115"/>
            <a:ext cx="2160587" cy="6137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0" y="265115"/>
            <a:ext cx="6332538" cy="6137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214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65113"/>
            <a:ext cx="8645525" cy="5445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8739" y="1724025"/>
            <a:ext cx="3643312" cy="226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8739" y="4138615"/>
            <a:ext cx="3643312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7229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96525" y="953725"/>
            <a:ext cx="8505945" cy="5174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  <a:latin typeface="Helvetica"/>
                <a:cs typeface="Arial"/>
              </a:rPr>
              <a:pPr/>
              <a:t>‹#›</a:t>
            </a:fld>
            <a:endParaRPr lang="en-US">
              <a:solidFill>
                <a:srgbClr val="FFFFFF"/>
              </a:solidFill>
              <a:latin typeface="Helvetic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270443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897D5-DBA7-4E3C-AC3D-2764B58DDF5F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222250" y="238125"/>
            <a:ext cx="863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FFFFFF"/>
              </a:solidFill>
              <a:ea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40300810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4559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12700" y="3505200"/>
            <a:ext cx="9156700" cy="1143000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70450"/>
            <a:ext cx="8288338" cy="1295400"/>
          </a:xfrm>
          <a:ln/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2"/>
                </a:solidFill>
                <a:latin typeface="HelveticaNeue LT 65 Medium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66725" y="3524252"/>
            <a:ext cx="8248650" cy="1141413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11112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2321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1427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39" y="1724027"/>
            <a:ext cx="36433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4566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2251" y="193675"/>
            <a:ext cx="8645525" cy="615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72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2420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1319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5454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5074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SG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754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4025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9" y="265115"/>
            <a:ext cx="2160587" cy="6137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0" y="265115"/>
            <a:ext cx="6332538" cy="6137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435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65113"/>
            <a:ext cx="8645525" cy="5445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8739" y="1724025"/>
            <a:ext cx="3643312" cy="226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8739" y="4138615"/>
            <a:ext cx="3643312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332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79425" y="5748060"/>
            <a:ext cx="8248650" cy="522328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698872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897D5-DBA7-4E3C-AC3D-2764B58DDF5F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222250" y="238125"/>
            <a:ext cx="863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FFFFFF"/>
              </a:solidFill>
              <a:ea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2189105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647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39" y="1724027"/>
            <a:ext cx="36433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41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2251" y="193675"/>
            <a:ext cx="8645525" cy="615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925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306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369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381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SG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724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2"/>
            <a:ext cx="9144000" cy="1000125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251" y="237600"/>
            <a:ext cx="8645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3026" y="1724027"/>
            <a:ext cx="74390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6621465"/>
            <a:ext cx="9144000" cy="236537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15175" y="6618010"/>
            <a:ext cx="1905000" cy="239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spcAft>
                <a:spcPct val="50000"/>
              </a:spcAft>
              <a:defRPr sz="800">
                <a:solidFill>
                  <a:schemeClr val="bg1"/>
                </a:solidFill>
                <a:latin typeface="+mn-lt"/>
                <a:ea typeface="ＭＳ Ｐゴシック" pitchFamily="34" charset="-128"/>
                <a:cs typeface="+mn-cs"/>
              </a:defRPr>
            </a:lvl1pPr>
          </a:lstStyle>
          <a:p>
            <a:pPr fontAlgn="base">
              <a:defRPr/>
            </a:pPr>
            <a:fld id="{019208B9-FB36-42BC-B109-D7D12325CF41}" type="slidenum">
              <a:rPr lang="en-AU">
                <a:solidFill>
                  <a:srgbClr val="FFFFFF"/>
                </a:solidFill>
              </a:rPr>
              <a:pPr fontAlgn="base"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 userDrawn="1"/>
        </p:nvSpPr>
        <p:spPr bwMode="auto">
          <a:xfrm>
            <a:off x="222251" y="6676450"/>
            <a:ext cx="4117975" cy="123111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50000"/>
              </a:spcAft>
              <a:defRPr/>
            </a:pPr>
            <a:r>
              <a:rPr lang="en-GB" sz="800" dirty="0">
                <a:solidFill>
                  <a:srgbClr val="FFFFFF"/>
                </a:solidFill>
                <a:latin typeface="Helvetica"/>
              </a:rPr>
              <a:t>National Investment Banking Competition &amp; Conference 2013</a:t>
            </a:r>
            <a:endParaRPr lang="en-AU" sz="800" dirty="0">
              <a:solidFill>
                <a:srgbClr val="FFFFFF"/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350728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9pPr>
    </p:titleStyle>
    <p:bodyStyle>
      <a:lvl1pPr marL="190500" indent="-190500" algn="l" rtl="0" eaLnBrk="1" fontAlgn="base" hangingPunct="1">
        <a:spcBef>
          <a:spcPct val="0"/>
        </a:spcBef>
        <a:spcAft>
          <a:spcPts val="600"/>
        </a:spcAft>
        <a:buClr>
          <a:srgbClr val="0033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2pPr>
      <a:lvl3pPr marL="5842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3pPr>
      <a:lvl4pPr marL="749300" indent="-1635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4pPr>
      <a:lvl5pPr marL="9525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5pPr>
      <a:lvl6pPr marL="14097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6pPr>
      <a:lvl7pPr marL="18669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7pPr>
      <a:lvl8pPr marL="23241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8pPr>
      <a:lvl9pPr marL="27813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2"/>
            <a:ext cx="9144000" cy="1000125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251" y="237600"/>
            <a:ext cx="8645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3026" y="1724027"/>
            <a:ext cx="74390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6621465"/>
            <a:ext cx="9144000" cy="236537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37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15175" y="6678615"/>
            <a:ext cx="1905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spcAft>
                <a:spcPct val="50000"/>
              </a:spcAft>
              <a:defRPr sz="800">
                <a:solidFill>
                  <a:schemeClr val="bg1"/>
                </a:solidFill>
                <a:latin typeface="+mn-lt"/>
                <a:ea typeface="ＭＳ Ｐゴシック" pitchFamily="34" charset="-128"/>
                <a:cs typeface="+mn-cs"/>
              </a:defRPr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77789" y="6681790"/>
            <a:ext cx="4117975" cy="12382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  <a:spcAft>
                <a:spcPct val="50000"/>
              </a:spcAft>
              <a:defRPr/>
            </a:pPr>
            <a:r>
              <a:rPr lang="en-GB" sz="800" dirty="0">
                <a:solidFill>
                  <a:srgbClr val="FFFFFF"/>
                </a:solidFill>
                <a:latin typeface="Helvetica"/>
              </a:rPr>
              <a:t>National Investment Banking Competition 2013</a:t>
            </a:r>
            <a:endParaRPr lang="en-AU" sz="800" dirty="0">
              <a:solidFill>
                <a:srgbClr val="FFFFFF"/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942827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9pPr>
    </p:titleStyle>
    <p:bodyStyle>
      <a:lvl1pPr marL="190500" indent="-190500" algn="l" rtl="0" eaLnBrk="1" fontAlgn="base" hangingPunct="1">
        <a:spcBef>
          <a:spcPct val="0"/>
        </a:spcBef>
        <a:spcAft>
          <a:spcPts val="600"/>
        </a:spcAft>
        <a:buClr>
          <a:srgbClr val="0033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2pPr>
      <a:lvl3pPr marL="5842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3pPr>
      <a:lvl4pPr marL="749300" indent="-1635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4pPr>
      <a:lvl5pPr marL="9525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5pPr>
      <a:lvl6pPr marL="14097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6pPr>
      <a:lvl7pPr marL="18669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7pPr>
      <a:lvl8pPr marL="23241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8pPr>
      <a:lvl9pPr marL="27813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1">
            <a:extLst>
              <a:ext uri="{FF2B5EF4-FFF2-40B4-BE49-F238E27FC236}">
                <a16:creationId xmlns:a16="http://schemas.microsoft.com/office/drawing/2014/main" id="{7FD9D53D-7815-474F-8C93-1E664B5EB6A5}"/>
              </a:ext>
            </a:extLst>
          </p:cNvPr>
          <p:cNvSpPr txBox="1">
            <a:spLocks/>
          </p:cNvSpPr>
          <p:nvPr/>
        </p:nvSpPr>
        <p:spPr bwMode="auto">
          <a:xfrm>
            <a:off x="219077" y="254002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r>
              <a:rPr lang="en-US" kern="0" dirty="0">
                <a:solidFill>
                  <a:srgbClr val="FFFFFF"/>
                </a:solidFill>
                <a:latin typeface="HelveticaNeue LT 45 Lt"/>
                <a:cs typeface="Arial"/>
              </a:rPr>
              <a:t>Transaction – Diagram (EA / TTW)</a:t>
            </a:r>
            <a:endParaRPr lang="en-CA" kern="0" dirty="0">
              <a:solidFill>
                <a:srgbClr val="FFFFFF"/>
              </a:solidFill>
              <a:latin typeface="HelveticaNeue LT 45 Lt"/>
              <a:cs typeface="Arial"/>
            </a:endParaRPr>
          </a:p>
        </p:txBody>
      </p:sp>
      <p:sp>
        <p:nvSpPr>
          <p:cNvPr id="6" name="Rounded Rectangle 14">
            <a:extLst>
              <a:ext uri="{FF2B5EF4-FFF2-40B4-BE49-F238E27FC236}">
                <a16:creationId xmlns:a16="http://schemas.microsoft.com/office/drawing/2014/main" id="{8C647D78-977F-43C0-A6EA-D2FE9DCE4654}"/>
              </a:ext>
            </a:extLst>
          </p:cNvPr>
          <p:cNvSpPr/>
          <p:nvPr/>
        </p:nvSpPr>
        <p:spPr>
          <a:xfrm>
            <a:off x="4533898" y="2634632"/>
            <a:ext cx="4321177" cy="177247"/>
          </a:xfrm>
          <a:prstGeom prst="roundRect">
            <a:avLst>
              <a:gd name="adj" fmla="val 4482"/>
            </a:avLst>
          </a:prstGeom>
          <a:solidFill>
            <a:srgbClr val="444960"/>
          </a:solidFill>
          <a:ln w="25400" cap="flat" cmpd="sng" algn="ctr">
            <a:solidFill>
              <a:srgbClr val="444960"/>
            </a:solidFill>
            <a:prstDash val="solid"/>
          </a:ln>
          <a:effectLst/>
        </p:spPr>
        <p:txBody>
          <a:bodyPr wrap="square" lIns="36000" tIns="36000" rIns="36000" bIns="36000" rtlCol="0" anchor="ctr" anchorCtr="0"/>
          <a:lstStyle/>
          <a:p>
            <a:pPr algn="ctr">
              <a:defRPr/>
            </a:pPr>
            <a:r>
              <a:rPr lang="en-CA" sz="1000" b="1" kern="0" dirty="0">
                <a:solidFill>
                  <a:srgbClr val="FFFFFF"/>
                </a:solidFill>
                <a:latin typeface="Arial"/>
                <a:cs typeface="Arial"/>
              </a:rPr>
              <a:t>Valuation Build Up from Base Case to Optimistic Case</a:t>
            </a:r>
            <a:endParaRPr lang="en-US" sz="1000" b="1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7" name="Rounded Rectangle 15">
            <a:extLst>
              <a:ext uri="{FF2B5EF4-FFF2-40B4-BE49-F238E27FC236}">
                <a16:creationId xmlns:a16="http://schemas.microsoft.com/office/drawing/2014/main" id="{CF436756-CDCE-44D1-A1CE-3C23C8C0E268}"/>
              </a:ext>
            </a:extLst>
          </p:cNvPr>
          <p:cNvSpPr/>
          <p:nvPr/>
        </p:nvSpPr>
        <p:spPr>
          <a:xfrm>
            <a:off x="358776" y="2634626"/>
            <a:ext cx="3948112" cy="173736"/>
          </a:xfrm>
          <a:prstGeom prst="roundRect">
            <a:avLst>
              <a:gd name="adj" fmla="val 4482"/>
            </a:avLst>
          </a:prstGeom>
          <a:solidFill>
            <a:srgbClr val="444960"/>
          </a:solidFill>
          <a:ln w="25400" cap="flat" cmpd="sng" algn="ctr">
            <a:solidFill>
              <a:srgbClr val="444960"/>
            </a:solidFill>
            <a:prstDash val="solid"/>
          </a:ln>
          <a:effectLst/>
        </p:spPr>
        <p:txBody>
          <a:bodyPr wrap="square" lIns="36000" tIns="36000" rIns="36000" bIns="36000" rtlCol="0" anchor="ctr" anchorCtr="0"/>
          <a:lstStyle/>
          <a:p>
            <a:pPr algn="ctr">
              <a:defRPr/>
            </a:pPr>
            <a:r>
              <a:rPr lang="en-US" sz="1000" b="1" kern="0" dirty="0">
                <a:solidFill>
                  <a:srgbClr val="FFFFFF"/>
                </a:solidFill>
                <a:latin typeface="Arial"/>
                <a:cs typeface="Arial"/>
              </a:rPr>
              <a:t>Inputs and Outputs for Base Case and Optimistic Case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0F991A5-3C16-46ED-80C0-B6A5A80C0E0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60365" y="1764324"/>
          <a:ext cx="8496299" cy="298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9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66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83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BASE CASE</a:t>
                      </a:r>
                    </a:p>
                  </a:txBody>
                  <a:tcPr marR="4572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Represents conservative set of assumptions under which this transaction could potentially be achieved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27DBFE0D-E105-4959-B30D-9A9110E660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775" y="2881275"/>
            <a:ext cx="3956658" cy="328340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347268F-B8EF-4E83-B659-8407528A35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5717" y="2957209"/>
            <a:ext cx="4006121" cy="3245571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B13EAF21-8562-4F7C-BA06-CA63A0E15AA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58777" y="2126275"/>
          <a:ext cx="8496299" cy="314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2099">
                  <a:extLst>
                    <a:ext uri="{9D8B030D-6E8A-4147-A177-3AD203B41FA5}">
                      <a16:colId xmlns:a16="http://schemas.microsoft.com/office/drawing/2014/main" val="2637395171"/>
                    </a:ext>
                  </a:extLst>
                </a:gridCol>
                <a:gridCol w="7214200">
                  <a:extLst>
                    <a:ext uri="{9D8B030D-6E8A-4147-A177-3AD203B41FA5}">
                      <a16:colId xmlns:a16="http://schemas.microsoft.com/office/drawing/2014/main" val="3530444015"/>
                    </a:ext>
                  </a:extLst>
                </a:gridCol>
              </a:tblGrid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5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OPTIMISTIC CASE</a:t>
                      </a:r>
                    </a:p>
                  </a:txBody>
                  <a:tcPr marR="45720" marT="9144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BF5"/>
                    </a:solidFill>
                  </a:tcPr>
                </a:tc>
                <a:tc>
                  <a:txBody>
                    <a:bodyPr/>
                    <a:lstStyle/>
                    <a:p>
                      <a:pPr marL="172800" lvl="1" indent="-172800" algn="l" defTabSz="914400" rtl="0" eaLnBrk="1" latinLnBrk="0" hangingPunct="1">
                        <a:spcAft>
                          <a:spcPts val="300"/>
                        </a:spcAft>
                        <a:buFont typeface="Wingdings" charset="2"/>
                        <a:buNone/>
                        <a:defRPr/>
                      </a:pPr>
                      <a:r>
                        <a:rPr kumimoji="0" lang="en-US" sz="1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Represents a more aggressive set of assumptions under which this transaction would be more likely to occur</a:t>
                      </a:r>
                    </a:p>
                  </a:txBody>
                  <a:tcPr marT="9144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584780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E7D727FB-5AE8-43D5-9489-84B10A98001E}"/>
              </a:ext>
            </a:extLst>
          </p:cNvPr>
          <p:cNvSpPr txBox="1"/>
          <p:nvPr/>
        </p:nvSpPr>
        <p:spPr>
          <a:xfrm>
            <a:off x="287338" y="1127597"/>
            <a:ext cx="8438638" cy="48288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lIns="90000" tIns="45720" bIns="45720" rtlCol="0" anchor="ctr" anchorCtr="0">
            <a:spAutoFit/>
          </a:bodyPr>
          <a:lstStyle/>
          <a:p>
            <a:pPr defTabSz="663575" eaLnBrk="0" hangingPunct="0">
              <a:lnSpc>
                <a:spcPct val="110000"/>
              </a:lnSpc>
              <a:spcAft>
                <a:spcPts val="100"/>
              </a:spcAft>
              <a:buClr>
                <a:srgbClr val="003399"/>
              </a:buClr>
              <a:defRPr/>
            </a:pPr>
            <a:r>
              <a:rPr lang="en-US" sz="1200" b="1" dirty="0">
                <a:solidFill>
                  <a:srgbClr val="444960"/>
                </a:solidFill>
                <a:latin typeface="Helvetica"/>
                <a:cs typeface="Arial"/>
              </a:rPr>
              <a:t>EPS accretion ranges from mid single digits to low teens depending on underlying operating and financing assumptions applied</a:t>
            </a:r>
          </a:p>
        </p:txBody>
      </p:sp>
    </p:spTree>
    <p:extLst>
      <p:ext uri="{BB962C8B-B14F-4D97-AF65-F5344CB8AC3E}">
        <p14:creationId xmlns:p14="http://schemas.microsoft.com/office/powerpoint/2010/main" val="3554143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 txBox="1">
            <a:spLocks noGrp="1"/>
          </p:cNvSpPr>
          <p:nvPr/>
        </p:nvSpPr>
        <p:spPr bwMode="auto">
          <a:xfrm>
            <a:off x="7104063" y="6667502"/>
            <a:ext cx="1905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>
              <a:spcBef>
                <a:spcPct val="50000"/>
              </a:spcBef>
              <a:spcAft>
                <a:spcPct val="50000"/>
              </a:spcAft>
              <a:defRPr/>
            </a:pPr>
            <a:fld id="{37C4A278-863D-4245-B2C1-C6EA6595FE1B}" type="slidenum">
              <a:rPr lang="en-AU" sz="900">
                <a:solidFill>
                  <a:srgbClr val="FFFFFF"/>
                </a:solidFill>
                <a:latin typeface="Helvetica 65 Medium" pitchFamily="34" charset="0"/>
                <a:ea typeface="MS PGothic"/>
                <a:cs typeface="Arial"/>
              </a:rPr>
              <a:pPr algn="r" eaLnBrk="0" hangingPunct="0">
                <a:spcBef>
                  <a:spcPct val="50000"/>
                </a:spcBef>
                <a:spcAft>
                  <a:spcPct val="50000"/>
                </a:spcAft>
                <a:defRPr/>
              </a:pPr>
              <a:t>2</a:t>
            </a:fld>
            <a:endParaRPr lang="en-AU" sz="900">
              <a:solidFill>
                <a:srgbClr val="FFFFFF"/>
              </a:solidFill>
              <a:latin typeface="Helvetica 65 Medium" pitchFamily="34" charset="0"/>
              <a:ea typeface="MS PGothic"/>
              <a:cs typeface="Aria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5D8A4D-CC15-4B04-B446-0DAEDD5DAC06}"/>
              </a:ext>
            </a:extLst>
          </p:cNvPr>
          <p:cNvSpPr/>
          <p:nvPr/>
        </p:nvSpPr>
        <p:spPr>
          <a:xfrm>
            <a:off x="395290" y="1112033"/>
            <a:ext cx="827583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457200" eaLnBrk="0" fontAlgn="base" hangingPunct="0">
              <a:spcBef>
                <a:spcPts val="200"/>
              </a:spcBef>
              <a:spcAft>
                <a:spcPts val="100"/>
              </a:spcAft>
              <a:buClr>
                <a:srgbClr val="003399"/>
              </a:buClr>
              <a:defRPr/>
            </a:pPr>
            <a:r>
              <a:rPr lang="en-US" sz="1100" b="1" kern="0" dirty="0">
                <a:solidFill>
                  <a:srgbClr val="1F4E79"/>
                </a:solidFill>
                <a:latin typeface="Helvetica" pitchFamily="34" charset="0"/>
                <a:ea typeface="MS PGothic"/>
                <a:cs typeface="Helvetica" pitchFamily="34" charset="0"/>
              </a:rPr>
              <a:t>After reaching a portfolio of 8 assets, fund could IPO and raise interest-only debt at the fund-level for further expansion</a:t>
            </a:r>
            <a:endParaRPr lang="en-US" sz="1100" b="1" dirty="0">
              <a:solidFill>
                <a:srgbClr val="1F4E79"/>
              </a:solidFill>
              <a:latin typeface="Helvetica" panose="020B0604020202020204" pitchFamily="34" charset="0"/>
              <a:ea typeface="Times New Roman" panose="02020603050405020304" pitchFamily="18" charset="0"/>
              <a:cs typeface="Helvetica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8029E4-43C8-4EAF-922D-06475825A102}"/>
              </a:ext>
            </a:extLst>
          </p:cNvPr>
          <p:cNvSpPr txBox="1"/>
          <p:nvPr/>
        </p:nvSpPr>
        <p:spPr>
          <a:xfrm>
            <a:off x="426065" y="1449039"/>
            <a:ext cx="8361976" cy="206210"/>
          </a:xfrm>
          <a:prstGeom prst="rect">
            <a:avLst/>
          </a:prstGeom>
          <a:solidFill>
            <a:schemeClr val="bg1"/>
          </a:solidFill>
        </p:spPr>
        <p:txBody>
          <a:bodyPr wrap="square" lIns="45720" tIns="18288" rIns="45720" bIns="18288" rtlCol="0">
            <a:spAutoFit/>
          </a:bodyPr>
          <a:lstStyle/>
          <a:p>
            <a:pPr defTabSz="457200">
              <a:defRPr/>
            </a:pPr>
            <a:r>
              <a:rPr lang="en-US" sz="1100" b="1" dirty="0">
                <a:solidFill>
                  <a:srgbClr val="3B576B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1. INITIAL PHASE: ASSET-LEVEL FINANCING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21C3765-027E-4D05-870B-EF5E9BF681CB}"/>
              </a:ext>
            </a:extLst>
          </p:cNvPr>
          <p:cNvSpPr txBox="1"/>
          <p:nvPr/>
        </p:nvSpPr>
        <p:spPr>
          <a:xfrm>
            <a:off x="4732785" y="1453999"/>
            <a:ext cx="3481361" cy="206210"/>
          </a:xfrm>
          <a:prstGeom prst="rect">
            <a:avLst/>
          </a:prstGeom>
          <a:solidFill>
            <a:schemeClr val="bg1"/>
          </a:solidFill>
        </p:spPr>
        <p:txBody>
          <a:bodyPr wrap="square" lIns="45720" tIns="18288" rIns="45720" bIns="18288" rtlCol="0">
            <a:spAutoFit/>
          </a:bodyPr>
          <a:lstStyle/>
          <a:p>
            <a:pPr defTabSz="457200">
              <a:defRPr/>
            </a:pPr>
            <a:r>
              <a:rPr lang="en-US" sz="1100" b="1" dirty="0">
                <a:solidFill>
                  <a:srgbClr val="3B576B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2. STEADY PHASE: FUND-LEVEL FINANCING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CB1E67D-E3B1-49F4-9339-7DD910BD48B8}"/>
              </a:ext>
            </a:extLst>
          </p:cNvPr>
          <p:cNvCxnSpPr>
            <a:cxnSpLocks/>
          </p:cNvCxnSpPr>
          <p:nvPr/>
        </p:nvCxnSpPr>
        <p:spPr>
          <a:xfrm>
            <a:off x="4741336" y="1713908"/>
            <a:ext cx="4007379" cy="0"/>
          </a:xfrm>
          <a:prstGeom prst="line">
            <a:avLst/>
          </a:prstGeom>
          <a:ln w="38100">
            <a:solidFill>
              <a:srgbClr val="1F4E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D2F3190-6867-4536-BEB5-B2D112392ECE}"/>
              </a:ext>
            </a:extLst>
          </p:cNvPr>
          <p:cNvSpPr/>
          <p:nvPr/>
        </p:nvSpPr>
        <p:spPr>
          <a:xfrm>
            <a:off x="648765" y="2010564"/>
            <a:ext cx="3556991" cy="321813"/>
          </a:xfrm>
          <a:prstGeom prst="roundRect">
            <a:avLst/>
          </a:prstGeom>
          <a:solidFill>
            <a:srgbClr val="6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1200" b="1" dirty="0">
                <a:solidFill>
                  <a:prstClr val="white"/>
                </a:solidFill>
                <a:latin typeface="Calibri" panose="020F0502020204030204"/>
                <a:cs typeface="Arial"/>
              </a:rPr>
              <a:t>Unlisted Fund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D139789-6B3A-43B6-9300-53A10C0647DC}"/>
              </a:ext>
            </a:extLst>
          </p:cNvPr>
          <p:cNvCxnSpPr>
            <a:cxnSpLocks/>
          </p:cNvCxnSpPr>
          <p:nvPr/>
        </p:nvCxnSpPr>
        <p:spPr>
          <a:xfrm>
            <a:off x="386737" y="1713908"/>
            <a:ext cx="4024396" cy="0"/>
          </a:xfrm>
          <a:prstGeom prst="line">
            <a:avLst/>
          </a:prstGeom>
          <a:ln w="38100">
            <a:solidFill>
              <a:srgbClr val="1F4E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9C6DA5F-BA07-48EF-BE33-F41C31C6926B}"/>
              </a:ext>
            </a:extLst>
          </p:cNvPr>
          <p:cNvSpPr/>
          <p:nvPr/>
        </p:nvSpPr>
        <p:spPr>
          <a:xfrm>
            <a:off x="632284" y="4432618"/>
            <a:ext cx="3573459" cy="221598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1200" b="1" dirty="0">
                <a:solidFill>
                  <a:prstClr val="white"/>
                </a:solidFill>
                <a:latin typeface="Calibri" panose="020F0502020204030204"/>
                <a:cs typeface="Arial"/>
              </a:rPr>
              <a:t>Owners / Tenants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BF303DB-99D0-4565-BC3E-E1AAF8C363C7}"/>
              </a:ext>
            </a:extLst>
          </p:cNvPr>
          <p:cNvSpPr txBox="1"/>
          <p:nvPr/>
        </p:nvSpPr>
        <p:spPr>
          <a:xfrm>
            <a:off x="559635" y="2387310"/>
            <a:ext cx="3749899" cy="221599"/>
          </a:xfrm>
          <a:prstGeom prst="rect">
            <a:avLst/>
          </a:prstGeom>
          <a:solidFill>
            <a:schemeClr val="bg1"/>
          </a:solidFill>
        </p:spPr>
        <p:txBody>
          <a:bodyPr wrap="square" lIns="45720" tIns="18288" rIns="45720" bIns="18288" rtlCol="0">
            <a:spAutoFit/>
          </a:bodyPr>
          <a:lstStyle/>
          <a:p>
            <a:pPr algn="ctr" defTabSz="457200">
              <a:defRPr/>
            </a:pPr>
            <a:r>
              <a:rPr lang="en-US" sz="1200" i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cs typeface="Helvetica" panose="020B0604020202020204" pitchFamily="34" charset="0"/>
              </a:rPr>
              <a:t>Reach </a:t>
            </a:r>
            <a:r>
              <a:rPr lang="en-US" sz="1200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cs typeface="Helvetica" panose="020B0604020202020204" pitchFamily="34" charset="0"/>
              </a:rPr>
              <a:t>8 assets </a:t>
            </a:r>
            <a:r>
              <a:rPr lang="en-US" sz="1200" i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cs typeface="Helvetica" panose="020B0604020202020204" pitchFamily="34" charset="0"/>
              </a:rPr>
              <a:t>(24 months) using asset-level debt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5A7F01A-E4D4-4656-BDFC-6942DCDD4898}"/>
              </a:ext>
            </a:extLst>
          </p:cNvPr>
          <p:cNvCxnSpPr>
            <a:cxnSpLocks/>
          </p:cNvCxnSpPr>
          <p:nvPr/>
        </p:nvCxnSpPr>
        <p:spPr>
          <a:xfrm>
            <a:off x="3820238" y="4910801"/>
            <a:ext cx="0" cy="1188389"/>
          </a:xfrm>
          <a:prstGeom prst="straightConnector1">
            <a:avLst/>
          </a:prstGeom>
          <a:ln w="28575">
            <a:solidFill>
              <a:srgbClr val="1F4E7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08AFAB1-8B37-40BA-8AFB-838F924A2B65}"/>
              </a:ext>
            </a:extLst>
          </p:cNvPr>
          <p:cNvSpPr txBox="1"/>
          <p:nvPr/>
        </p:nvSpPr>
        <p:spPr>
          <a:xfrm>
            <a:off x="1012295" y="5435272"/>
            <a:ext cx="1625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US" sz="1200" b="1" dirty="0">
                <a:solidFill>
                  <a:srgbClr val="1F4E79"/>
                </a:solidFill>
                <a:latin typeface="Calibri" panose="020F0502020204030204"/>
                <a:cs typeface="Arial"/>
              </a:rPr>
              <a:t>65% Amortizing Debt (~$650m)</a:t>
            </a:r>
            <a:endParaRPr lang="en-CA" sz="1200" b="1" dirty="0">
              <a:solidFill>
                <a:srgbClr val="1F4E79"/>
              </a:solidFill>
              <a:latin typeface="Calibri" panose="020F0502020204030204"/>
              <a:cs typeface="Arial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32189A0-6619-4AD4-A1D0-AE031CE3979C}"/>
              </a:ext>
            </a:extLst>
          </p:cNvPr>
          <p:cNvSpPr/>
          <p:nvPr/>
        </p:nvSpPr>
        <p:spPr>
          <a:xfrm>
            <a:off x="521820" y="1883367"/>
            <a:ext cx="3787712" cy="2895612"/>
          </a:xfrm>
          <a:prstGeom prst="roundRect">
            <a:avLst>
              <a:gd name="adj" fmla="val 2990"/>
            </a:avLst>
          </a:prstGeom>
          <a:noFill/>
          <a:ln>
            <a:solidFill>
              <a:srgbClr val="6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en-CA">
              <a:solidFill>
                <a:prstClr val="white"/>
              </a:solidFill>
              <a:latin typeface="Calibri" panose="020F0502020204030204"/>
              <a:cs typeface="Arial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8A1646B-74E9-41FE-952B-903A7E347B5A}"/>
              </a:ext>
            </a:extLst>
          </p:cNvPr>
          <p:cNvCxnSpPr>
            <a:cxnSpLocks/>
          </p:cNvCxnSpPr>
          <p:nvPr/>
        </p:nvCxnSpPr>
        <p:spPr>
          <a:xfrm>
            <a:off x="964821" y="2677070"/>
            <a:ext cx="0" cy="986035"/>
          </a:xfrm>
          <a:prstGeom prst="straightConnector1">
            <a:avLst/>
          </a:prstGeom>
          <a:ln w="28575">
            <a:solidFill>
              <a:srgbClr val="1F4E7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99521F7-F89C-47B9-9AD5-72E3F8DFBE5A}"/>
              </a:ext>
            </a:extLst>
          </p:cNvPr>
          <p:cNvSpPr txBox="1"/>
          <p:nvPr/>
        </p:nvSpPr>
        <p:spPr>
          <a:xfrm>
            <a:off x="997733" y="2924976"/>
            <a:ext cx="2333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US" sz="1200" b="1" dirty="0">
                <a:solidFill>
                  <a:srgbClr val="1F4E79"/>
                </a:solidFill>
                <a:latin typeface="Calibri" panose="020F0502020204030204"/>
                <a:cs typeface="Arial"/>
              </a:rPr>
              <a:t>35% Equity (~$200-250m) </a:t>
            </a:r>
            <a:endParaRPr lang="en-CA" sz="1200" b="1" dirty="0">
              <a:solidFill>
                <a:srgbClr val="1F4E79"/>
              </a:solidFill>
              <a:latin typeface="Calibri" panose="020F0502020204030204"/>
              <a:cs typeface="Arial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3F2ED2F2-AA03-4F3E-B284-5CE7B2E90FB7}"/>
              </a:ext>
            </a:extLst>
          </p:cNvPr>
          <p:cNvSpPr/>
          <p:nvPr/>
        </p:nvSpPr>
        <p:spPr>
          <a:xfrm>
            <a:off x="513741" y="6169436"/>
            <a:ext cx="3795793" cy="265773"/>
          </a:xfrm>
          <a:prstGeom prst="roundRect">
            <a:avLst/>
          </a:prstGeom>
          <a:solidFill>
            <a:srgbClr val="3B57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1200" b="1" dirty="0">
                <a:solidFill>
                  <a:prstClr val="white"/>
                </a:solidFill>
                <a:latin typeface="Calibri" panose="020F0502020204030204"/>
                <a:cs typeface="Arial"/>
              </a:rPr>
              <a:t>Asset-Level Financing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AADBF895-6FDF-4F94-9BC6-B1AB0DC39738}"/>
              </a:ext>
            </a:extLst>
          </p:cNvPr>
          <p:cNvSpPr/>
          <p:nvPr/>
        </p:nvSpPr>
        <p:spPr>
          <a:xfrm>
            <a:off x="2454014" y="4132058"/>
            <a:ext cx="849105" cy="1972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1200" b="1" dirty="0">
                <a:solidFill>
                  <a:srgbClr val="44546A">
                    <a:lumMod val="75000"/>
                  </a:srgbClr>
                </a:solidFill>
                <a:latin typeface="Calibri" panose="020F0502020204030204"/>
                <a:cs typeface="Arial"/>
              </a:rPr>
              <a:t>Asset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EEF56CCD-C4E0-49C3-A7C7-9A882B231CDB}"/>
              </a:ext>
            </a:extLst>
          </p:cNvPr>
          <p:cNvSpPr/>
          <p:nvPr/>
        </p:nvSpPr>
        <p:spPr>
          <a:xfrm>
            <a:off x="1551389" y="4132671"/>
            <a:ext cx="849105" cy="1972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1200" b="1" dirty="0">
                <a:solidFill>
                  <a:srgbClr val="44546A">
                    <a:lumMod val="75000"/>
                  </a:srgbClr>
                </a:solidFill>
                <a:latin typeface="Calibri" panose="020F0502020204030204"/>
                <a:cs typeface="Arial"/>
              </a:rPr>
              <a:t>Asset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CBDCD3DE-D754-48FB-BB99-496A72619D77}"/>
              </a:ext>
            </a:extLst>
          </p:cNvPr>
          <p:cNvSpPr/>
          <p:nvPr/>
        </p:nvSpPr>
        <p:spPr>
          <a:xfrm>
            <a:off x="648764" y="4132058"/>
            <a:ext cx="849105" cy="1972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1200" b="1" dirty="0">
                <a:solidFill>
                  <a:srgbClr val="44546A">
                    <a:lumMod val="75000"/>
                  </a:srgbClr>
                </a:solidFill>
                <a:latin typeface="Calibri" panose="020F0502020204030204"/>
                <a:cs typeface="Arial"/>
              </a:rPr>
              <a:t>Asset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FB0BC105-BABD-43D0-ADEC-BD581A4F8963}"/>
              </a:ext>
            </a:extLst>
          </p:cNvPr>
          <p:cNvSpPr/>
          <p:nvPr/>
        </p:nvSpPr>
        <p:spPr>
          <a:xfrm>
            <a:off x="2454014" y="3878634"/>
            <a:ext cx="849105" cy="1972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1200" b="1" dirty="0">
                <a:solidFill>
                  <a:srgbClr val="44546A">
                    <a:lumMod val="75000"/>
                  </a:srgbClr>
                </a:solidFill>
                <a:latin typeface="Calibri" panose="020F0502020204030204"/>
                <a:cs typeface="Arial"/>
              </a:rPr>
              <a:t>Asset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E547B55B-7366-4CCF-9EAF-4104D638DB02}"/>
              </a:ext>
            </a:extLst>
          </p:cNvPr>
          <p:cNvSpPr/>
          <p:nvPr/>
        </p:nvSpPr>
        <p:spPr>
          <a:xfrm>
            <a:off x="1551389" y="3879247"/>
            <a:ext cx="849105" cy="1972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1200" b="1" dirty="0">
                <a:solidFill>
                  <a:srgbClr val="44546A">
                    <a:lumMod val="75000"/>
                  </a:srgbClr>
                </a:solidFill>
                <a:latin typeface="Calibri" panose="020F0502020204030204"/>
                <a:cs typeface="Arial"/>
              </a:rPr>
              <a:t>Asset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835D6A1E-E8B0-4A0A-9622-643F72D42F8B}"/>
              </a:ext>
            </a:extLst>
          </p:cNvPr>
          <p:cNvSpPr/>
          <p:nvPr/>
        </p:nvSpPr>
        <p:spPr>
          <a:xfrm>
            <a:off x="648764" y="3878634"/>
            <a:ext cx="849105" cy="1972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1200" b="1" dirty="0">
                <a:solidFill>
                  <a:srgbClr val="44546A">
                    <a:lumMod val="75000"/>
                  </a:srgbClr>
                </a:solidFill>
                <a:latin typeface="Calibri" panose="020F0502020204030204"/>
                <a:cs typeface="Arial"/>
              </a:rPr>
              <a:t>Asset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D9BA9A53-38FC-4D36-BB2D-D78B76C0075D}"/>
              </a:ext>
            </a:extLst>
          </p:cNvPr>
          <p:cNvSpPr/>
          <p:nvPr/>
        </p:nvSpPr>
        <p:spPr>
          <a:xfrm>
            <a:off x="3356639" y="4132058"/>
            <a:ext cx="849105" cy="1972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1200" b="1" dirty="0">
                <a:solidFill>
                  <a:srgbClr val="44546A">
                    <a:lumMod val="75000"/>
                  </a:srgbClr>
                </a:solidFill>
                <a:latin typeface="Calibri" panose="020F0502020204030204"/>
                <a:cs typeface="Arial"/>
              </a:rPr>
              <a:t>Asset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991E7E12-3B57-42DB-92AF-5736D71D04AE}"/>
              </a:ext>
            </a:extLst>
          </p:cNvPr>
          <p:cNvSpPr/>
          <p:nvPr/>
        </p:nvSpPr>
        <p:spPr>
          <a:xfrm>
            <a:off x="3356639" y="3878634"/>
            <a:ext cx="849105" cy="1972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1200" b="1" dirty="0">
                <a:solidFill>
                  <a:srgbClr val="44546A">
                    <a:lumMod val="75000"/>
                  </a:srgbClr>
                </a:solidFill>
                <a:latin typeface="Calibri" panose="020F0502020204030204"/>
                <a:cs typeface="Arial"/>
              </a:rPr>
              <a:t>Asset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11F44C0-9E1A-4DE7-86DA-B38C12F6D92B}"/>
              </a:ext>
            </a:extLst>
          </p:cNvPr>
          <p:cNvCxnSpPr>
            <a:cxnSpLocks/>
          </p:cNvCxnSpPr>
          <p:nvPr/>
        </p:nvCxnSpPr>
        <p:spPr>
          <a:xfrm flipV="1">
            <a:off x="964821" y="4962403"/>
            <a:ext cx="0" cy="1136787"/>
          </a:xfrm>
          <a:prstGeom prst="straightConnector1">
            <a:avLst/>
          </a:prstGeom>
          <a:ln w="28575">
            <a:solidFill>
              <a:srgbClr val="1F4E7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624C67A5-E0B0-4AD0-BFAF-2C73B1C800D7}"/>
              </a:ext>
            </a:extLst>
          </p:cNvPr>
          <p:cNvSpPr txBox="1"/>
          <p:nvPr/>
        </p:nvSpPr>
        <p:spPr>
          <a:xfrm>
            <a:off x="1030646" y="4844913"/>
            <a:ext cx="28225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>
              <a:defRPr/>
            </a:pPr>
            <a:r>
              <a:rPr lang="en-US" sz="1200" b="1" dirty="0">
                <a:solidFill>
                  <a:srgbClr val="1F4E79"/>
                </a:solidFill>
                <a:latin typeface="Calibri" panose="020F0502020204030204"/>
                <a:cs typeface="Arial"/>
              </a:rPr>
              <a:t>Deb Service (~$30m pa)</a:t>
            </a:r>
            <a:endParaRPr lang="en-CA" sz="1200" b="1" dirty="0">
              <a:solidFill>
                <a:srgbClr val="1F4E79"/>
              </a:solidFill>
              <a:latin typeface="Calibri" panose="020F0502020204030204"/>
              <a:cs typeface="Arial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0D78474-4148-498B-8DD1-71CA11928BE5}"/>
              </a:ext>
            </a:extLst>
          </p:cNvPr>
          <p:cNvSpPr txBox="1"/>
          <p:nvPr/>
        </p:nvSpPr>
        <p:spPr>
          <a:xfrm>
            <a:off x="354982" y="5912992"/>
            <a:ext cx="4144555" cy="221599"/>
          </a:xfrm>
          <a:prstGeom prst="rect">
            <a:avLst/>
          </a:prstGeom>
          <a:noFill/>
        </p:spPr>
        <p:txBody>
          <a:bodyPr wrap="square" lIns="45720" tIns="18288" rIns="45720" bIns="18288" rtlCol="0">
            <a:spAutoFit/>
          </a:bodyPr>
          <a:lstStyle/>
          <a:p>
            <a:pPr algn="ctr" defTabSz="457200">
              <a:defRPr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cs typeface="Helvetica" panose="020B0604020202020204" pitchFamily="34" charset="0"/>
              </a:rPr>
              <a:t>Debt Service Coverage ~1.50x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12650E64-AF88-4DF5-8F02-9D4DEDB927A7}"/>
              </a:ext>
            </a:extLst>
          </p:cNvPr>
          <p:cNvSpPr/>
          <p:nvPr/>
        </p:nvSpPr>
        <p:spPr>
          <a:xfrm>
            <a:off x="4941654" y="2010564"/>
            <a:ext cx="3556991" cy="321813"/>
          </a:xfrm>
          <a:prstGeom prst="roundRect">
            <a:avLst/>
          </a:prstGeom>
          <a:solidFill>
            <a:srgbClr val="6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1200" b="1" dirty="0">
                <a:solidFill>
                  <a:prstClr val="white"/>
                </a:solidFill>
                <a:latin typeface="Calibri" panose="020F0502020204030204"/>
                <a:cs typeface="Arial"/>
              </a:rPr>
              <a:t>Listed Fund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92D6773D-6690-473B-84C2-7E02CED90042}"/>
              </a:ext>
            </a:extLst>
          </p:cNvPr>
          <p:cNvSpPr/>
          <p:nvPr/>
        </p:nvSpPr>
        <p:spPr>
          <a:xfrm>
            <a:off x="4925173" y="4432618"/>
            <a:ext cx="3573459" cy="221598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1200" b="1" dirty="0">
                <a:solidFill>
                  <a:prstClr val="white"/>
                </a:solidFill>
                <a:latin typeface="Calibri" panose="020F0502020204030204"/>
                <a:cs typeface="Arial"/>
              </a:rPr>
              <a:t>Owners / Tenants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0F27E46-02B1-4B0C-9CEC-9D9ACBD520D5}"/>
              </a:ext>
            </a:extLst>
          </p:cNvPr>
          <p:cNvSpPr txBox="1"/>
          <p:nvPr/>
        </p:nvSpPr>
        <p:spPr>
          <a:xfrm>
            <a:off x="4852524" y="2387310"/>
            <a:ext cx="3646121" cy="221599"/>
          </a:xfrm>
          <a:prstGeom prst="rect">
            <a:avLst/>
          </a:prstGeom>
          <a:solidFill>
            <a:schemeClr val="bg1"/>
          </a:solidFill>
        </p:spPr>
        <p:txBody>
          <a:bodyPr wrap="square" lIns="45720" tIns="18288" rIns="45720" bIns="18288" rtlCol="0">
            <a:spAutoFit/>
          </a:bodyPr>
          <a:lstStyle/>
          <a:p>
            <a:pPr algn="ctr" defTabSz="457200">
              <a:defRPr/>
            </a:pPr>
            <a:r>
              <a:rPr lang="en-US" sz="1200" i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cs typeface="Helvetica" panose="020B0604020202020204" pitchFamily="34" charset="0"/>
              </a:rPr>
              <a:t>Reach </a:t>
            </a:r>
            <a:r>
              <a:rPr lang="en-US" sz="1200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cs typeface="Helvetica" panose="020B0604020202020204" pitchFamily="34" charset="0"/>
              </a:rPr>
              <a:t>16 assets </a:t>
            </a:r>
            <a:r>
              <a:rPr lang="en-US" sz="1200" i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cs typeface="Helvetica" panose="020B0604020202020204" pitchFamily="34" charset="0"/>
              </a:rPr>
              <a:t>(36/months) using fund-level financing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FCCF573-77A5-42AF-82A5-0B3600DA7C05}"/>
              </a:ext>
            </a:extLst>
          </p:cNvPr>
          <p:cNvCxnSpPr>
            <a:cxnSpLocks/>
          </p:cNvCxnSpPr>
          <p:nvPr/>
        </p:nvCxnSpPr>
        <p:spPr>
          <a:xfrm>
            <a:off x="8113127" y="4910801"/>
            <a:ext cx="0" cy="892893"/>
          </a:xfrm>
          <a:prstGeom prst="straightConnector1">
            <a:avLst/>
          </a:prstGeom>
          <a:ln w="28575">
            <a:solidFill>
              <a:srgbClr val="1F4E7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29CBE461-8695-429D-BD83-F369CA1610E9}"/>
              </a:ext>
            </a:extLst>
          </p:cNvPr>
          <p:cNvSpPr txBox="1"/>
          <p:nvPr/>
        </p:nvSpPr>
        <p:spPr>
          <a:xfrm>
            <a:off x="5305181" y="5434304"/>
            <a:ext cx="2731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US" sz="1200" b="1" dirty="0">
                <a:solidFill>
                  <a:srgbClr val="1F4E79"/>
                </a:solidFill>
                <a:latin typeface="Calibri" panose="020F0502020204030204"/>
                <a:cs typeface="Arial"/>
              </a:rPr>
              <a:t>90% Interest-Only Debt </a:t>
            </a:r>
            <a:br>
              <a:rPr lang="en-US" sz="1200" b="1" dirty="0">
                <a:solidFill>
                  <a:srgbClr val="1F4E79"/>
                </a:solidFill>
                <a:latin typeface="Calibri" panose="020F0502020204030204"/>
                <a:cs typeface="Arial"/>
              </a:rPr>
            </a:br>
            <a:r>
              <a:rPr lang="en-US" sz="1200" b="1" dirty="0">
                <a:solidFill>
                  <a:srgbClr val="1F4E79"/>
                </a:solidFill>
                <a:latin typeface="Calibri" panose="020F0502020204030204"/>
                <a:cs typeface="Arial"/>
              </a:rPr>
              <a:t>(~$1.7bn)</a:t>
            </a:r>
            <a:endParaRPr lang="en-CA" sz="1200" b="1" dirty="0">
              <a:solidFill>
                <a:srgbClr val="1F4E79"/>
              </a:solidFill>
              <a:latin typeface="Calibri" panose="020F0502020204030204"/>
              <a:cs typeface="Arial"/>
            </a:endParaRP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4A12BCB6-5E1F-429E-AD65-92FB3AA87A00}"/>
              </a:ext>
            </a:extLst>
          </p:cNvPr>
          <p:cNvSpPr/>
          <p:nvPr/>
        </p:nvSpPr>
        <p:spPr>
          <a:xfrm>
            <a:off x="4814711" y="1919735"/>
            <a:ext cx="3787712" cy="2895612"/>
          </a:xfrm>
          <a:prstGeom prst="roundRect">
            <a:avLst>
              <a:gd name="adj" fmla="val 2990"/>
            </a:avLst>
          </a:prstGeom>
          <a:noFill/>
          <a:ln>
            <a:solidFill>
              <a:srgbClr val="6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en-CA">
              <a:solidFill>
                <a:prstClr val="white"/>
              </a:solidFill>
              <a:latin typeface="Calibri" panose="020F0502020204030204"/>
              <a:cs typeface="Arial"/>
            </a:endParaRP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D37ED124-2E05-462A-8CAE-925BE92F0709}"/>
              </a:ext>
            </a:extLst>
          </p:cNvPr>
          <p:cNvCxnSpPr>
            <a:cxnSpLocks/>
          </p:cNvCxnSpPr>
          <p:nvPr/>
        </p:nvCxnSpPr>
        <p:spPr>
          <a:xfrm>
            <a:off x="5257710" y="2677070"/>
            <a:ext cx="0" cy="493017"/>
          </a:xfrm>
          <a:prstGeom prst="straightConnector1">
            <a:avLst/>
          </a:prstGeom>
          <a:ln w="28575">
            <a:solidFill>
              <a:srgbClr val="1F4E7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C7BE751D-3873-454F-87CB-5F900978941C}"/>
              </a:ext>
            </a:extLst>
          </p:cNvPr>
          <p:cNvSpPr txBox="1"/>
          <p:nvPr/>
        </p:nvSpPr>
        <p:spPr>
          <a:xfrm>
            <a:off x="5290622" y="2785078"/>
            <a:ext cx="2333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US" sz="1200" b="1" dirty="0">
                <a:solidFill>
                  <a:srgbClr val="1F4E79"/>
                </a:solidFill>
                <a:latin typeface="Calibri" panose="020F0502020204030204"/>
                <a:cs typeface="Arial"/>
              </a:rPr>
              <a:t>10% Equity (~$100-150m) </a:t>
            </a:r>
            <a:endParaRPr lang="en-CA" sz="1200" b="1" dirty="0">
              <a:solidFill>
                <a:srgbClr val="1F4E79"/>
              </a:solidFill>
              <a:latin typeface="Calibri" panose="020F0502020204030204"/>
              <a:cs typeface="Arial"/>
            </a:endParaRP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2C14546C-213C-4B77-AB67-E7150B1A96A4}"/>
              </a:ext>
            </a:extLst>
          </p:cNvPr>
          <p:cNvSpPr/>
          <p:nvPr/>
        </p:nvSpPr>
        <p:spPr>
          <a:xfrm>
            <a:off x="4806630" y="6156876"/>
            <a:ext cx="3795793" cy="265773"/>
          </a:xfrm>
          <a:prstGeom prst="roundRect">
            <a:avLst/>
          </a:prstGeom>
          <a:solidFill>
            <a:srgbClr val="3B57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1200" b="1" dirty="0">
                <a:solidFill>
                  <a:prstClr val="white"/>
                </a:solidFill>
                <a:latin typeface="Calibri" panose="020F0502020204030204"/>
                <a:cs typeface="Arial"/>
              </a:rPr>
              <a:t>Fund-Level Financing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82A5CE28-70AF-402B-B953-1D826D74F41B}"/>
              </a:ext>
            </a:extLst>
          </p:cNvPr>
          <p:cNvSpPr/>
          <p:nvPr/>
        </p:nvSpPr>
        <p:spPr>
          <a:xfrm>
            <a:off x="4941652" y="4132034"/>
            <a:ext cx="849105" cy="1972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1200" b="1" dirty="0">
                <a:solidFill>
                  <a:srgbClr val="44546A">
                    <a:lumMod val="75000"/>
                  </a:srgbClr>
                </a:solidFill>
                <a:latin typeface="Calibri" panose="020F0502020204030204"/>
                <a:cs typeface="Arial"/>
              </a:rPr>
              <a:t>Home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B3CB2847-B2E8-457E-8A1B-24E401FD9B2B}"/>
              </a:ext>
            </a:extLst>
          </p:cNvPr>
          <p:cNvSpPr/>
          <p:nvPr/>
        </p:nvSpPr>
        <p:spPr>
          <a:xfrm>
            <a:off x="6746903" y="3871636"/>
            <a:ext cx="849105" cy="1972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1200" b="1" dirty="0">
                <a:solidFill>
                  <a:srgbClr val="44546A">
                    <a:lumMod val="75000"/>
                  </a:srgbClr>
                </a:solidFill>
                <a:latin typeface="Calibri" panose="020F0502020204030204"/>
                <a:cs typeface="Arial"/>
              </a:rPr>
              <a:t>Home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8EE555CD-5013-4ED2-95BD-8F4EA2E7A6E1}"/>
              </a:ext>
            </a:extLst>
          </p:cNvPr>
          <p:cNvSpPr/>
          <p:nvPr/>
        </p:nvSpPr>
        <p:spPr>
          <a:xfrm>
            <a:off x="5844278" y="3872249"/>
            <a:ext cx="849105" cy="1972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1200" b="1" dirty="0">
                <a:solidFill>
                  <a:srgbClr val="44546A">
                    <a:lumMod val="75000"/>
                  </a:srgbClr>
                </a:solidFill>
                <a:latin typeface="Calibri" panose="020F0502020204030204"/>
                <a:cs typeface="Arial"/>
              </a:rPr>
              <a:t>Home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C6FFB30A-890D-44D2-BD1D-9CB8FFBE5296}"/>
              </a:ext>
            </a:extLst>
          </p:cNvPr>
          <p:cNvSpPr/>
          <p:nvPr/>
        </p:nvSpPr>
        <p:spPr>
          <a:xfrm>
            <a:off x="4941653" y="3871636"/>
            <a:ext cx="849105" cy="1972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1200" b="1" dirty="0">
                <a:solidFill>
                  <a:srgbClr val="44546A">
                    <a:lumMod val="75000"/>
                  </a:srgbClr>
                </a:solidFill>
                <a:latin typeface="Calibri" panose="020F0502020204030204"/>
                <a:cs typeface="Arial"/>
              </a:rPr>
              <a:t>Home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F7C51279-2A9F-4283-BD64-A3BED5EC49CA}"/>
              </a:ext>
            </a:extLst>
          </p:cNvPr>
          <p:cNvSpPr/>
          <p:nvPr/>
        </p:nvSpPr>
        <p:spPr>
          <a:xfrm>
            <a:off x="6746903" y="4132647"/>
            <a:ext cx="849105" cy="1972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1200" b="1" dirty="0">
                <a:solidFill>
                  <a:srgbClr val="44546A">
                    <a:lumMod val="75000"/>
                  </a:srgbClr>
                </a:solidFill>
                <a:latin typeface="Calibri" panose="020F0502020204030204"/>
                <a:cs typeface="Arial"/>
              </a:rPr>
              <a:t>Home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881952FE-139C-4C75-8F35-D70B3A0A6581}"/>
              </a:ext>
            </a:extLst>
          </p:cNvPr>
          <p:cNvSpPr/>
          <p:nvPr/>
        </p:nvSpPr>
        <p:spPr>
          <a:xfrm>
            <a:off x="5844278" y="4132034"/>
            <a:ext cx="849105" cy="1972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1200" b="1" dirty="0">
                <a:solidFill>
                  <a:srgbClr val="44546A">
                    <a:lumMod val="75000"/>
                  </a:srgbClr>
                </a:solidFill>
                <a:latin typeface="Calibri" panose="020F0502020204030204"/>
                <a:cs typeface="Arial"/>
              </a:rPr>
              <a:t>Home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55CFC9A8-E0E2-4FBD-8893-9E477A4F5A09}"/>
              </a:ext>
            </a:extLst>
          </p:cNvPr>
          <p:cNvSpPr/>
          <p:nvPr/>
        </p:nvSpPr>
        <p:spPr>
          <a:xfrm>
            <a:off x="7649528" y="3871636"/>
            <a:ext cx="849105" cy="1972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1200" b="1" dirty="0">
                <a:solidFill>
                  <a:srgbClr val="44546A">
                    <a:lumMod val="75000"/>
                  </a:srgbClr>
                </a:solidFill>
                <a:latin typeface="Calibri" panose="020F0502020204030204"/>
                <a:cs typeface="Arial"/>
              </a:rPr>
              <a:t>Home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72E09CFB-B884-469B-AB91-AFA6CC0EF749}"/>
              </a:ext>
            </a:extLst>
          </p:cNvPr>
          <p:cNvSpPr/>
          <p:nvPr/>
        </p:nvSpPr>
        <p:spPr>
          <a:xfrm>
            <a:off x="7649528" y="4132647"/>
            <a:ext cx="849105" cy="1972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1200" b="1" dirty="0">
                <a:solidFill>
                  <a:srgbClr val="44546A">
                    <a:lumMod val="75000"/>
                  </a:srgbClr>
                </a:solidFill>
                <a:latin typeface="Calibri" panose="020F0502020204030204"/>
                <a:cs typeface="Arial"/>
              </a:rPr>
              <a:t>Home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C8C9FF00-9354-43A0-BD3C-68AD94775F8B}"/>
              </a:ext>
            </a:extLst>
          </p:cNvPr>
          <p:cNvCxnSpPr>
            <a:cxnSpLocks/>
          </p:cNvCxnSpPr>
          <p:nvPr/>
        </p:nvCxnSpPr>
        <p:spPr>
          <a:xfrm flipV="1">
            <a:off x="5257710" y="4962400"/>
            <a:ext cx="0" cy="841292"/>
          </a:xfrm>
          <a:prstGeom prst="straightConnector1">
            <a:avLst/>
          </a:prstGeom>
          <a:ln w="28575">
            <a:solidFill>
              <a:srgbClr val="1F4E7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7ECDA59E-E088-485D-B0C9-FEB14BA4DEA3}"/>
              </a:ext>
            </a:extLst>
          </p:cNvPr>
          <p:cNvSpPr txBox="1"/>
          <p:nvPr/>
        </p:nvSpPr>
        <p:spPr>
          <a:xfrm>
            <a:off x="5323535" y="4851918"/>
            <a:ext cx="28225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>
              <a:defRPr/>
            </a:pPr>
            <a:r>
              <a:rPr lang="en-US" sz="1200" b="1" dirty="0">
                <a:solidFill>
                  <a:srgbClr val="1F4E79"/>
                </a:solidFill>
                <a:latin typeface="Calibri" panose="020F0502020204030204"/>
                <a:cs typeface="Arial"/>
              </a:rPr>
              <a:t>Interest Payments (~$30m pa)</a:t>
            </a:r>
            <a:endParaRPr lang="en-CA" sz="1200" b="1" dirty="0">
              <a:solidFill>
                <a:srgbClr val="1F4E79"/>
              </a:solidFill>
              <a:latin typeface="Calibri" panose="020F0502020204030204"/>
              <a:cs typeface="Arial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7AE749F-E822-4FF7-B00E-A069AE3792B4}"/>
              </a:ext>
            </a:extLst>
          </p:cNvPr>
          <p:cNvSpPr txBox="1"/>
          <p:nvPr/>
        </p:nvSpPr>
        <p:spPr>
          <a:xfrm>
            <a:off x="4798076" y="5896058"/>
            <a:ext cx="3873051" cy="221599"/>
          </a:xfrm>
          <a:prstGeom prst="rect">
            <a:avLst/>
          </a:prstGeom>
          <a:solidFill>
            <a:schemeClr val="bg1"/>
          </a:solidFill>
        </p:spPr>
        <p:txBody>
          <a:bodyPr wrap="square" lIns="45720" tIns="18288" rIns="45720" bIns="18288" rtlCol="0">
            <a:spAutoFit/>
          </a:bodyPr>
          <a:lstStyle/>
          <a:p>
            <a:pPr algn="ctr" defTabSz="457200">
              <a:defRPr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  <a:cs typeface="Helvetica" panose="020B0604020202020204" pitchFamily="34" charset="0"/>
              </a:rPr>
              <a:t>Debt Service Coverage ~2.0x DSCR</a:t>
            </a: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56FF786F-ABB5-451B-99D8-C8F5A0F8E113}"/>
              </a:ext>
            </a:extLst>
          </p:cNvPr>
          <p:cNvSpPr/>
          <p:nvPr/>
        </p:nvSpPr>
        <p:spPr>
          <a:xfrm>
            <a:off x="4941652" y="3608002"/>
            <a:ext cx="849105" cy="1972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1200" b="1" dirty="0">
                <a:solidFill>
                  <a:srgbClr val="44546A">
                    <a:lumMod val="75000"/>
                  </a:srgbClr>
                </a:solidFill>
                <a:latin typeface="Calibri" panose="020F0502020204030204"/>
                <a:cs typeface="Arial"/>
              </a:rPr>
              <a:t>Home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53D70B8A-C734-426C-B5F4-D9B26EB5F298}"/>
              </a:ext>
            </a:extLst>
          </p:cNvPr>
          <p:cNvSpPr/>
          <p:nvPr/>
        </p:nvSpPr>
        <p:spPr>
          <a:xfrm>
            <a:off x="6746903" y="3347604"/>
            <a:ext cx="849105" cy="1972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1200" b="1" dirty="0">
                <a:solidFill>
                  <a:srgbClr val="44546A">
                    <a:lumMod val="75000"/>
                  </a:srgbClr>
                </a:solidFill>
                <a:latin typeface="Calibri" panose="020F0502020204030204"/>
                <a:cs typeface="Arial"/>
              </a:rPr>
              <a:t>Home</a:t>
            </a: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9B50CD8B-3283-439B-B9F3-0AC901762091}"/>
              </a:ext>
            </a:extLst>
          </p:cNvPr>
          <p:cNvSpPr/>
          <p:nvPr/>
        </p:nvSpPr>
        <p:spPr>
          <a:xfrm>
            <a:off x="5844278" y="3348217"/>
            <a:ext cx="849105" cy="1972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1200" b="1" dirty="0">
                <a:solidFill>
                  <a:srgbClr val="44546A">
                    <a:lumMod val="75000"/>
                  </a:srgbClr>
                </a:solidFill>
                <a:latin typeface="Calibri" panose="020F0502020204030204"/>
                <a:cs typeface="Arial"/>
              </a:rPr>
              <a:t>Home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C464DBA2-AC2D-4F1B-BB4D-347F7D17F64E}"/>
              </a:ext>
            </a:extLst>
          </p:cNvPr>
          <p:cNvSpPr/>
          <p:nvPr/>
        </p:nvSpPr>
        <p:spPr>
          <a:xfrm>
            <a:off x="4941653" y="3347604"/>
            <a:ext cx="849105" cy="1972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1200" b="1" dirty="0">
                <a:solidFill>
                  <a:srgbClr val="44546A">
                    <a:lumMod val="75000"/>
                  </a:srgbClr>
                </a:solidFill>
                <a:latin typeface="Calibri" panose="020F0502020204030204"/>
                <a:cs typeface="Arial"/>
              </a:rPr>
              <a:t>Home</a:t>
            </a: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CDC1D716-5503-449E-85F0-B68B0A7C9561}"/>
              </a:ext>
            </a:extLst>
          </p:cNvPr>
          <p:cNvSpPr/>
          <p:nvPr/>
        </p:nvSpPr>
        <p:spPr>
          <a:xfrm>
            <a:off x="6746903" y="3608615"/>
            <a:ext cx="849105" cy="1972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1200" b="1" dirty="0">
                <a:solidFill>
                  <a:srgbClr val="44546A">
                    <a:lumMod val="75000"/>
                  </a:srgbClr>
                </a:solidFill>
                <a:latin typeface="Calibri" panose="020F0502020204030204"/>
                <a:cs typeface="Arial"/>
              </a:rPr>
              <a:t>Home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AF0B7A8F-3B00-4AAA-A883-59B2A925E05F}"/>
              </a:ext>
            </a:extLst>
          </p:cNvPr>
          <p:cNvSpPr/>
          <p:nvPr/>
        </p:nvSpPr>
        <p:spPr>
          <a:xfrm>
            <a:off x="5844278" y="3608002"/>
            <a:ext cx="849105" cy="1972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1200" b="1" dirty="0">
                <a:solidFill>
                  <a:srgbClr val="44546A">
                    <a:lumMod val="75000"/>
                  </a:srgbClr>
                </a:solidFill>
                <a:latin typeface="Calibri" panose="020F0502020204030204"/>
                <a:cs typeface="Arial"/>
              </a:rPr>
              <a:t>Home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E890341C-2B77-493A-A903-C523198E9DBC}"/>
              </a:ext>
            </a:extLst>
          </p:cNvPr>
          <p:cNvSpPr/>
          <p:nvPr/>
        </p:nvSpPr>
        <p:spPr>
          <a:xfrm>
            <a:off x="7649528" y="3347604"/>
            <a:ext cx="849105" cy="1972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1200" b="1" dirty="0">
                <a:solidFill>
                  <a:srgbClr val="44546A">
                    <a:lumMod val="75000"/>
                  </a:srgbClr>
                </a:solidFill>
                <a:latin typeface="Calibri" panose="020F0502020204030204"/>
                <a:cs typeface="Arial"/>
              </a:rPr>
              <a:t>Home</a:t>
            </a: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837E8F5A-C0D2-461F-B8AD-1EBBA3BD1AF0}"/>
              </a:ext>
            </a:extLst>
          </p:cNvPr>
          <p:cNvSpPr/>
          <p:nvPr/>
        </p:nvSpPr>
        <p:spPr>
          <a:xfrm>
            <a:off x="7649528" y="3608615"/>
            <a:ext cx="849105" cy="1972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1200" b="1" dirty="0">
                <a:solidFill>
                  <a:srgbClr val="44546A">
                    <a:lumMod val="75000"/>
                  </a:srgbClr>
                </a:solidFill>
                <a:latin typeface="Calibri" panose="020F0502020204030204"/>
                <a:cs typeface="Arial"/>
              </a:rPr>
              <a:t>Home</a:t>
            </a:r>
          </a:p>
        </p:txBody>
      </p:sp>
      <p:sp>
        <p:nvSpPr>
          <p:cNvPr id="65" name="Title 1">
            <a:extLst>
              <a:ext uri="{FF2B5EF4-FFF2-40B4-BE49-F238E27FC236}">
                <a16:creationId xmlns:a16="http://schemas.microsoft.com/office/drawing/2014/main" id="{2AB0B8AB-D36D-40BF-A878-671C36C46E76}"/>
              </a:ext>
            </a:extLst>
          </p:cNvPr>
          <p:cNvSpPr txBox="1">
            <a:spLocks/>
          </p:cNvSpPr>
          <p:nvPr/>
        </p:nvSpPr>
        <p:spPr bwMode="auto">
          <a:xfrm>
            <a:off x="219077" y="254002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r>
              <a:rPr lang="en-US" kern="0" dirty="0">
                <a:solidFill>
                  <a:srgbClr val="FFFFFF"/>
                </a:solidFill>
                <a:latin typeface="HelveticaNeue LT 45 Lt"/>
                <a:cs typeface="Arial"/>
              </a:rPr>
              <a:t>Transaction – Diagram (Fund)</a:t>
            </a:r>
            <a:endParaRPr lang="en-CA" kern="0" dirty="0">
              <a:solidFill>
                <a:srgbClr val="FFFFFF"/>
              </a:solidFill>
              <a:latin typeface="HelveticaNeue LT 45 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0186911"/>
      </p:ext>
    </p:extLst>
  </p:cSld>
  <p:clrMapOvr>
    <a:masterClrMapping/>
  </p:clrMapOvr>
</p:sld>
</file>

<file path=ppt/theme/theme1.xml><?xml version="1.0" encoding="utf-8"?>
<a:theme xmlns:a="http://schemas.openxmlformats.org/drawingml/2006/main" name="1_NIBC2">
  <a:themeElements>
    <a:clrScheme name="Custom Design 4">
      <a:dk1>
        <a:srgbClr val="000000"/>
      </a:dk1>
      <a:lt1>
        <a:srgbClr val="FFFFFF"/>
      </a:lt1>
      <a:dk2>
        <a:srgbClr val="660F1E"/>
      </a:dk2>
      <a:lt2>
        <a:srgbClr val="C5D1D7"/>
      </a:lt2>
      <a:accent1>
        <a:srgbClr val="736B4B"/>
      </a:accent1>
      <a:accent2>
        <a:srgbClr val="B3A674"/>
      </a:accent2>
      <a:accent3>
        <a:srgbClr val="FFFFFF"/>
      </a:accent3>
      <a:accent4>
        <a:srgbClr val="000000"/>
      </a:accent4>
      <a:accent5>
        <a:srgbClr val="BCBAB1"/>
      </a:accent5>
      <a:accent6>
        <a:srgbClr val="A29668"/>
      </a:accent6>
      <a:hlink>
        <a:srgbClr val="9D1918"/>
      </a:hlink>
      <a:folHlink>
        <a:srgbClr val="D20F04"/>
      </a:folHlink>
    </a:clrScheme>
    <a:fontScheme name="Custom Design">
      <a:majorFont>
        <a:latin typeface="HelveticaNeue LT 45 Lt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2F2F"/>
        </a:dk2>
        <a:lt2>
          <a:srgbClr val="C5D1D7"/>
        </a:lt2>
        <a:accent1>
          <a:srgbClr val="046380"/>
        </a:accent1>
        <a:accent2>
          <a:srgbClr val="A7A37E"/>
        </a:accent2>
        <a:accent3>
          <a:srgbClr val="FFFFFF"/>
        </a:accent3>
        <a:accent4>
          <a:srgbClr val="000000"/>
        </a:accent4>
        <a:accent5>
          <a:srgbClr val="AAB7C0"/>
        </a:accent5>
        <a:accent6>
          <a:srgbClr val="979372"/>
        </a:accent6>
        <a:hlink>
          <a:srgbClr val="E6E2AF"/>
        </a:hlink>
        <a:folHlink>
          <a:srgbClr val="EFEC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5F4A05"/>
        </a:dk2>
        <a:lt2>
          <a:srgbClr val="C5D1D7"/>
        </a:lt2>
        <a:accent1>
          <a:srgbClr val="928E16"/>
        </a:accent1>
        <a:accent2>
          <a:srgbClr val="C5C259"/>
        </a:accent2>
        <a:accent3>
          <a:srgbClr val="FFFFFF"/>
        </a:accent3>
        <a:accent4>
          <a:srgbClr val="000000"/>
        </a:accent4>
        <a:accent5>
          <a:srgbClr val="C7C6AB"/>
        </a:accent5>
        <a:accent6>
          <a:srgbClr val="B2B050"/>
        </a:accent6>
        <a:hlink>
          <a:srgbClr val="8A6A07"/>
        </a:hlink>
        <a:folHlink>
          <a:srgbClr val="AD94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1F4012"/>
        </a:dk2>
        <a:lt2>
          <a:srgbClr val="C5D1D7"/>
        </a:lt2>
        <a:accent1>
          <a:srgbClr val="2E621C"/>
        </a:accent1>
        <a:accent2>
          <a:srgbClr val="4A992B"/>
        </a:accent2>
        <a:accent3>
          <a:srgbClr val="FFFFFF"/>
        </a:accent3>
        <a:accent4>
          <a:srgbClr val="000000"/>
        </a:accent4>
        <a:accent5>
          <a:srgbClr val="ADB7AB"/>
        </a:accent5>
        <a:accent6>
          <a:srgbClr val="428A26"/>
        </a:accent6>
        <a:hlink>
          <a:srgbClr val="7CE31F"/>
        </a:hlink>
        <a:folHlink>
          <a:srgbClr val="B0A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660F1E"/>
        </a:dk2>
        <a:lt2>
          <a:srgbClr val="C5D1D7"/>
        </a:lt2>
        <a:accent1>
          <a:srgbClr val="736B4B"/>
        </a:accent1>
        <a:accent2>
          <a:srgbClr val="B3A674"/>
        </a:accent2>
        <a:accent3>
          <a:srgbClr val="FFFFFF"/>
        </a:accent3>
        <a:accent4>
          <a:srgbClr val="000000"/>
        </a:accent4>
        <a:accent5>
          <a:srgbClr val="BCBAB1"/>
        </a:accent5>
        <a:accent6>
          <a:srgbClr val="A29668"/>
        </a:accent6>
        <a:hlink>
          <a:srgbClr val="9D1918"/>
        </a:hlink>
        <a:folHlink>
          <a:srgbClr val="D20F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1B3540"/>
        </a:dk2>
        <a:lt2>
          <a:srgbClr val="C5D1D7"/>
        </a:lt2>
        <a:accent1>
          <a:srgbClr val="6BA6C1"/>
        </a:accent1>
        <a:accent2>
          <a:srgbClr val="B7D6E3"/>
        </a:accent2>
        <a:accent3>
          <a:srgbClr val="FFFFFF"/>
        </a:accent3>
        <a:accent4>
          <a:srgbClr val="000000"/>
        </a:accent4>
        <a:accent5>
          <a:srgbClr val="BAD0DD"/>
        </a:accent5>
        <a:accent6>
          <a:srgbClr val="A6C2CE"/>
        </a:accent6>
        <a:hlink>
          <a:srgbClr val="2B5566"/>
        </a:hlink>
        <a:folHlink>
          <a:srgbClr val="3E7B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NIBC2">
  <a:themeElements>
    <a:clrScheme name="Custom Design 4">
      <a:dk1>
        <a:srgbClr val="000000"/>
      </a:dk1>
      <a:lt1>
        <a:srgbClr val="FFFFFF"/>
      </a:lt1>
      <a:dk2>
        <a:srgbClr val="660F1E"/>
      </a:dk2>
      <a:lt2>
        <a:srgbClr val="C5D1D7"/>
      </a:lt2>
      <a:accent1>
        <a:srgbClr val="736B4B"/>
      </a:accent1>
      <a:accent2>
        <a:srgbClr val="B3A674"/>
      </a:accent2>
      <a:accent3>
        <a:srgbClr val="FFFFFF"/>
      </a:accent3>
      <a:accent4>
        <a:srgbClr val="000000"/>
      </a:accent4>
      <a:accent5>
        <a:srgbClr val="BCBAB1"/>
      </a:accent5>
      <a:accent6>
        <a:srgbClr val="A29668"/>
      </a:accent6>
      <a:hlink>
        <a:srgbClr val="9D1918"/>
      </a:hlink>
      <a:folHlink>
        <a:srgbClr val="D20F04"/>
      </a:folHlink>
    </a:clrScheme>
    <a:fontScheme name="Custom Design">
      <a:majorFont>
        <a:latin typeface="HelveticaNeue LT 45 Lt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2F2F"/>
        </a:dk2>
        <a:lt2>
          <a:srgbClr val="C5D1D7"/>
        </a:lt2>
        <a:accent1>
          <a:srgbClr val="046380"/>
        </a:accent1>
        <a:accent2>
          <a:srgbClr val="A7A37E"/>
        </a:accent2>
        <a:accent3>
          <a:srgbClr val="FFFFFF"/>
        </a:accent3>
        <a:accent4>
          <a:srgbClr val="000000"/>
        </a:accent4>
        <a:accent5>
          <a:srgbClr val="AAB7C0"/>
        </a:accent5>
        <a:accent6>
          <a:srgbClr val="979372"/>
        </a:accent6>
        <a:hlink>
          <a:srgbClr val="E6E2AF"/>
        </a:hlink>
        <a:folHlink>
          <a:srgbClr val="EFEC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5F4A05"/>
        </a:dk2>
        <a:lt2>
          <a:srgbClr val="C5D1D7"/>
        </a:lt2>
        <a:accent1>
          <a:srgbClr val="928E16"/>
        </a:accent1>
        <a:accent2>
          <a:srgbClr val="C5C259"/>
        </a:accent2>
        <a:accent3>
          <a:srgbClr val="FFFFFF"/>
        </a:accent3>
        <a:accent4>
          <a:srgbClr val="000000"/>
        </a:accent4>
        <a:accent5>
          <a:srgbClr val="C7C6AB"/>
        </a:accent5>
        <a:accent6>
          <a:srgbClr val="B2B050"/>
        </a:accent6>
        <a:hlink>
          <a:srgbClr val="8A6A07"/>
        </a:hlink>
        <a:folHlink>
          <a:srgbClr val="AD94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1F4012"/>
        </a:dk2>
        <a:lt2>
          <a:srgbClr val="C5D1D7"/>
        </a:lt2>
        <a:accent1>
          <a:srgbClr val="2E621C"/>
        </a:accent1>
        <a:accent2>
          <a:srgbClr val="4A992B"/>
        </a:accent2>
        <a:accent3>
          <a:srgbClr val="FFFFFF"/>
        </a:accent3>
        <a:accent4>
          <a:srgbClr val="000000"/>
        </a:accent4>
        <a:accent5>
          <a:srgbClr val="ADB7AB"/>
        </a:accent5>
        <a:accent6>
          <a:srgbClr val="428A26"/>
        </a:accent6>
        <a:hlink>
          <a:srgbClr val="7CE31F"/>
        </a:hlink>
        <a:folHlink>
          <a:srgbClr val="B0A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660F1E"/>
        </a:dk2>
        <a:lt2>
          <a:srgbClr val="C5D1D7"/>
        </a:lt2>
        <a:accent1>
          <a:srgbClr val="736B4B"/>
        </a:accent1>
        <a:accent2>
          <a:srgbClr val="B3A674"/>
        </a:accent2>
        <a:accent3>
          <a:srgbClr val="FFFFFF"/>
        </a:accent3>
        <a:accent4>
          <a:srgbClr val="000000"/>
        </a:accent4>
        <a:accent5>
          <a:srgbClr val="BCBAB1"/>
        </a:accent5>
        <a:accent6>
          <a:srgbClr val="A29668"/>
        </a:accent6>
        <a:hlink>
          <a:srgbClr val="9D1918"/>
        </a:hlink>
        <a:folHlink>
          <a:srgbClr val="D20F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1B3540"/>
        </a:dk2>
        <a:lt2>
          <a:srgbClr val="C5D1D7"/>
        </a:lt2>
        <a:accent1>
          <a:srgbClr val="6BA6C1"/>
        </a:accent1>
        <a:accent2>
          <a:srgbClr val="B7D6E3"/>
        </a:accent2>
        <a:accent3>
          <a:srgbClr val="FFFFFF"/>
        </a:accent3>
        <a:accent4>
          <a:srgbClr val="000000"/>
        </a:accent4>
        <a:accent5>
          <a:srgbClr val="BAD0DD"/>
        </a:accent5>
        <a:accent6>
          <a:srgbClr val="A6C2CE"/>
        </a:accent6>
        <a:hlink>
          <a:srgbClr val="2B5566"/>
        </a:hlink>
        <a:folHlink>
          <a:srgbClr val="3E7B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226</Words>
  <Application>Microsoft Office PowerPoint</Application>
  <PresentationFormat>On-screen Show (4:3)</PresentationFormat>
  <Paragraphs>54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5" baseType="lpstr">
      <vt:lpstr>ＭＳ Ｐゴシック</vt:lpstr>
      <vt:lpstr>ＭＳ Ｐゴシック</vt:lpstr>
      <vt:lpstr>SimSun</vt:lpstr>
      <vt:lpstr>Arial</vt:lpstr>
      <vt:lpstr>Calibri</vt:lpstr>
      <vt:lpstr>Helvetica</vt:lpstr>
      <vt:lpstr>Helvetica 65 Medium</vt:lpstr>
      <vt:lpstr>HelveticaNeue LT 45 Lt</vt:lpstr>
      <vt:lpstr>HelveticaNeue LT 65 Medium</vt:lpstr>
      <vt:lpstr>Times New Roman</vt:lpstr>
      <vt:lpstr>Wingdings</vt:lpstr>
      <vt:lpstr>1_NIBC2</vt:lpstr>
      <vt:lpstr>3_NIBC2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Huang</dc:creator>
  <cp:lastModifiedBy>James Huang</cp:lastModifiedBy>
  <cp:revision>2</cp:revision>
  <dcterms:created xsi:type="dcterms:W3CDTF">2018-08-01T05:23:07Z</dcterms:created>
  <dcterms:modified xsi:type="dcterms:W3CDTF">2018-08-01T05:28:31Z</dcterms:modified>
</cp:coreProperties>
</file>