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5" r:id="rId2"/>
  </p:sldMasterIdLst>
  <p:notesMasterIdLst>
    <p:notesMasterId r:id="rId7"/>
  </p:notesMasterIdLst>
  <p:sldIdLst>
    <p:sldId id="264" r:id="rId3"/>
    <p:sldId id="621" r:id="rId4"/>
    <p:sldId id="622" r:id="rId5"/>
    <p:sldId id="623"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63" d="100"/>
          <a:sy n="63" d="100"/>
        </p:scale>
        <p:origin x="1334" y="4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9B8301-1639-4D1F-934A-FDD302747C95}" type="datetimeFigureOut">
              <a:rPr lang="en-US" smtClean="0"/>
              <a:t>7/31/2018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06C7AC-E49A-466B-A5D5-A45C16BBC3AF}" type="slidenum">
              <a:rPr lang="en-US" smtClean="0"/>
              <a:t>‹#›</a:t>
            </a:fld>
            <a:endParaRPr lang="en-US"/>
          </a:p>
        </p:txBody>
      </p:sp>
    </p:spTree>
    <p:extLst>
      <p:ext uri="{BB962C8B-B14F-4D97-AF65-F5344CB8AC3E}">
        <p14:creationId xmlns:p14="http://schemas.microsoft.com/office/powerpoint/2010/main" val="39938616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2B24758-7A02-4E80-9CD5-72FDE1A2190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912042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A6E0EF5-32A1-8C4D-93AB-3E392D23C60F}"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115271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A6E0EF5-32A1-8C4D-93AB-3E392D23C60F}"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854247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A6E0EF5-32A1-8C4D-93AB-3E392D23C60F}"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902977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71437" y="0"/>
            <a:ext cx="9286876" cy="3505200"/>
          </a:xfrm>
          <a:prstGeom prst="rect">
            <a:avLst/>
          </a:prstGeom>
        </p:spPr>
      </p:pic>
      <p:sp>
        <p:nvSpPr>
          <p:cNvPr id="5" name="Rectangle 3"/>
          <p:cNvSpPr>
            <a:spLocks noChangeArrowheads="1"/>
          </p:cNvSpPr>
          <p:nvPr userDrawn="1"/>
        </p:nvSpPr>
        <p:spPr bwMode="auto">
          <a:xfrm>
            <a:off x="222250" y="4559300"/>
            <a:ext cx="8693150" cy="2063750"/>
          </a:xfrm>
          <a:prstGeom prst="rect">
            <a:avLst/>
          </a:prstGeom>
          <a:noFill/>
          <a:ln w="3175">
            <a:solidFill>
              <a:srgbClr val="3E7B94">
                <a:alpha val="50195"/>
              </a:srgbClr>
            </a:solidFill>
            <a:miter lim="800000"/>
            <a:headEnd/>
            <a:tailEnd/>
          </a:ln>
          <a:extLst/>
        </p:spPr>
        <p:txBody>
          <a:bodyPr wrap="none" anchor="ctr"/>
          <a:lstStyle/>
          <a:p>
            <a:pPr algn="ctr" fontAlgn="base">
              <a:spcBef>
                <a:spcPct val="0"/>
              </a:spcBef>
              <a:spcAft>
                <a:spcPct val="0"/>
              </a:spcAft>
              <a:defRPr/>
            </a:pPr>
            <a:endParaRPr lang="en-SG" sz="1800">
              <a:solidFill>
                <a:srgbClr val="000000"/>
              </a:solidFill>
              <a:latin typeface="Arial" pitchFamily="34" charset="0"/>
              <a:ea typeface="MS PGothic" pitchFamily="34" charset="-128"/>
            </a:endParaRPr>
          </a:p>
        </p:txBody>
      </p:sp>
      <p:sp>
        <p:nvSpPr>
          <p:cNvPr id="6" name="Rectangle 10"/>
          <p:cNvSpPr>
            <a:spLocks noChangeArrowheads="1"/>
          </p:cNvSpPr>
          <p:nvPr/>
        </p:nvSpPr>
        <p:spPr bwMode="auto">
          <a:xfrm>
            <a:off x="-71437" y="3505200"/>
            <a:ext cx="9286875" cy="1143000"/>
          </a:xfrm>
          <a:prstGeom prst="rect">
            <a:avLst/>
          </a:prstGeom>
          <a:solidFill>
            <a:srgbClr val="0E1724"/>
          </a:solidFill>
          <a:ln>
            <a:noFill/>
          </a:ln>
          <a:extLst/>
        </p:spPr>
        <p:txBody>
          <a:bodyPr anchor="ctr"/>
          <a:lstStyle/>
          <a:p>
            <a:pPr algn="ctr" fontAlgn="base">
              <a:spcBef>
                <a:spcPct val="0"/>
              </a:spcBef>
              <a:spcAft>
                <a:spcPct val="0"/>
              </a:spcAft>
              <a:defRPr/>
            </a:pPr>
            <a:endParaRPr lang="en-US" sz="1800">
              <a:solidFill>
                <a:srgbClr val="000000"/>
              </a:solidFill>
              <a:ea typeface="MS PGothic" pitchFamily="34" charset="-128"/>
            </a:endParaRPr>
          </a:p>
        </p:txBody>
      </p:sp>
      <p:sp>
        <p:nvSpPr>
          <p:cNvPr id="74756" name="Rectangle 4"/>
          <p:cNvSpPr>
            <a:spLocks noGrp="1" noChangeArrowheads="1"/>
          </p:cNvSpPr>
          <p:nvPr>
            <p:ph type="subTitle" idx="1"/>
          </p:nvPr>
        </p:nvSpPr>
        <p:spPr>
          <a:xfrm>
            <a:off x="457200" y="4870450"/>
            <a:ext cx="8288338" cy="1295400"/>
          </a:xfrm>
          <a:ln/>
        </p:spPr>
        <p:txBody>
          <a:bodyPr/>
          <a:lstStyle>
            <a:lvl1pPr marL="0" indent="0">
              <a:buFont typeface="Wingdings" pitchFamily="2" charset="2"/>
              <a:buNone/>
              <a:defRPr sz="2400">
                <a:solidFill>
                  <a:schemeClr val="tx2"/>
                </a:solidFill>
                <a:latin typeface="HelveticaNeue LT 65 Medium" pitchFamily="2" charset="0"/>
              </a:defRPr>
            </a:lvl1pPr>
          </a:lstStyle>
          <a:p>
            <a:r>
              <a:rPr lang="en-US"/>
              <a:t>Click to edit Master subtitle style</a:t>
            </a:r>
          </a:p>
        </p:txBody>
      </p:sp>
      <p:sp>
        <p:nvSpPr>
          <p:cNvPr id="74762" name="Rectangle 10"/>
          <p:cNvSpPr>
            <a:spLocks noGrp="1" noChangeArrowheads="1"/>
          </p:cNvSpPr>
          <p:nvPr>
            <p:ph type="ctrTitle"/>
          </p:nvPr>
        </p:nvSpPr>
        <p:spPr>
          <a:xfrm>
            <a:off x="466725" y="3524254"/>
            <a:ext cx="8248650" cy="1141413"/>
          </a:xfrm>
        </p:spPr>
        <p:txBody>
          <a:bodyPr/>
          <a:lstStyle>
            <a:lvl1pPr algn="l">
              <a:defRPr sz="3200"/>
            </a:lvl1pPr>
          </a:lstStyle>
          <a:p>
            <a:r>
              <a:rPr lang="en-US"/>
              <a:t>Click to edit Master title style</a:t>
            </a:r>
          </a:p>
        </p:txBody>
      </p:sp>
    </p:spTree>
    <p:extLst>
      <p:ext uri="{BB962C8B-B14F-4D97-AF65-F5344CB8AC3E}">
        <p14:creationId xmlns:p14="http://schemas.microsoft.com/office/powerpoint/2010/main" val="2316496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Rectangle 8"/>
          <p:cNvSpPr>
            <a:spLocks noGrp="1" noChangeArrowheads="1"/>
          </p:cNvSpPr>
          <p:nvPr>
            <p:ph type="sldNum" sz="quarter" idx="10"/>
          </p:nvPr>
        </p:nvSpPr>
        <p:spPr>
          <a:xfrm>
            <a:off x="7115175" y="6666742"/>
            <a:ext cx="1905000" cy="136525"/>
          </a:xfrm>
          <a:prstGeom prst="rect">
            <a:avLst/>
          </a:prstGeom>
          <a:ln/>
        </p:spPr>
        <p:txBody>
          <a:bodyPr/>
          <a:lstStyle>
            <a:lvl1pPr>
              <a:defRPr/>
            </a:lvl1pPr>
          </a:lstStyle>
          <a:p>
            <a:pPr>
              <a:defRPr/>
            </a:pPr>
            <a:fld id="{A6A40DAB-4FB3-4600-B0DF-8EEE5E84EF01}" type="slidenum">
              <a:rPr lang="en-AU">
                <a:solidFill>
                  <a:srgbClr val="FFFFFF"/>
                </a:solidFill>
              </a:rPr>
              <a:pPr>
                <a:defRPr/>
              </a:pPr>
              <a:t>‹#›</a:t>
            </a:fld>
            <a:endParaRPr lang="en-AU" dirty="0">
              <a:solidFill>
                <a:srgbClr val="FFFFFF"/>
              </a:solidFill>
            </a:endParaRPr>
          </a:p>
        </p:txBody>
      </p:sp>
    </p:spTree>
    <p:extLst>
      <p:ext uri="{BB962C8B-B14F-4D97-AF65-F5344CB8AC3E}">
        <p14:creationId xmlns:p14="http://schemas.microsoft.com/office/powerpoint/2010/main" val="835404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7190" y="265117"/>
            <a:ext cx="2160587" cy="6137275"/>
          </a:xfrm>
        </p:spPr>
        <p:txBody>
          <a:bodyPr vert="eaVert"/>
          <a:lstStyle/>
          <a:p>
            <a:r>
              <a:rPr lang="en-US"/>
              <a:t>Click to edit Master title style</a:t>
            </a:r>
            <a:endParaRPr lang="en-SG"/>
          </a:p>
        </p:txBody>
      </p:sp>
      <p:sp>
        <p:nvSpPr>
          <p:cNvPr id="3" name="Vertical Text Placeholder 2"/>
          <p:cNvSpPr>
            <a:spLocks noGrp="1"/>
          </p:cNvSpPr>
          <p:nvPr>
            <p:ph type="body" orient="vert" idx="1"/>
          </p:nvPr>
        </p:nvSpPr>
        <p:spPr>
          <a:xfrm>
            <a:off x="222250" y="265117"/>
            <a:ext cx="6332538" cy="61372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Rectangle 8"/>
          <p:cNvSpPr>
            <a:spLocks noGrp="1" noChangeArrowheads="1"/>
          </p:cNvSpPr>
          <p:nvPr>
            <p:ph type="sldNum" sz="quarter" idx="10"/>
          </p:nvPr>
        </p:nvSpPr>
        <p:spPr>
          <a:xfrm>
            <a:off x="7115175" y="6666742"/>
            <a:ext cx="1905000" cy="136525"/>
          </a:xfrm>
          <a:prstGeom prst="rect">
            <a:avLst/>
          </a:prstGeom>
          <a:ln/>
        </p:spPr>
        <p:txBody>
          <a:bodyPr/>
          <a:lstStyle>
            <a:lvl1pPr>
              <a:defRPr/>
            </a:lvl1pPr>
          </a:lstStyle>
          <a:p>
            <a:pPr>
              <a:defRPr/>
            </a:pPr>
            <a:fld id="{4741CB2A-8111-4F3E-B9DE-E060B8F04A8B}" type="slidenum">
              <a:rPr lang="en-AU">
                <a:solidFill>
                  <a:srgbClr val="FFFFFF"/>
                </a:solidFill>
              </a:rPr>
              <a:pPr>
                <a:defRPr/>
              </a:pPr>
              <a:t>‹#›</a:t>
            </a:fld>
            <a:endParaRPr lang="en-AU" dirty="0">
              <a:solidFill>
                <a:srgbClr val="FFFFFF"/>
              </a:solidFill>
            </a:endParaRPr>
          </a:p>
        </p:txBody>
      </p:sp>
    </p:spTree>
    <p:extLst>
      <p:ext uri="{BB962C8B-B14F-4D97-AF65-F5344CB8AC3E}">
        <p14:creationId xmlns:p14="http://schemas.microsoft.com/office/powerpoint/2010/main" val="38866903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222252" y="265113"/>
            <a:ext cx="8645525" cy="544512"/>
          </a:xfrm>
        </p:spPr>
        <p:txBody>
          <a:bodyPr/>
          <a:lstStyle/>
          <a:p>
            <a:r>
              <a:rPr lang="en-US" dirty="0"/>
              <a:t>Click to edit Master title style</a:t>
            </a:r>
            <a:endParaRPr lang="en-SG" dirty="0"/>
          </a:p>
        </p:txBody>
      </p:sp>
      <p:sp>
        <p:nvSpPr>
          <p:cNvPr id="3" name="Text Placeholder 2"/>
          <p:cNvSpPr>
            <a:spLocks noGrp="1"/>
          </p:cNvSpPr>
          <p:nvPr>
            <p:ph type="body" sz="half" idx="1"/>
          </p:nvPr>
        </p:nvSpPr>
        <p:spPr>
          <a:xfrm>
            <a:off x="1343027" y="1724029"/>
            <a:ext cx="3643313" cy="4678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Content Placeholder 3"/>
          <p:cNvSpPr>
            <a:spLocks noGrp="1"/>
          </p:cNvSpPr>
          <p:nvPr>
            <p:ph sz="quarter" idx="2"/>
          </p:nvPr>
        </p:nvSpPr>
        <p:spPr>
          <a:xfrm>
            <a:off x="5138739" y="1724025"/>
            <a:ext cx="3643312" cy="22621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Content Placeholder 4"/>
          <p:cNvSpPr>
            <a:spLocks noGrp="1"/>
          </p:cNvSpPr>
          <p:nvPr>
            <p:ph sz="quarter" idx="3"/>
          </p:nvPr>
        </p:nvSpPr>
        <p:spPr>
          <a:xfrm>
            <a:off x="5138739" y="4138617"/>
            <a:ext cx="3643312" cy="22637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6" name="Rectangle 8"/>
          <p:cNvSpPr>
            <a:spLocks noGrp="1" noChangeArrowheads="1"/>
          </p:cNvSpPr>
          <p:nvPr>
            <p:ph type="sldNum" sz="quarter" idx="10"/>
          </p:nvPr>
        </p:nvSpPr>
        <p:spPr>
          <a:xfrm>
            <a:off x="7115175" y="6666742"/>
            <a:ext cx="1905000" cy="136525"/>
          </a:xfrm>
          <a:prstGeom prst="rect">
            <a:avLst/>
          </a:prstGeom>
          <a:ln/>
        </p:spPr>
        <p:txBody>
          <a:bodyPr/>
          <a:lstStyle>
            <a:lvl1pPr>
              <a:defRPr/>
            </a:lvl1pPr>
          </a:lstStyle>
          <a:p>
            <a:pPr>
              <a:defRPr/>
            </a:pPr>
            <a:fld id="{6CDF0278-6018-455A-853E-75708C3EB08B}" type="slidenum">
              <a:rPr lang="en-AU">
                <a:solidFill>
                  <a:srgbClr val="FFFFFF"/>
                </a:solidFill>
              </a:rPr>
              <a:pPr>
                <a:defRPr/>
              </a:pPr>
              <a:t>‹#›</a:t>
            </a:fld>
            <a:endParaRPr lang="en-AU" dirty="0">
              <a:solidFill>
                <a:srgbClr val="FFFFFF"/>
              </a:solidFill>
            </a:endParaRPr>
          </a:p>
        </p:txBody>
      </p:sp>
    </p:spTree>
    <p:extLst>
      <p:ext uri="{BB962C8B-B14F-4D97-AF65-F5344CB8AC3E}">
        <p14:creationId xmlns:p14="http://schemas.microsoft.com/office/powerpoint/2010/main" val="17948364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2252" y="205740"/>
            <a:ext cx="8645525" cy="603887"/>
          </a:xfrm>
        </p:spPr>
        <p:txBody>
          <a:bodyPr/>
          <a:lstStyle/>
          <a:p>
            <a:r>
              <a:rPr lang="en-US"/>
              <a:t>Click to edit Master title style</a:t>
            </a:r>
            <a:endParaRPr lang="en-SG"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Rectangle 8"/>
          <p:cNvSpPr>
            <a:spLocks noGrp="1" noChangeArrowheads="1"/>
          </p:cNvSpPr>
          <p:nvPr>
            <p:ph type="sldNum" sz="quarter" idx="10"/>
          </p:nvPr>
        </p:nvSpPr>
        <p:spPr>
          <a:xfrm>
            <a:off x="7115175" y="6678617"/>
            <a:ext cx="1905000" cy="136525"/>
          </a:xfrm>
          <a:prstGeom prst="rect">
            <a:avLst/>
          </a:prstGeom>
          <a:ln/>
        </p:spPr>
        <p:txBody>
          <a:bodyPr/>
          <a:lstStyle>
            <a:lvl1pPr>
              <a:defRPr/>
            </a:lvl1pPr>
          </a:lstStyle>
          <a:p>
            <a:fld id="{4BAC98A4-889E-464B-B279-E830E8E80C48}"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42061794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6" name="Content Placeholder 2"/>
          <p:cNvSpPr>
            <a:spLocks noGrp="1"/>
          </p:cNvSpPr>
          <p:nvPr>
            <p:ph idx="11"/>
          </p:nvPr>
        </p:nvSpPr>
        <p:spPr>
          <a:xfrm>
            <a:off x="296525" y="953725"/>
            <a:ext cx="8505945" cy="5174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SG" dirty="0"/>
          </a:p>
        </p:txBody>
      </p:sp>
      <p:sp>
        <p:nvSpPr>
          <p:cNvPr id="2" name="Title 1"/>
          <p:cNvSpPr>
            <a:spLocks noGrp="1"/>
          </p:cNvSpPr>
          <p:nvPr>
            <p:ph type="title"/>
          </p:nvPr>
        </p:nvSpPr>
        <p:spPr>
          <a:xfrm>
            <a:off x="222252" y="205740"/>
            <a:ext cx="8645525" cy="603887"/>
          </a:xfrm>
        </p:spPr>
        <p:txBody>
          <a:bodyPr/>
          <a:lstStyle/>
          <a:p>
            <a:r>
              <a:rPr lang="en-US"/>
              <a:t>Click to edit Master title style</a:t>
            </a:r>
            <a:endParaRPr lang="en-SG"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SG" dirty="0"/>
          </a:p>
        </p:txBody>
      </p:sp>
      <p:sp>
        <p:nvSpPr>
          <p:cNvPr id="4" name="Rectangle 8"/>
          <p:cNvSpPr>
            <a:spLocks noGrp="1" noChangeArrowheads="1"/>
          </p:cNvSpPr>
          <p:nvPr>
            <p:ph type="sldNum" sz="quarter" idx="10"/>
          </p:nvPr>
        </p:nvSpPr>
        <p:spPr>
          <a:xfrm>
            <a:off x="7115175" y="6666742"/>
            <a:ext cx="1905000" cy="136525"/>
          </a:xfrm>
          <a:prstGeom prst="rect">
            <a:avLst/>
          </a:prstGeom>
          <a:ln/>
        </p:spPr>
        <p:txBody>
          <a:bodyPr/>
          <a:lstStyle>
            <a:lvl1pPr>
              <a:defRPr/>
            </a:lvl1pPr>
          </a:lstStyle>
          <a:p>
            <a:fld id="{4BAC98A4-889E-464B-B279-E830E8E80C48}"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38275261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p:cNvPicPr/>
          <p:nvPr/>
        </p:nvPicPr>
        <p:blipFill>
          <a:blip r:embed="rId2" cstate="print"/>
          <a:stretch>
            <a:fillRect/>
          </a:stretch>
        </p:blipFill>
        <p:spPr bwMode="auto">
          <a:xfrm>
            <a:off x="0" y="0"/>
            <a:ext cx="9144000" cy="4559300"/>
          </a:xfrm>
          <a:prstGeom prst="rect">
            <a:avLst/>
          </a:prstGeom>
          <a:ln>
            <a:noFill/>
          </a:ln>
          <a:effectLst>
            <a:outerShdw blurRad="292100" dist="139700" dir="2700000" algn="tl" rotWithShape="0">
              <a:srgbClr val="333333">
                <a:alpha val="65000"/>
              </a:srgbClr>
            </a:outerShdw>
          </a:effectLst>
        </p:spPr>
      </p:pic>
      <p:sp>
        <p:nvSpPr>
          <p:cNvPr id="5" name="Rectangle 3"/>
          <p:cNvSpPr>
            <a:spLocks noChangeArrowheads="1"/>
          </p:cNvSpPr>
          <p:nvPr/>
        </p:nvSpPr>
        <p:spPr bwMode="auto">
          <a:xfrm>
            <a:off x="222250" y="4559300"/>
            <a:ext cx="8693150" cy="2063750"/>
          </a:xfrm>
          <a:prstGeom prst="rect">
            <a:avLst/>
          </a:prstGeom>
          <a:noFill/>
          <a:ln w="3175">
            <a:solidFill>
              <a:srgbClr val="3E7B94">
                <a:alpha val="50195"/>
              </a:srgbClr>
            </a:solidFill>
            <a:miter lim="800000"/>
            <a:headEnd/>
            <a:tailEnd/>
          </a:ln>
          <a:extLst/>
        </p:spPr>
        <p:txBody>
          <a:bodyPr wrap="none" anchor="ctr"/>
          <a:lstStyle/>
          <a:p>
            <a:pPr algn="ctr">
              <a:defRPr/>
            </a:pPr>
            <a:endParaRPr lang="en-SG" sz="1800">
              <a:solidFill>
                <a:srgbClr val="000000"/>
              </a:solidFill>
              <a:latin typeface="Arial" pitchFamily="34" charset="0"/>
              <a:ea typeface="MS PGothic" pitchFamily="34" charset="-128"/>
            </a:endParaRPr>
          </a:p>
        </p:txBody>
      </p:sp>
      <p:sp>
        <p:nvSpPr>
          <p:cNvPr id="6" name="Rectangle 10"/>
          <p:cNvSpPr>
            <a:spLocks noChangeArrowheads="1"/>
          </p:cNvSpPr>
          <p:nvPr/>
        </p:nvSpPr>
        <p:spPr bwMode="auto">
          <a:xfrm>
            <a:off x="-12700" y="3505200"/>
            <a:ext cx="9156700" cy="1143000"/>
          </a:xfrm>
          <a:prstGeom prst="rect">
            <a:avLst/>
          </a:prstGeom>
          <a:solidFill>
            <a:srgbClr val="0E1724"/>
          </a:solidFill>
          <a:ln>
            <a:noFill/>
          </a:ln>
          <a:extLst/>
        </p:spPr>
        <p:txBody>
          <a:bodyPr anchor="ctr"/>
          <a:lstStyle/>
          <a:p>
            <a:pPr algn="ctr">
              <a:defRPr/>
            </a:pPr>
            <a:endParaRPr lang="en-US" sz="1800">
              <a:solidFill>
                <a:srgbClr val="000000"/>
              </a:solidFill>
              <a:ea typeface="MS PGothic" pitchFamily="34" charset="-128"/>
            </a:endParaRPr>
          </a:p>
        </p:txBody>
      </p:sp>
      <p:sp>
        <p:nvSpPr>
          <p:cNvPr id="74756" name="Rectangle 4"/>
          <p:cNvSpPr>
            <a:spLocks noGrp="1" noChangeArrowheads="1"/>
          </p:cNvSpPr>
          <p:nvPr>
            <p:ph type="subTitle" idx="1"/>
          </p:nvPr>
        </p:nvSpPr>
        <p:spPr>
          <a:xfrm>
            <a:off x="457200" y="4870450"/>
            <a:ext cx="8288338" cy="1295400"/>
          </a:xfrm>
          <a:ln/>
        </p:spPr>
        <p:txBody>
          <a:bodyPr/>
          <a:lstStyle>
            <a:lvl1pPr marL="0" indent="0">
              <a:buFont typeface="Wingdings" pitchFamily="2" charset="2"/>
              <a:buNone/>
              <a:defRPr sz="2400">
                <a:solidFill>
                  <a:schemeClr val="tx2"/>
                </a:solidFill>
                <a:latin typeface="HelveticaNeue LT 65 Medium" pitchFamily="2" charset="0"/>
              </a:defRPr>
            </a:lvl1pPr>
          </a:lstStyle>
          <a:p>
            <a:r>
              <a:rPr lang="en-US"/>
              <a:t>Click to edit Master subtitle style</a:t>
            </a:r>
          </a:p>
        </p:txBody>
      </p:sp>
      <p:sp>
        <p:nvSpPr>
          <p:cNvPr id="74762" name="Rectangle 10"/>
          <p:cNvSpPr>
            <a:spLocks noGrp="1" noChangeArrowheads="1"/>
          </p:cNvSpPr>
          <p:nvPr>
            <p:ph type="ctrTitle"/>
          </p:nvPr>
        </p:nvSpPr>
        <p:spPr>
          <a:xfrm>
            <a:off x="466725" y="3524252"/>
            <a:ext cx="8248650" cy="1141413"/>
          </a:xfrm>
        </p:spPr>
        <p:txBody>
          <a:bodyPr/>
          <a:lstStyle>
            <a:lvl1pPr algn="l">
              <a:defRPr sz="3200"/>
            </a:lvl1pPr>
          </a:lstStyle>
          <a:p>
            <a:r>
              <a:rPr lang="en-US"/>
              <a:t>Click to edit Master title style</a:t>
            </a:r>
          </a:p>
        </p:txBody>
      </p:sp>
    </p:spTree>
    <p:extLst>
      <p:ext uri="{BB962C8B-B14F-4D97-AF65-F5344CB8AC3E}">
        <p14:creationId xmlns:p14="http://schemas.microsoft.com/office/powerpoint/2010/main" val="36989105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2251" y="205740"/>
            <a:ext cx="8645525" cy="603887"/>
          </a:xfrm>
        </p:spPr>
        <p:txBody>
          <a:bodyPr/>
          <a:lstStyle/>
          <a:p>
            <a:r>
              <a:rPr lang="en-US"/>
              <a:t>Click to edit Master title style</a:t>
            </a:r>
            <a:endParaRPr lang="en-SG"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Rectangle 8"/>
          <p:cNvSpPr>
            <a:spLocks noGrp="1" noChangeArrowheads="1"/>
          </p:cNvSpPr>
          <p:nvPr>
            <p:ph type="sldNum" sz="quarter" idx="10"/>
          </p:nvPr>
        </p:nvSpPr>
        <p:spPr>
          <a:xfrm>
            <a:off x="7115175" y="6678615"/>
            <a:ext cx="1905000" cy="136525"/>
          </a:xfrm>
          <a:prstGeom prst="rect">
            <a:avLst/>
          </a:prstGeom>
          <a:ln/>
        </p:spPr>
        <p:txBody>
          <a:bodyPr/>
          <a:lstStyle>
            <a:lvl1pPr>
              <a:defRPr/>
            </a:lvl1pPr>
          </a:lstStyle>
          <a:p>
            <a:fld id="{4BAC98A4-889E-464B-B279-E830E8E80C48}"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38261709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endParaRPr lang="en-S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8"/>
          <p:cNvSpPr>
            <a:spLocks noGrp="1" noChangeArrowheads="1"/>
          </p:cNvSpPr>
          <p:nvPr>
            <p:ph type="sldNum" sz="quarter" idx="10"/>
          </p:nvPr>
        </p:nvSpPr>
        <p:spPr>
          <a:xfrm>
            <a:off x="7115175" y="6678615"/>
            <a:ext cx="1905000" cy="136525"/>
          </a:xfrm>
          <a:prstGeom prst="rect">
            <a:avLst/>
          </a:prstGeom>
          <a:ln/>
        </p:spPr>
        <p:txBody>
          <a:bodyPr/>
          <a:lstStyle>
            <a:lvl1pPr>
              <a:defRPr/>
            </a:lvl1pPr>
          </a:lstStyle>
          <a:p>
            <a:fld id="{4BAC98A4-889E-464B-B279-E830E8E80C48}"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41094208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SG" dirty="0"/>
          </a:p>
        </p:txBody>
      </p:sp>
      <p:sp>
        <p:nvSpPr>
          <p:cNvPr id="3" name="Content Placeholder 2"/>
          <p:cNvSpPr>
            <a:spLocks noGrp="1"/>
          </p:cNvSpPr>
          <p:nvPr>
            <p:ph sz="half" idx="1"/>
          </p:nvPr>
        </p:nvSpPr>
        <p:spPr>
          <a:xfrm>
            <a:off x="1343026" y="1724027"/>
            <a:ext cx="3643313" cy="467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Content Placeholder 3"/>
          <p:cNvSpPr>
            <a:spLocks noGrp="1"/>
          </p:cNvSpPr>
          <p:nvPr>
            <p:ph sz="half" idx="2"/>
          </p:nvPr>
        </p:nvSpPr>
        <p:spPr>
          <a:xfrm>
            <a:off x="5138739" y="1724027"/>
            <a:ext cx="3643312" cy="467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Rectangle 8"/>
          <p:cNvSpPr>
            <a:spLocks noGrp="1" noChangeArrowheads="1"/>
          </p:cNvSpPr>
          <p:nvPr>
            <p:ph type="sldNum" sz="quarter" idx="10"/>
          </p:nvPr>
        </p:nvSpPr>
        <p:spPr>
          <a:xfrm>
            <a:off x="7115175" y="6678615"/>
            <a:ext cx="1905000" cy="136525"/>
          </a:xfrm>
          <a:prstGeom prst="rect">
            <a:avLst/>
          </a:prstGeom>
          <a:ln/>
        </p:spPr>
        <p:txBody>
          <a:bodyPr/>
          <a:lstStyle>
            <a:lvl1pPr>
              <a:defRPr/>
            </a:lvl1pPr>
          </a:lstStyle>
          <a:p>
            <a:fld id="{4BAC98A4-889E-464B-B279-E830E8E80C48}"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34706104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8" name="Title 1"/>
          <p:cNvSpPr>
            <a:spLocks noGrp="1"/>
          </p:cNvSpPr>
          <p:nvPr>
            <p:ph type="title"/>
          </p:nvPr>
        </p:nvSpPr>
        <p:spPr>
          <a:xfrm>
            <a:off x="222251" y="193675"/>
            <a:ext cx="8645525" cy="615950"/>
          </a:xfrm>
        </p:spPr>
        <p:txBody>
          <a:bodyPr/>
          <a:lstStyle/>
          <a:p>
            <a:r>
              <a:rPr lang="en-US"/>
              <a:t>Click to edit Master title style</a:t>
            </a:r>
            <a:endParaRPr lang="en-SG" dirty="0"/>
          </a:p>
        </p:txBody>
      </p:sp>
      <p:sp>
        <p:nvSpPr>
          <p:cNvPr id="7" name="Rectangle 8"/>
          <p:cNvSpPr>
            <a:spLocks noGrp="1" noChangeArrowheads="1"/>
          </p:cNvSpPr>
          <p:nvPr>
            <p:ph type="sldNum" sz="quarter" idx="10"/>
          </p:nvPr>
        </p:nvSpPr>
        <p:spPr>
          <a:xfrm>
            <a:off x="7115175" y="6678615"/>
            <a:ext cx="1905000" cy="136525"/>
          </a:xfrm>
          <a:prstGeom prst="rect">
            <a:avLst/>
          </a:prstGeom>
          <a:ln/>
        </p:spPr>
        <p:txBody>
          <a:bodyPr/>
          <a:lstStyle>
            <a:lvl1pPr>
              <a:defRPr/>
            </a:lvl1pPr>
          </a:lstStyle>
          <a:p>
            <a:fld id="{4BAC98A4-889E-464B-B279-E830E8E80C48}"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3213559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Rectangle 8"/>
          <p:cNvSpPr>
            <a:spLocks noGrp="1" noChangeArrowheads="1"/>
          </p:cNvSpPr>
          <p:nvPr>
            <p:ph type="sldNum" sz="quarter" idx="10"/>
          </p:nvPr>
        </p:nvSpPr>
        <p:spPr>
          <a:xfrm>
            <a:off x="7115175" y="6666742"/>
            <a:ext cx="1905000" cy="136525"/>
          </a:xfrm>
          <a:prstGeom prst="rect">
            <a:avLst/>
          </a:prstGeom>
          <a:ln/>
        </p:spPr>
        <p:txBody>
          <a:bodyPr/>
          <a:lstStyle>
            <a:lvl1pPr>
              <a:defRPr/>
            </a:lvl1pPr>
          </a:lstStyle>
          <a:p>
            <a:pPr>
              <a:defRPr/>
            </a:pPr>
            <a:fld id="{06E897D5-DBA7-4E3C-AC3D-2764B58DDF5F}" type="slidenum">
              <a:rPr lang="en-AU">
                <a:solidFill>
                  <a:srgbClr val="FFFFFF"/>
                </a:solidFill>
              </a:rPr>
              <a:pPr>
                <a:defRPr/>
              </a:pPr>
              <a:t>‹#›</a:t>
            </a:fld>
            <a:endParaRPr lang="en-AU" dirty="0">
              <a:solidFill>
                <a:srgbClr val="FFFFFF"/>
              </a:solidFill>
            </a:endParaRPr>
          </a:p>
        </p:txBody>
      </p:sp>
      <p:sp>
        <p:nvSpPr>
          <p:cNvPr id="5" name="Rectangle 2"/>
          <p:cNvSpPr txBox="1">
            <a:spLocks noChangeArrowheads="1"/>
          </p:cNvSpPr>
          <p:nvPr userDrawn="1"/>
        </p:nvSpPr>
        <p:spPr bwMode="auto">
          <a:xfrm>
            <a:off x="222250" y="238125"/>
            <a:ext cx="8636000" cy="571500"/>
          </a:xfrm>
          <a:prstGeom prst="rect">
            <a:avLst/>
          </a:prstGeom>
          <a:noFill/>
          <a:ln w="9525">
            <a:noFill/>
            <a:miter lim="800000"/>
            <a:headEnd/>
            <a:tailEnd/>
          </a:ln>
        </p:spPr>
        <p:txBody>
          <a:bodyPr anchor="ctr"/>
          <a:lstStyle/>
          <a:p>
            <a:pPr fontAlgn="base">
              <a:spcBef>
                <a:spcPct val="0"/>
              </a:spcBef>
              <a:spcAft>
                <a:spcPct val="0"/>
              </a:spcAft>
            </a:pPr>
            <a:endParaRPr lang="en-US" altLang="zh-CN" sz="2800" dirty="0">
              <a:solidFill>
                <a:srgbClr val="FFFFFF"/>
              </a:solidFill>
              <a:ea typeface="SimSun"/>
              <a:cs typeface="SimSun"/>
            </a:endParaRPr>
          </a:p>
        </p:txBody>
      </p:sp>
    </p:spTree>
    <p:extLst>
      <p:ext uri="{BB962C8B-B14F-4D97-AF65-F5344CB8AC3E}">
        <p14:creationId xmlns:p14="http://schemas.microsoft.com/office/powerpoint/2010/main" val="13617005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SG"/>
          </a:p>
        </p:txBody>
      </p:sp>
      <p:sp>
        <p:nvSpPr>
          <p:cNvPr id="3" name="Rectangle 8"/>
          <p:cNvSpPr>
            <a:spLocks noGrp="1" noChangeArrowheads="1"/>
          </p:cNvSpPr>
          <p:nvPr>
            <p:ph type="sldNum" sz="quarter" idx="10"/>
          </p:nvPr>
        </p:nvSpPr>
        <p:spPr>
          <a:xfrm>
            <a:off x="7115175" y="6678615"/>
            <a:ext cx="1905000" cy="136525"/>
          </a:xfrm>
          <a:prstGeom prst="rect">
            <a:avLst/>
          </a:prstGeom>
          <a:ln/>
        </p:spPr>
        <p:txBody>
          <a:bodyPr/>
          <a:lstStyle>
            <a:lvl1pPr>
              <a:defRPr/>
            </a:lvl1pPr>
          </a:lstStyle>
          <a:p>
            <a:fld id="{4BAC98A4-889E-464B-B279-E830E8E80C48}"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7881327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xfrm>
            <a:off x="7115175" y="6678615"/>
            <a:ext cx="1905000" cy="136525"/>
          </a:xfrm>
          <a:prstGeom prst="rect">
            <a:avLst/>
          </a:prstGeom>
          <a:ln/>
        </p:spPr>
        <p:txBody>
          <a:bodyPr/>
          <a:lstStyle>
            <a:lvl1pPr>
              <a:defRPr/>
            </a:lvl1pPr>
          </a:lstStyle>
          <a:p>
            <a:fld id="{4BAC98A4-889E-464B-B279-E830E8E80C48}"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14953006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endParaRPr lang="en-SG"/>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p:cNvSpPr>
            <a:spLocks noGrp="1" noChangeArrowheads="1"/>
          </p:cNvSpPr>
          <p:nvPr>
            <p:ph type="sldNum" sz="quarter" idx="10"/>
          </p:nvPr>
        </p:nvSpPr>
        <p:spPr>
          <a:xfrm>
            <a:off x="7115175" y="6678615"/>
            <a:ext cx="1905000" cy="136525"/>
          </a:xfrm>
          <a:prstGeom prst="rect">
            <a:avLst/>
          </a:prstGeom>
          <a:ln/>
        </p:spPr>
        <p:txBody>
          <a:bodyPr/>
          <a:lstStyle>
            <a:lvl1pPr>
              <a:defRPr/>
            </a:lvl1pPr>
          </a:lstStyle>
          <a:p>
            <a:fld id="{4BAC98A4-889E-464B-B279-E830E8E80C48}"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320019812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S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SG"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p:cNvSpPr>
            <a:spLocks noGrp="1" noChangeArrowheads="1"/>
          </p:cNvSpPr>
          <p:nvPr>
            <p:ph type="sldNum" sz="quarter" idx="10"/>
          </p:nvPr>
        </p:nvSpPr>
        <p:spPr>
          <a:xfrm>
            <a:off x="7115175" y="6678615"/>
            <a:ext cx="1905000" cy="136525"/>
          </a:xfrm>
          <a:prstGeom prst="rect">
            <a:avLst/>
          </a:prstGeom>
          <a:ln/>
        </p:spPr>
        <p:txBody>
          <a:bodyPr/>
          <a:lstStyle>
            <a:lvl1pPr>
              <a:defRPr/>
            </a:lvl1pPr>
          </a:lstStyle>
          <a:p>
            <a:fld id="{4BAC98A4-889E-464B-B279-E830E8E80C48}"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154062389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Rectangle 8"/>
          <p:cNvSpPr>
            <a:spLocks noGrp="1" noChangeArrowheads="1"/>
          </p:cNvSpPr>
          <p:nvPr>
            <p:ph type="sldNum" sz="quarter" idx="10"/>
          </p:nvPr>
        </p:nvSpPr>
        <p:spPr>
          <a:xfrm>
            <a:off x="7115175" y="6678615"/>
            <a:ext cx="1905000" cy="136525"/>
          </a:xfrm>
          <a:prstGeom prst="rect">
            <a:avLst/>
          </a:prstGeom>
          <a:ln/>
        </p:spPr>
        <p:txBody>
          <a:bodyPr/>
          <a:lstStyle>
            <a:lvl1pPr>
              <a:defRPr/>
            </a:lvl1pPr>
          </a:lstStyle>
          <a:p>
            <a:fld id="{4BAC98A4-889E-464B-B279-E830E8E80C48}"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30875267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7189" y="265115"/>
            <a:ext cx="2160587" cy="6137275"/>
          </a:xfrm>
        </p:spPr>
        <p:txBody>
          <a:bodyPr vert="eaVert"/>
          <a:lstStyle/>
          <a:p>
            <a:r>
              <a:rPr lang="en-US"/>
              <a:t>Click to edit Master title style</a:t>
            </a:r>
            <a:endParaRPr lang="en-SG"/>
          </a:p>
        </p:txBody>
      </p:sp>
      <p:sp>
        <p:nvSpPr>
          <p:cNvPr id="3" name="Vertical Text Placeholder 2"/>
          <p:cNvSpPr>
            <a:spLocks noGrp="1"/>
          </p:cNvSpPr>
          <p:nvPr>
            <p:ph type="body" orient="vert" idx="1"/>
          </p:nvPr>
        </p:nvSpPr>
        <p:spPr>
          <a:xfrm>
            <a:off x="222250" y="265115"/>
            <a:ext cx="6332538" cy="61372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Rectangle 8"/>
          <p:cNvSpPr>
            <a:spLocks noGrp="1" noChangeArrowheads="1"/>
          </p:cNvSpPr>
          <p:nvPr>
            <p:ph type="sldNum" sz="quarter" idx="10"/>
          </p:nvPr>
        </p:nvSpPr>
        <p:spPr>
          <a:xfrm>
            <a:off x="7115175" y="6678615"/>
            <a:ext cx="1905000" cy="136525"/>
          </a:xfrm>
          <a:prstGeom prst="rect">
            <a:avLst/>
          </a:prstGeom>
          <a:ln/>
        </p:spPr>
        <p:txBody>
          <a:bodyPr/>
          <a:lstStyle>
            <a:lvl1pPr>
              <a:defRPr/>
            </a:lvl1pPr>
          </a:lstStyle>
          <a:p>
            <a:fld id="{4BAC98A4-889E-464B-B279-E830E8E80C48}"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14052064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222251" y="265113"/>
            <a:ext cx="8645525" cy="544512"/>
          </a:xfrm>
        </p:spPr>
        <p:txBody>
          <a:bodyPr/>
          <a:lstStyle/>
          <a:p>
            <a:r>
              <a:rPr lang="en-US"/>
              <a:t>Click to edit Master title style</a:t>
            </a:r>
            <a:endParaRPr lang="en-SG" dirty="0"/>
          </a:p>
        </p:txBody>
      </p:sp>
      <p:sp>
        <p:nvSpPr>
          <p:cNvPr id="3" name="Text Placeholder 2"/>
          <p:cNvSpPr>
            <a:spLocks noGrp="1"/>
          </p:cNvSpPr>
          <p:nvPr>
            <p:ph type="body" sz="half" idx="1"/>
          </p:nvPr>
        </p:nvSpPr>
        <p:spPr>
          <a:xfrm>
            <a:off x="1343026" y="1724027"/>
            <a:ext cx="3643313" cy="4678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Content Placeholder 3"/>
          <p:cNvSpPr>
            <a:spLocks noGrp="1"/>
          </p:cNvSpPr>
          <p:nvPr>
            <p:ph sz="quarter" idx="2"/>
          </p:nvPr>
        </p:nvSpPr>
        <p:spPr>
          <a:xfrm>
            <a:off x="5138739" y="1724025"/>
            <a:ext cx="3643312" cy="22621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Content Placeholder 4"/>
          <p:cNvSpPr>
            <a:spLocks noGrp="1"/>
          </p:cNvSpPr>
          <p:nvPr>
            <p:ph sz="quarter" idx="3"/>
          </p:nvPr>
        </p:nvSpPr>
        <p:spPr>
          <a:xfrm>
            <a:off x="5138739" y="4138615"/>
            <a:ext cx="3643312" cy="22637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6" name="Rectangle 8"/>
          <p:cNvSpPr>
            <a:spLocks noGrp="1" noChangeArrowheads="1"/>
          </p:cNvSpPr>
          <p:nvPr>
            <p:ph type="sldNum" sz="quarter" idx="10"/>
          </p:nvPr>
        </p:nvSpPr>
        <p:spPr>
          <a:xfrm>
            <a:off x="7115175" y="6678615"/>
            <a:ext cx="1905000" cy="136525"/>
          </a:xfrm>
          <a:prstGeom prst="rect">
            <a:avLst/>
          </a:prstGeom>
          <a:ln/>
        </p:spPr>
        <p:txBody>
          <a:bodyPr/>
          <a:lstStyle>
            <a:lvl1pPr>
              <a:defRPr/>
            </a:lvl1pPr>
          </a:lstStyle>
          <a:p>
            <a:fld id="{4BAC98A4-889E-464B-B279-E830E8E80C48}"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335746248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6" name="Content Placeholder 2"/>
          <p:cNvSpPr>
            <a:spLocks noGrp="1"/>
          </p:cNvSpPr>
          <p:nvPr>
            <p:ph idx="11"/>
          </p:nvPr>
        </p:nvSpPr>
        <p:spPr>
          <a:xfrm>
            <a:off x="296525" y="953725"/>
            <a:ext cx="8505945" cy="5174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SG" dirty="0"/>
          </a:p>
        </p:txBody>
      </p:sp>
      <p:sp>
        <p:nvSpPr>
          <p:cNvPr id="2" name="Title 1"/>
          <p:cNvSpPr>
            <a:spLocks noGrp="1"/>
          </p:cNvSpPr>
          <p:nvPr>
            <p:ph type="title"/>
          </p:nvPr>
        </p:nvSpPr>
        <p:spPr>
          <a:xfrm>
            <a:off x="222251" y="205740"/>
            <a:ext cx="8645525" cy="603887"/>
          </a:xfrm>
        </p:spPr>
        <p:txBody>
          <a:bodyPr/>
          <a:lstStyle/>
          <a:p>
            <a:r>
              <a:rPr lang="en-US"/>
              <a:t>Click to edit Master title style</a:t>
            </a:r>
            <a:endParaRPr lang="en-SG"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SG" dirty="0"/>
          </a:p>
        </p:txBody>
      </p:sp>
      <p:sp>
        <p:nvSpPr>
          <p:cNvPr id="4" name="Rectangle 8"/>
          <p:cNvSpPr>
            <a:spLocks noGrp="1" noChangeArrowheads="1"/>
          </p:cNvSpPr>
          <p:nvPr>
            <p:ph type="sldNum" sz="quarter" idx="10"/>
          </p:nvPr>
        </p:nvSpPr>
        <p:spPr>
          <a:ln/>
        </p:spPr>
        <p:txBody>
          <a:bodyPr/>
          <a:lstStyle>
            <a:lvl1pPr>
              <a:defRPr/>
            </a:lvl1pPr>
          </a:lstStyle>
          <a:p>
            <a:fld id="{4BAC98A4-889E-464B-B279-E830E8E80C48}" type="slidenum">
              <a:rPr lang="en-US" smtClean="0">
                <a:solidFill>
                  <a:srgbClr val="FFFFFF"/>
                </a:solidFill>
                <a:latin typeface="Helvetica"/>
                <a:cs typeface="Arial"/>
              </a:rPr>
              <a:pPr/>
              <a:t>‹#›</a:t>
            </a:fld>
            <a:endParaRPr lang="en-US">
              <a:solidFill>
                <a:srgbClr val="FFFFFF"/>
              </a:solidFill>
              <a:latin typeface="Helvetica"/>
              <a:cs typeface="Arial"/>
            </a:endParaRPr>
          </a:p>
        </p:txBody>
      </p:sp>
    </p:spTree>
    <p:extLst>
      <p:ext uri="{BB962C8B-B14F-4D97-AF65-F5344CB8AC3E}">
        <p14:creationId xmlns:p14="http://schemas.microsoft.com/office/powerpoint/2010/main" val="262557265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Rectangle 8"/>
          <p:cNvSpPr>
            <a:spLocks noGrp="1" noChangeArrowheads="1"/>
          </p:cNvSpPr>
          <p:nvPr>
            <p:ph type="sldNum" sz="quarter" idx="10"/>
          </p:nvPr>
        </p:nvSpPr>
        <p:spPr>
          <a:xfrm>
            <a:off x="7115175" y="6666742"/>
            <a:ext cx="1905000" cy="136525"/>
          </a:xfrm>
          <a:prstGeom prst="rect">
            <a:avLst/>
          </a:prstGeom>
          <a:ln/>
        </p:spPr>
        <p:txBody>
          <a:bodyPr/>
          <a:lstStyle>
            <a:lvl1pPr>
              <a:defRPr/>
            </a:lvl1pPr>
          </a:lstStyle>
          <a:p>
            <a:pPr>
              <a:defRPr/>
            </a:pPr>
            <a:fld id="{06E897D5-DBA7-4E3C-AC3D-2764B58DDF5F}" type="slidenum">
              <a:rPr lang="en-AU">
                <a:solidFill>
                  <a:srgbClr val="FFFFFF"/>
                </a:solidFill>
              </a:rPr>
              <a:pPr>
                <a:defRPr/>
              </a:pPr>
              <a:t>‹#›</a:t>
            </a:fld>
            <a:endParaRPr lang="en-AU" dirty="0">
              <a:solidFill>
                <a:srgbClr val="FFFFFF"/>
              </a:solidFill>
            </a:endParaRPr>
          </a:p>
        </p:txBody>
      </p:sp>
      <p:sp>
        <p:nvSpPr>
          <p:cNvPr id="5" name="Rectangle 2"/>
          <p:cNvSpPr txBox="1">
            <a:spLocks noChangeArrowheads="1"/>
          </p:cNvSpPr>
          <p:nvPr userDrawn="1"/>
        </p:nvSpPr>
        <p:spPr bwMode="auto">
          <a:xfrm>
            <a:off x="222250" y="238125"/>
            <a:ext cx="8636000" cy="571500"/>
          </a:xfrm>
          <a:prstGeom prst="rect">
            <a:avLst/>
          </a:prstGeom>
          <a:noFill/>
          <a:ln w="9525">
            <a:noFill/>
            <a:miter lim="800000"/>
            <a:headEnd/>
            <a:tailEnd/>
          </a:ln>
        </p:spPr>
        <p:txBody>
          <a:bodyPr anchor="ctr"/>
          <a:lstStyle/>
          <a:p>
            <a:pPr fontAlgn="base">
              <a:spcBef>
                <a:spcPct val="0"/>
              </a:spcBef>
              <a:spcAft>
                <a:spcPct val="0"/>
              </a:spcAft>
            </a:pPr>
            <a:endParaRPr lang="en-US" altLang="zh-CN" sz="2800" dirty="0">
              <a:solidFill>
                <a:srgbClr val="FFFFFF"/>
              </a:solidFill>
              <a:ea typeface="SimSun"/>
              <a:cs typeface="SimSun"/>
            </a:endParaRPr>
          </a:p>
        </p:txBody>
      </p:sp>
    </p:spTree>
    <p:extLst>
      <p:ext uri="{BB962C8B-B14F-4D97-AF65-F5344CB8AC3E}">
        <p14:creationId xmlns:p14="http://schemas.microsoft.com/office/powerpoint/2010/main" val="2807282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4000" b="1" cap="all"/>
            </a:lvl1pPr>
          </a:lstStyle>
          <a:p>
            <a:r>
              <a:rPr lang="en-US"/>
              <a:t>Click to edit Master title style</a:t>
            </a:r>
            <a:endParaRPr lang="en-S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8"/>
          <p:cNvSpPr>
            <a:spLocks noGrp="1" noChangeArrowheads="1"/>
          </p:cNvSpPr>
          <p:nvPr>
            <p:ph type="sldNum" sz="quarter" idx="10"/>
          </p:nvPr>
        </p:nvSpPr>
        <p:spPr>
          <a:xfrm>
            <a:off x="7115175" y="6666742"/>
            <a:ext cx="1905000" cy="136525"/>
          </a:xfrm>
          <a:prstGeom prst="rect">
            <a:avLst/>
          </a:prstGeom>
          <a:ln/>
        </p:spPr>
        <p:txBody>
          <a:bodyPr/>
          <a:lstStyle>
            <a:lvl1pPr>
              <a:defRPr/>
            </a:lvl1pPr>
          </a:lstStyle>
          <a:p>
            <a:pPr>
              <a:defRPr/>
            </a:pPr>
            <a:fld id="{83770A35-C9BA-4ADA-8F97-E522206A8916}" type="slidenum">
              <a:rPr lang="en-AU">
                <a:solidFill>
                  <a:srgbClr val="FFFFFF"/>
                </a:solidFill>
              </a:rPr>
              <a:pPr>
                <a:defRPr/>
              </a:pPr>
              <a:t>‹#›</a:t>
            </a:fld>
            <a:endParaRPr lang="en-AU" dirty="0">
              <a:solidFill>
                <a:srgbClr val="FFFFFF"/>
              </a:solidFill>
            </a:endParaRPr>
          </a:p>
        </p:txBody>
      </p:sp>
    </p:spTree>
    <p:extLst>
      <p:ext uri="{BB962C8B-B14F-4D97-AF65-F5344CB8AC3E}">
        <p14:creationId xmlns:p14="http://schemas.microsoft.com/office/powerpoint/2010/main" val="2598527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SG" dirty="0"/>
          </a:p>
        </p:txBody>
      </p:sp>
      <p:sp>
        <p:nvSpPr>
          <p:cNvPr id="3" name="Content Placeholder 2"/>
          <p:cNvSpPr>
            <a:spLocks noGrp="1"/>
          </p:cNvSpPr>
          <p:nvPr>
            <p:ph sz="half" idx="1"/>
          </p:nvPr>
        </p:nvSpPr>
        <p:spPr>
          <a:xfrm>
            <a:off x="1343027" y="1724029"/>
            <a:ext cx="3643313" cy="467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Content Placeholder 3"/>
          <p:cNvSpPr>
            <a:spLocks noGrp="1"/>
          </p:cNvSpPr>
          <p:nvPr>
            <p:ph sz="half" idx="2"/>
          </p:nvPr>
        </p:nvSpPr>
        <p:spPr>
          <a:xfrm>
            <a:off x="5138739" y="1724029"/>
            <a:ext cx="3643312" cy="467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Rectangle 8"/>
          <p:cNvSpPr>
            <a:spLocks noGrp="1" noChangeArrowheads="1"/>
          </p:cNvSpPr>
          <p:nvPr>
            <p:ph type="sldNum" sz="quarter" idx="10"/>
          </p:nvPr>
        </p:nvSpPr>
        <p:spPr>
          <a:xfrm>
            <a:off x="7115175" y="6666742"/>
            <a:ext cx="1905000" cy="136525"/>
          </a:xfrm>
          <a:prstGeom prst="rect">
            <a:avLst/>
          </a:prstGeom>
          <a:ln/>
        </p:spPr>
        <p:txBody>
          <a:bodyPr/>
          <a:lstStyle>
            <a:lvl1pPr>
              <a:defRPr/>
            </a:lvl1pPr>
          </a:lstStyle>
          <a:p>
            <a:pPr>
              <a:defRPr/>
            </a:pPr>
            <a:fld id="{7D2DF075-FB03-4886-8FC9-7048671DDBF9}" type="slidenum">
              <a:rPr lang="en-AU">
                <a:solidFill>
                  <a:srgbClr val="FFFFFF"/>
                </a:solidFill>
              </a:rPr>
              <a:pPr>
                <a:defRPr/>
              </a:pPr>
              <a:t>‹#›</a:t>
            </a:fld>
            <a:endParaRPr lang="en-AU" dirty="0">
              <a:solidFill>
                <a:srgbClr val="FFFFFF"/>
              </a:solidFill>
            </a:endParaRPr>
          </a:p>
        </p:txBody>
      </p:sp>
    </p:spTree>
    <p:extLst>
      <p:ext uri="{BB962C8B-B14F-4D97-AF65-F5344CB8AC3E}">
        <p14:creationId xmlns:p14="http://schemas.microsoft.com/office/powerpoint/2010/main" val="2483998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8" name="Title 1"/>
          <p:cNvSpPr>
            <a:spLocks noGrp="1"/>
          </p:cNvSpPr>
          <p:nvPr>
            <p:ph type="title"/>
          </p:nvPr>
        </p:nvSpPr>
        <p:spPr>
          <a:xfrm>
            <a:off x="222252" y="193675"/>
            <a:ext cx="8645525" cy="615950"/>
          </a:xfrm>
        </p:spPr>
        <p:txBody>
          <a:bodyPr/>
          <a:lstStyle/>
          <a:p>
            <a:r>
              <a:rPr lang="en-US" dirty="0"/>
              <a:t>Click to edit Master title style</a:t>
            </a:r>
            <a:endParaRPr lang="en-SG" dirty="0"/>
          </a:p>
        </p:txBody>
      </p:sp>
      <p:sp>
        <p:nvSpPr>
          <p:cNvPr id="7" name="Rectangle 8"/>
          <p:cNvSpPr>
            <a:spLocks noGrp="1" noChangeArrowheads="1"/>
          </p:cNvSpPr>
          <p:nvPr>
            <p:ph type="sldNum" sz="quarter" idx="10"/>
          </p:nvPr>
        </p:nvSpPr>
        <p:spPr>
          <a:xfrm>
            <a:off x="7115175" y="6666742"/>
            <a:ext cx="1905000" cy="136525"/>
          </a:xfrm>
          <a:prstGeom prst="rect">
            <a:avLst/>
          </a:prstGeom>
          <a:ln/>
        </p:spPr>
        <p:txBody>
          <a:bodyPr/>
          <a:lstStyle>
            <a:lvl1pPr>
              <a:defRPr/>
            </a:lvl1pPr>
          </a:lstStyle>
          <a:p>
            <a:pPr>
              <a:defRPr/>
            </a:pPr>
            <a:fld id="{FEC471FB-7503-416E-A858-6E9CECE3153A}" type="slidenum">
              <a:rPr lang="en-AU">
                <a:solidFill>
                  <a:srgbClr val="FFFFFF"/>
                </a:solidFill>
              </a:rPr>
              <a:pPr>
                <a:defRPr/>
              </a:pPr>
              <a:t>‹#›</a:t>
            </a:fld>
            <a:endParaRPr lang="en-AU" dirty="0">
              <a:solidFill>
                <a:srgbClr val="FFFFFF"/>
              </a:solidFill>
            </a:endParaRPr>
          </a:p>
        </p:txBody>
      </p:sp>
    </p:spTree>
    <p:extLst>
      <p:ext uri="{BB962C8B-B14F-4D97-AF65-F5344CB8AC3E}">
        <p14:creationId xmlns:p14="http://schemas.microsoft.com/office/powerpoint/2010/main" val="3075798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SG"/>
          </a:p>
        </p:txBody>
      </p:sp>
      <p:sp>
        <p:nvSpPr>
          <p:cNvPr id="3" name="Rectangle 8"/>
          <p:cNvSpPr>
            <a:spLocks noGrp="1" noChangeArrowheads="1"/>
          </p:cNvSpPr>
          <p:nvPr>
            <p:ph type="sldNum" sz="quarter" idx="10"/>
          </p:nvPr>
        </p:nvSpPr>
        <p:spPr>
          <a:xfrm>
            <a:off x="7115175" y="6666742"/>
            <a:ext cx="1905000" cy="136525"/>
          </a:xfrm>
          <a:prstGeom prst="rect">
            <a:avLst/>
          </a:prstGeom>
          <a:ln/>
        </p:spPr>
        <p:txBody>
          <a:bodyPr/>
          <a:lstStyle>
            <a:lvl1pPr>
              <a:defRPr/>
            </a:lvl1pPr>
          </a:lstStyle>
          <a:p>
            <a:pPr>
              <a:defRPr/>
            </a:pPr>
            <a:fld id="{DA939D2D-3F0F-4A80-A501-61C07349BD3C}" type="slidenum">
              <a:rPr lang="en-AU">
                <a:solidFill>
                  <a:srgbClr val="FFFFFF"/>
                </a:solidFill>
              </a:rPr>
              <a:pPr>
                <a:defRPr/>
              </a:pPr>
              <a:t>‹#›</a:t>
            </a:fld>
            <a:endParaRPr lang="en-AU" dirty="0">
              <a:solidFill>
                <a:srgbClr val="FFFFFF"/>
              </a:solidFill>
            </a:endParaRPr>
          </a:p>
        </p:txBody>
      </p:sp>
    </p:spTree>
    <p:extLst>
      <p:ext uri="{BB962C8B-B14F-4D97-AF65-F5344CB8AC3E}">
        <p14:creationId xmlns:p14="http://schemas.microsoft.com/office/powerpoint/2010/main" val="3390057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xfrm>
            <a:off x="7115175" y="6666742"/>
            <a:ext cx="1905000" cy="136525"/>
          </a:xfrm>
          <a:prstGeom prst="rect">
            <a:avLst/>
          </a:prstGeom>
          <a:ln/>
        </p:spPr>
        <p:txBody>
          <a:bodyPr/>
          <a:lstStyle>
            <a:lvl1pPr>
              <a:defRPr/>
            </a:lvl1pPr>
          </a:lstStyle>
          <a:p>
            <a:pPr>
              <a:defRPr/>
            </a:pPr>
            <a:fld id="{B44EB3E9-572A-4C79-9EE6-0B98A504B731}" type="slidenum">
              <a:rPr lang="en-AU">
                <a:solidFill>
                  <a:srgbClr val="FFFFFF"/>
                </a:solidFill>
              </a:rPr>
              <a:pPr>
                <a:defRPr/>
              </a:pPr>
              <a:t>‹#›</a:t>
            </a:fld>
            <a:endParaRPr lang="en-AU" dirty="0">
              <a:solidFill>
                <a:srgbClr val="FFFFFF"/>
              </a:solidFill>
            </a:endParaRPr>
          </a:p>
        </p:txBody>
      </p:sp>
    </p:spTree>
    <p:extLst>
      <p:ext uri="{BB962C8B-B14F-4D97-AF65-F5344CB8AC3E}">
        <p14:creationId xmlns:p14="http://schemas.microsoft.com/office/powerpoint/2010/main" val="4199678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endParaRPr lang="en-SG"/>
          </a:p>
        </p:txBody>
      </p:sp>
      <p:sp>
        <p:nvSpPr>
          <p:cNvPr id="3" name="Content Placeholder 2"/>
          <p:cNvSpPr>
            <a:spLocks noGrp="1"/>
          </p:cNvSpPr>
          <p:nvPr>
            <p:ph idx="1"/>
          </p:nvPr>
        </p:nvSpPr>
        <p:spPr>
          <a:xfrm>
            <a:off x="3575050"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p:cNvSpPr>
            <a:spLocks noGrp="1" noChangeArrowheads="1"/>
          </p:cNvSpPr>
          <p:nvPr>
            <p:ph type="sldNum" sz="quarter" idx="10"/>
          </p:nvPr>
        </p:nvSpPr>
        <p:spPr>
          <a:xfrm>
            <a:off x="7115175" y="6666742"/>
            <a:ext cx="1905000" cy="136525"/>
          </a:xfrm>
          <a:prstGeom prst="rect">
            <a:avLst/>
          </a:prstGeom>
          <a:ln/>
        </p:spPr>
        <p:txBody>
          <a:bodyPr/>
          <a:lstStyle>
            <a:lvl1pPr>
              <a:defRPr/>
            </a:lvl1pPr>
          </a:lstStyle>
          <a:p>
            <a:pPr>
              <a:defRPr/>
            </a:pPr>
            <a:fld id="{5D1AB8E6-932B-49DC-9775-13DED6D9F664}" type="slidenum">
              <a:rPr lang="en-AU">
                <a:solidFill>
                  <a:srgbClr val="FFFFFF"/>
                </a:solidFill>
              </a:rPr>
              <a:pPr>
                <a:defRPr/>
              </a:pPr>
              <a:t>‹#›</a:t>
            </a:fld>
            <a:endParaRPr lang="en-AU" dirty="0">
              <a:solidFill>
                <a:srgbClr val="FFFFFF"/>
              </a:solidFill>
            </a:endParaRPr>
          </a:p>
        </p:txBody>
      </p:sp>
    </p:spTree>
    <p:extLst>
      <p:ext uri="{BB962C8B-B14F-4D97-AF65-F5344CB8AC3E}">
        <p14:creationId xmlns:p14="http://schemas.microsoft.com/office/powerpoint/2010/main" val="3193289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S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SG"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p:cNvSpPr>
            <a:spLocks noGrp="1" noChangeArrowheads="1"/>
          </p:cNvSpPr>
          <p:nvPr>
            <p:ph type="sldNum" sz="quarter" idx="10"/>
          </p:nvPr>
        </p:nvSpPr>
        <p:spPr>
          <a:xfrm>
            <a:off x="7115175" y="6666742"/>
            <a:ext cx="1905000" cy="136525"/>
          </a:xfrm>
          <a:prstGeom prst="rect">
            <a:avLst/>
          </a:prstGeom>
          <a:ln/>
        </p:spPr>
        <p:txBody>
          <a:bodyPr/>
          <a:lstStyle>
            <a:lvl1pPr>
              <a:defRPr/>
            </a:lvl1pPr>
          </a:lstStyle>
          <a:p>
            <a:pPr>
              <a:defRPr/>
            </a:pPr>
            <a:fld id="{BB0F408B-CB77-4DA6-9625-0AD6E7E2BC6C}" type="slidenum">
              <a:rPr lang="en-AU">
                <a:solidFill>
                  <a:srgbClr val="FFFFFF"/>
                </a:solidFill>
              </a:rPr>
              <a:pPr>
                <a:defRPr/>
              </a:pPr>
              <a:t>‹#›</a:t>
            </a:fld>
            <a:endParaRPr lang="en-AU" dirty="0">
              <a:solidFill>
                <a:srgbClr val="FFFFFF"/>
              </a:solidFill>
            </a:endParaRPr>
          </a:p>
        </p:txBody>
      </p:sp>
    </p:spTree>
    <p:extLst>
      <p:ext uri="{BB962C8B-B14F-4D97-AF65-F5344CB8AC3E}">
        <p14:creationId xmlns:p14="http://schemas.microsoft.com/office/powerpoint/2010/main" val="3669660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10"/>
          <p:cNvSpPr>
            <a:spLocks noChangeArrowheads="1"/>
          </p:cNvSpPr>
          <p:nvPr/>
        </p:nvSpPr>
        <p:spPr bwMode="auto">
          <a:xfrm>
            <a:off x="0" y="4"/>
            <a:ext cx="9144000" cy="1000125"/>
          </a:xfrm>
          <a:prstGeom prst="rect">
            <a:avLst/>
          </a:prstGeom>
          <a:solidFill>
            <a:srgbClr val="0E1724"/>
          </a:solidFill>
          <a:ln>
            <a:noFill/>
          </a:ln>
          <a:extLst/>
        </p:spPr>
        <p:txBody>
          <a:bodyPr anchor="ctr"/>
          <a:lstStyle/>
          <a:p>
            <a:pPr fontAlgn="base">
              <a:spcBef>
                <a:spcPct val="0"/>
              </a:spcBef>
              <a:spcAft>
                <a:spcPct val="0"/>
              </a:spcAft>
              <a:defRPr/>
            </a:pPr>
            <a:endParaRPr lang="en-US" sz="1800" dirty="0">
              <a:solidFill>
                <a:srgbClr val="000000"/>
              </a:solidFill>
              <a:ea typeface="MS PGothic" pitchFamily="34" charset="-128"/>
            </a:endParaRPr>
          </a:p>
        </p:txBody>
      </p:sp>
      <p:sp>
        <p:nvSpPr>
          <p:cNvPr id="1027" name="Rectangle 3"/>
          <p:cNvSpPr>
            <a:spLocks noGrp="1" noChangeArrowheads="1"/>
          </p:cNvSpPr>
          <p:nvPr>
            <p:ph type="title"/>
          </p:nvPr>
        </p:nvSpPr>
        <p:spPr bwMode="auto">
          <a:xfrm>
            <a:off x="222252" y="237600"/>
            <a:ext cx="8645525" cy="6159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8" name="Rectangle 4"/>
          <p:cNvSpPr>
            <a:spLocks noGrp="1" noChangeArrowheads="1"/>
          </p:cNvSpPr>
          <p:nvPr>
            <p:ph type="body" idx="1"/>
          </p:nvPr>
        </p:nvSpPr>
        <p:spPr bwMode="auto">
          <a:xfrm>
            <a:off x="1343027" y="1724029"/>
            <a:ext cx="7439025" cy="4678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11"/>
          <p:cNvSpPr>
            <a:spLocks noChangeArrowheads="1"/>
          </p:cNvSpPr>
          <p:nvPr/>
        </p:nvSpPr>
        <p:spPr bwMode="auto">
          <a:xfrm>
            <a:off x="0" y="6621467"/>
            <a:ext cx="9144000" cy="236537"/>
          </a:xfrm>
          <a:prstGeom prst="rect">
            <a:avLst/>
          </a:prstGeom>
          <a:solidFill>
            <a:srgbClr val="0E1724"/>
          </a:solidFill>
          <a:ln>
            <a:noFill/>
          </a:ln>
          <a:extLst/>
        </p:spPr>
        <p:txBody>
          <a:bodyPr anchor="ctr"/>
          <a:lstStyle/>
          <a:p>
            <a:pPr algn="ctr" fontAlgn="base">
              <a:spcBef>
                <a:spcPct val="0"/>
              </a:spcBef>
              <a:spcAft>
                <a:spcPct val="0"/>
              </a:spcAft>
              <a:defRPr/>
            </a:pPr>
            <a:endParaRPr lang="en-US" sz="1800">
              <a:solidFill>
                <a:srgbClr val="000000"/>
              </a:solidFill>
              <a:ea typeface="MS PGothic" pitchFamily="34" charset="-128"/>
            </a:endParaRPr>
          </a:p>
        </p:txBody>
      </p:sp>
      <p:sp>
        <p:nvSpPr>
          <p:cNvPr id="2056" name="Text Box 9"/>
          <p:cNvSpPr txBox="1">
            <a:spLocks noChangeArrowheads="1"/>
          </p:cNvSpPr>
          <p:nvPr/>
        </p:nvSpPr>
        <p:spPr bwMode="auto">
          <a:xfrm>
            <a:off x="121120" y="6673445"/>
            <a:ext cx="5583012" cy="123112"/>
          </a:xfrm>
          <a:prstGeom prst="rect">
            <a:avLst/>
          </a:prstGeom>
          <a:noFill/>
          <a:ln>
            <a:noFill/>
          </a:ln>
          <a:extLst/>
        </p:spPr>
        <p:txBody>
          <a:bodyPr wrap="square" lIns="0" tIns="0" rIns="0" bIns="0" anchor="ctr">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fontAlgn="base">
              <a:spcBef>
                <a:spcPct val="50000"/>
              </a:spcBef>
              <a:spcAft>
                <a:spcPct val="50000"/>
              </a:spcAft>
              <a:defRPr/>
            </a:pPr>
            <a:r>
              <a:rPr lang="en-GB" sz="800" dirty="0">
                <a:solidFill>
                  <a:srgbClr val="FFFFFF"/>
                </a:solidFill>
                <a:latin typeface="Helvetica"/>
              </a:rPr>
              <a:t>Copyright © 2018 by NIBC Live Industry Templates – Not for Redistribution</a:t>
            </a:r>
            <a:endParaRPr lang="en-AU" sz="800" dirty="0">
              <a:solidFill>
                <a:srgbClr val="FFFFFF"/>
              </a:solidFill>
              <a:latin typeface="Helvetica"/>
            </a:endParaRPr>
          </a:p>
        </p:txBody>
      </p:sp>
    </p:spTree>
    <p:extLst>
      <p:ext uri="{BB962C8B-B14F-4D97-AF65-F5344CB8AC3E}">
        <p14:creationId xmlns:p14="http://schemas.microsoft.com/office/powerpoint/2010/main" val="31491018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hf hdr="0" ftr="0" dt="0"/>
  <p:txStyles>
    <p:titleStyle>
      <a:lvl1pPr algn="l" rtl="0" eaLnBrk="0" fontAlgn="base" hangingPunct="0">
        <a:spcBef>
          <a:spcPct val="0"/>
        </a:spcBef>
        <a:spcAft>
          <a:spcPct val="0"/>
        </a:spcAft>
        <a:defRPr sz="2800">
          <a:solidFill>
            <a:schemeClr val="bg1"/>
          </a:solidFill>
          <a:latin typeface="+mj-lt"/>
          <a:ea typeface="+mj-ea"/>
          <a:cs typeface="+mj-cs"/>
        </a:defRPr>
      </a:lvl1pPr>
      <a:lvl2pPr algn="r" rtl="0" eaLnBrk="0" fontAlgn="base" hangingPunct="0">
        <a:spcBef>
          <a:spcPct val="0"/>
        </a:spcBef>
        <a:spcAft>
          <a:spcPct val="0"/>
        </a:spcAft>
        <a:defRPr sz="2800">
          <a:solidFill>
            <a:schemeClr val="bg1"/>
          </a:solidFill>
          <a:latin typeface="HelveticaNeue LT 45 Lt" pitchFamily="34" charset="0"/>
          <a:cs typeface="Arial" charset="0"/>
        </a:defRPr>
      </a:lvl2pPr>
      <a:lvl3pPr algn="r" rtl="0" eaLnBrk="0" fontAlgn="base" hangingPunct="0">
        <a:spcBef>
          <a:spcPct val="0"/>
        </a:spcBef>
        <a:spcAft>
          <a:spcPct val="0"/>
        </a:spcAft>
        <a:defRPr sz="2800">
          <a:solidFill>
            <a:schemeClr val="bg1"/>
          </a:solidFill>
          <a:latin typeface="HelveticaNeue LT 45 Lt" pitchFamily="34" charset="0"/>
          <a:cs typeface="Arial" charset="0"/>
        </a:defRPr>
      </a:lvl3pPr>
      <a:lvl4pPr algn="r" rtl="0" eaLnBrk="0" fontAlgn="base" hangingPunct="0">
        <a:spcBef>
          <a:spcPct val="0"/>
        </a:spcBef>
        <a:spcAft>
          <a:spcPct val="0"/>
        </a:spcAft>
        <a:defRPr sz="2800">
          <a:solidFill>
            <a:schemeClr val="bg1"/>
          </a:solidFill>
          <a:latin typeface="HelveticaNeue LT 45 Lt" pitchFamily="34" charset="0"/>
          <a:cs typeface="Arial" charset="0"/>
        </a:defRPr>
      </a:lvl4pPr>
      <a:lvl5pPr algn="r" rtl="0" eaLnBrk="0" fontAlgn="base" hangingPunct="0">
        <a:spcBef>
          <a:spcPct val="0"/>
        </a:spcBef>
        <a:spcAft>
          <a:spcPct val="0"/>
        </a:spcAft>
        <a:defRPr sz="2800">
          <a:solidFill>
            <a:schemeClr val="bg1"/>
          </a:solidFill>
          <a:latin typeface="HelveticaNeue LT 45 Lt" pitchFamily="34" charset="0"/>
          <a:cs typeface="Arial" charset="0"/>
        </a:defRPr>
      </a:lvl5pPr>
      <a:lvl6pPr marL="457200" algn="r" rtl="0" fontAlgn="base">
        <a:spcBef>
          <a:spcPct val="0"/>
        </a:spcBef>
        <a:spcAft>
          <a:spcPct val="0"/>
        </a:spcAft>
        <a:defRPr sz="2800">
          <a:solidFill>
            <a:schemeClr val="bg1"/>
          </a:solidFill>
          <a:latin typeface="HelveticaNeue LT 45 Lt" pitchFamily="34" charset="0"/>
          <a:cs typeface="Arial" charset="0"/>
        </a:defRPr>
      </a:lvl6pPr>
      <a:lvl7pPr marL="914400" algn="r" rtl="0" fontAlgn="base">
        <a:spcBef>
          <a:spcPct val="0"/>
        </a:spcBef>
        <a:spcAft>
          <a:spcPct val="0"/>
        </a:spcAft>
        <a:defRPr sz="2800">
          <a:solidFill>
            <a:schemeClr val="bg1"/>
          </a:solidFill>
          <a:latin typeface="HelveticaNeue LT 45 Lt" pitchFamily="34" charset="0"/>
          <a:cs typeface="Arial" charset="0"/>
        </a:defRPr>
      </a:lvl7pPr>
      <a:lvl8pPr marL="1371600" algn="r" rtl="0" fontAlgn="base">
        <a:spcBef>
          <a:spcPct val="0"/>
        </a:spcBef>
        <a:spcAft>
          <a:spcPct val="0"/>
        </a:spcAft>
        <a:defRPr sz="2800">
          <a:solidFill>
            <a:schemeClr val="bg1"/>
          </a:solidFill>
          <a:latin typeface="HelveticaNeue LT 45 Lt" pitchFamily="34" charset="0"/>
          <a:cs typeface="Arial" charset="0"/>
        </a:defRPr>
      </a:lvl8pPr>
      <a:lvl9pPr marL="1828800" algn="r" rtl="0" fontAlgn="base">
        <a:spcBef>
          <a:spcPct val="0"/>
        </a:spcBef>
        <a:spcAft>
          <a:spcPct val="0"/>
        </a:spcAft>
        <a:defRPr sz="2800">
          <a:solidFill>
            <a:schemeClr val="bg1"/>
          </a:solidFill>
          <a:latin typeface="HelveticaNeue LT 45 Lt" pitchFamily="34" charset="0"/>
          <a:cs typeface="Arial" charset="0"/>
        </a:defRPr>
      </a:lvl9pPr>
    </p:titleStyle>
    <p:bodyStyle>
      <a:lvl1pPr marL="190500" indent="-190500" algn="l" rtl="0" eaLnBrk="0" fontAlgn="base" hangingPunct="0">
        <a:spcBef>
          <a:spcPct val="0"/>
        </a:spcBef>
        <a:spcAft>
          <a:spcPts val="600"/>
        </a:spcAft>
        <a:buClr>
          <a:srgbClr val="003399"/>
        </a:buClr>
        <a:buFont typeface="Wingdings" pitchFamily="2" charset="2"/>
        <a:buChar char="n"/>
        <a:defRPr sz="1200">
          <a:solidFill>
            <a:schemeClr val="tx1"/>
          </a:solidFill>
          <a:latin typeface="+mn-lt"/>
          <a:ea typeface="+mn-ea"/>
          <a:cs typeface="+mn-cs"/>
        </a:defRPr>
      </a:lvl1pPr>
      <a:lvl2pPr marL="381000" indent="-188913" algn="l" rtl="0" eaLnBrk="0" fontAlgn="base" hangingPunct="0">
        <a:spcBef>
          <a:spcPct val="0"/>
        </a:spcBef>
        <a:spcAft>
          <a:spcPts val="600"/>
        </a:spcAft>
        <a:buClr>
          <a:schemeClr val="bg2"/>
        </a:buClr>
        <a:buChar char="—"/>
        <a:defRPr sz="1200">
          <a:solidFill>
            <a:schemeClr val="tx1"/>
          </a:solidFill>
          <a:latin typeface="+mn-lt"/>
          <a:cs typeface="+mn-cs"/>
        </a:defRPr>
      </a:lvl2pPr>
      <a:lvl3pPr marL="584200" indent="-201613" algn="l" rtl="0" eaLnBrk="0" fontAlgn="base" hangingPunct="0">
        <a:spcBef>
          <a:spcPct val="0"/>
        </a:spcBef>
        <a:spcAft>
          <a:spcPts val="600"/>
        </a:spcAft>
        <a:buClr>
          <a:schemeClr val="bg2"/>
        </a:buClr>
        <a:buChar char="—"/>
        <a:defRPr sz="1200">
          <a:solidFill>
            <a:schemeClr val="tx1"/>
          </a:solidFill>
          <a:latin typeface="+mn-lt"/>
          <a:cs typeface="+mn-cs"/>
        </a:defRPr>
      </a:lvl3pPr>
      <a:lvl4pPr marL="749300" indent="-163513" algn="l" rtl="0" eaLnBrk="0" fontAlgn="base" hangingPunct="0">
        <a:spcBef>
          <a:spcPct val="0"/>
        </a:spcBef>
        <a:spcAft>
          <a:spcPts val="600"/>
        </a:spcAft>
        <a:buClr>
          <a:schemeClr val="bg2"/>
        </a:buClr>
        <a:buChar char="—"/>
        <a:defRPr sz="1200">
          <a:solidFill>
            <a:schemeClr val="tx1"/>
          </a:solidFill>
          <a:latin typeface="+mn-lt"/>
          <a:cs typeface="+mn-cs"/>
        </a:defRPr>
      </a:lvl4pPr>
      <a:lvl5pPr marL="952500" indent="-201613" algn="l" rtl="0" eaLnBrk="0" fontAlgn="base" hangingPunct="0">
        <a:spcBef>
          <a:spcPct val="0"/>
        </a:spcBef>
        <a:spcAft>
          <a:spcPts val="600"/>
        </a:spcAft>
        <a:buClr>
          <a:schemeClr val="bg2"/>
        </a:buClr>
        <a:buChar char="—"/>
        <a:defRPr sz="1200">
          <a:solidFill>
            <a:schemeClr val="tx1"/>
          </a:solidFill>
          <a:latin typeface="+mn-lt"/>
          <a:cs typeface="+mn-cs"/>
        </a:defRPr>
      </a:lvl5pPr>
      <a:lvl6pPr marL="1409700" indent="-201613" algn="l" rtl="0" fontAlgn="base">
        <a:spcBef>
          <a:spcPct val="0"/>
        </a:spcBef>
        <a:spcAft>
          <a:spcPts val="600"/>
        </a:spcAft>
        <a:buClr>
          <a:schemeClr val="bg2"/>
        </a:buClr>
        <a:buChar char="—"/>
        <a:defRPr sz="1200">
          <a:solidFill>
            <a:schemeClr val="tx1"/>
          </a:solidFill>
          <a:latin typeface="+mn-lt"/>
          <a:cs typeface="+mn-cs"/>
        </a:defRPr>
      </a:lvl6pPr>
      <a:lvl7pPr marL="1866900" indent="-201613" algn="l" rtl="0" fontAlgn="base">
        <a:spcBef>
          <a:spcPct val="0"/>
        </a:spcBef>
        <a:spcAft>
          <a:spcPts val="600"/>
        </a:spcAft>
        <a:buClr>
          <a:schemeClr val="bg2"/>
        </a:buClr>
        <a:buChar char="—"/>
        <a:defRPr sz="1200">
          <a:solidFill>
            <a:schemeClr val="tx1"/>
          </a:solidFill>
          <a:latin typeface="+mn-lt"/>
          <a:cs typeface="+mn-cs"/>
        </a:defRPr>
      </a:lvl7pPr>
      <a:lvl8pPr marL="2324100" indent="-201613" algn="l" rtl="0" fontAlgn="base">
        <a:spcBef>
          <a:spcPct val="0"/>
        </a:spcBef>
        <a:spcAft>
          <a:spcPts val="600"/>
        </a:spcAft>
        <a:buClr>
          <a:schemeClr val="bg2"/>
        </a:buClr>
        <a:buChar char="—"/>
        <a:defRPr sz="1200">
          <a:solidFill>
            <a:schemeClr val="tx1"/>
          </a:solidFill>
          <a:latin typeface="+mn-lt"/>
          <a:cs typeface="+mn-cs"/>
        </a:defRPr>
      </a:lvl8pPr>
      <a:lvl9pPr marL="2781300" indent="-201613" algn="l" rtl="0" fontAlgn="base">
        <a:spcBef>
          <a:spcPct val="0"/>
        </a:spcBef>
        <a:spcAft>
          <a:spcPts val="600"/>
        </a:spcAft>
        <a:buClr>
          <a:schemeClr val="bg2"/>
        </a:buClr>
        <a:buChar char="—"/>
        <a:defRPr sz="12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10"/>
          <p:cNvSpPr>
            <a:spLocks noChangeArrowheads="1"/>
          </p:cNvSpPr>
          <p:nvPr/>
        </p:nvSpPr>
        <p:spPr bwMode="auto">
          <a:xfrm>
            <a:off x="0" y="2"/>
            <a:ext cx="9144000" cy="1000125"/>
          </a:xfrm>
          <a:prstGeom prst="rect">
            <a:avLst/>
          </a:prstGeom>
          <a:solidFill>
            <a:srgbClr val="0E1724"/>
          </a:solidFill>
          <a:ln>
            <a:noFill/>
          </a:ln>
          <a:extLst/>
        </p:spPr>
        <p:txBody>
          <a:bodyPr anchor="ctr"/>
          <a:lstStyle/>
          <a:p>
            <a:pPr>
              <a:defRPr/>
            </a:pPr>
            <a:endParaRPr lang="en-US" sz="1800" dirty="0">
              <a:solidFill>
                <a:srgbClr val="000000"/>
              </a:solidFill>
              <a:ea typeface="MS PGothic" pitchFamily="34" charset="-128"/>
            </a:endParaRPr>
          </a:p>
        </p:txBody>
      </p:sp>
      <p:sp>
        <p:nvSpPr>
          <p:cNvPr id="1027" name="Rectangle 3"/>
          <p:cNvSpPr>
            <a:spLocks noGrp="1" noChangeArrowheads="1"/>
          </p:cNvSpPr>
          <p:nvPr>
            <p:ph type="title"/>
          </p:nvPr>
        </p:nvSpPr>
        <p:spPr bwMode="auto">
          <a:xfrm>
            <a:off x="222251" y="237600"/>
            <a:ext cx="8645525" cy="6159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028" name="Rectangle 4"/>
          <p:cNvSpPr>
            <a:spLocks noGrp="1" noChangeArrowheads="1"/>
          </p:cNvSpPr>
          <p:nvPr>
            <p:ph type="body" idx="1"/>
          </p:nvPr>
        </p:nvSpPr>
        <p:spPr bwMode="auto">
          <a:xfrm>
            <a:off x="1343026" y="1724027"/>
            <a:ext cx="7439025" cy="4678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11"/>
          <p:cNvSpPr>
            <a:spLocks noChangeArrowheads="1"/>
          </p:cNvSpPr>
          <p:nvPr/>
        </p:nvSpPr>
        <p:spPr bwMode="auto">
          <a:xfrm>
            <a:off x="0" y="6621465"/>
            <a:ext cx="9144000" cy="236537"/>
          </a:xfrm>
          <a:prstGeom prst="rect">
            <a:avLst/>
          </a:prstGeom>
          <a:solidFill>
            <a:srgbClr val="0E1724"/>
          </a:solidFill>
          <a:ln>
            <a:noFill/>
          </a:ln>
          <a:extLst/>
        </p:spPr>
        <p:txBody>
          <a:bodyPr anchor="ctr"/>
          <a:lstStyle/>
          <a:p>
            <a:pPr algn="ctr">
              <a:defRPr/>
            </a:pPr>
            <a:endParaRPr lang="en-US" sz="1800">
              <a:solidFill>
                <a:srgbClr val="000000"/>
              </a:solidFill>
              <a:ea typeface="MS PGothic" pitchFamily="34" charset="-128"/>
            </a:endParaRPr>
          </a:p>
        </p:txBody>
      </p:sp>
      <p:sp>
        <p:nvSpPr>
          <p:cNvPr id="9" name="Slide Number Placeholder 8"/>
          <p:cNvSpPr>
            <a:spLocks noGrp="1" noChangeArrowheads="1"/>
          </p:cNvSpPr>
          <p:nvPr>
            <p:ph type="sldNum" sz="quarter" idx="4"/>
          </p:nvPr>
        </p:nvSpPr>
        <p:spPr bwMode="auto">
          <a:xfrm>
            <a:off x="7115175" y="6618010"/>
            <a:ext cx="1905000" cy="23999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eaLnBrk="0" hangingPunct="0">
              <a:spcBef>
                <a:spcPct val="50000"/>
              </a:spcBef>
              <a:spcAft>
                <a:spcPct val="50000"/>
              </a:spcAft>
              <a:defRPr sz="800">
                <a:solidFill>
                  <a:schemeClr val="bg1"/>
                </a:solidFill>
                <a:latin typeface="+mn-lt"/>
                <a:ea typeface="ＭＳ Ｐゴシック" pitchFamily="34" charset="-128"/>
                <a:cs typeface="+mn-cs"/>
              </a:defRPr>
            </a:lvl1pPr>
          </a:lstStyle>
          <a:p>
            <a:pPr fontAlgn="base">
              <a:defRPr/>
            </a:pPr>
            <a:fld id="{019208B9-FB36-42BC-B109-D7D12325CF41}" type="slidenum">
              <a:rPr lang="en-AU">
                <a:solidFill>
                  <a:srgbClr val="FFFFFF"/>
                </a:solidFill>
              </a:rPr>
              <a:pPr fontAlgn="base">
                <a:defRPr/>
              </a:pPr>
              <a:t>‹#›</a:t>
            </a:fld>
            <a:endParaRPr lang="en-AU" dirty="0">
              <a:solidFill>
                <a:srgbClr val="FFFFFF"/>
              </a:solidFill>
            </a:endParaRPr>
          </a:p>
        </p:txBody>
      </p:sp>
      <p:sp>
        <p:nvSpPr>
          <p:cNvPr id="10" name="Text Box 9"/>
          <p:cNvSpPr txBox="1">
            <a:spLocks noChangeArrowheads="1"/>
          </p:cNvSpPr>
          <p:nvPr userDrawn="1"/>
        </p:nvSpPr>
        <p:spPr bwMode="auto">
          <a:xfrm>
            <a:off x="222251" y="6676450"/>
            <a:ext cx="4117975" cy="123111"/>
          </a:xfrm>
          <a:prstGeom prst="rect">
            <a:avLst/>
          </a:prstGeom>
          <a:noFill/>
          <a:ln>
            <a:noFill/>
          </a:ln>
          <a:extLst/>
        </p:spPr>
        <p:txBody>
          <a:bodyPr lIns="0" tIns="0" rIns="0" bIns="0" anchor="ctr">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fontAlgn="base">
              <a:spcBef>
                <a:spcPct val="50000"/>
              </a:spcBef>
              <a:spcAft>
                <a:spcPct val="50000"/>
              </a:spcAft>
              <a:defRPr/>
            </a:pPr>
            <a:r>
              <a:rPr lang="en-GB" sz="800" dirty="0">
                <a:solidFill>
                  <a:srgbClr val="FFFFFF"/>
                </a:solidFill>
                <a:latin typeface="Helvetica"/>
              </a:rPr>
              <a:t>National Investment Banking Competition &amp; Conference 2013</a:t>
            </a:r>
            <a:endParaRPr lang="en-AU" sz="800" dirty="0">
              <a:solidFill>
                <a:srgbClr val="FFFFFF"/>
              </a:solidFill>
              <a:latin typeface="Helvetica"/>
            </a:endParaRPr>
          </a:p>
        </p:txBody>
      </p:sp>
    </p:spTree>
    <p:extLst>
      <p:ext uri="{BB962C8B-B14F-4D97-AF65-F5344CB8AC3E}">
        <p14:creationId xmlns:p14="http://schemas.microsoft.com/office/powerpoint/2010/main" val="2123964730"/>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Lst>
  <p:txStyles>
    <p:titleStyle>
      <a:lvl1pPr algn="l" rtl="0" eaLnBrk="1" fontAlgn="base" hangingPunct="1">
        <a:spcBef>
          <a:spcPct val="0"/>
        </a:spcBef>
        <a:spcAft>
          <a:spcPct val="0"/>
        </a:spcAft>
        <a:defRPr sz="2800">
          <a:solidFill>
            <a:schemeClr val="bg1"/>
          </a:solidFill>
          <a:latin typeface="+mj-lt"/>
          <a:ea typeface="+mj-ea"/>
          <a:cs typeface="+mj-cs"/>
        </a:defRPr>
      </a:lvl1pPr>
      <a:lvl2pPr algn="r" rtl="0" eaLnBrk="1" fontAlgn="base" hangingPunct="1">
        <a:spcBef>
          <a:spcPct val="0"/>
        </a:spcBef>
        <a:spcAft>
          <a:spcPct val="0"/>
        </a:spcAft>
        <a:defRPr sz="2800">
          <a:solidFill>
            <a:schemeClr val="bg1"/>
          </a:solidFill>
          <a:latin typeface="HelveticaNeue LT 45 Lt" pitchFamily="34" charset="0"/>
          <a:cs typeface="Arial" charset="0"/>
        </a:defRPr>
      </a:lvl2pPr>
      <a:lvl3pPr algn="r" rtl="0" eaLnBrk="1" fontAlgn="base" hangingPunct="1">
        <a:spcBef>
          <a:spcPct val="0"/>
        </a:spcBef>
        <a:spcAft>
          <a:spcPct val="0"/>
        </a:spcAft>
        <a:defRPr sz="2800">
          <a:solidFill>
            <a:schemeClr val="bg1"/>
          </a:solidFill>
          <a:latin typeface="HelveticaNeue LT 45 Lt" pitchFamily="34" charset="0"/>
          <a:cs typeface="Arial" charset="0"/>
        </a:defRPr>
      </a:lvl3pPr>
      <a:lvl4pPr algn="r" rtl="0" eaLnBrk="1" fontAlgn="base" hangingPunct="1">
        <a:spcBef>
          <a:spcPct val="0"/>
        </a:spcBef>
        <a:spcAft>
          <a:spcPct val="0"/>
        </a:spcAft>
        <a:defRPr sz="2800">
          <a:solidFill>
            <a:schemeClr val="bg1"/>
          </a:solidFill>
          <a:latin typeface="HelveticaNeue LT 45 Lt" pitchFamily="34" charset="0"/>
          <a:cs typeface="Arial" charset="0"/>
        </a:defRPr>
      </a:lvl4pPr>
      <a:lvl5pPr algn="r" rtl="0" eaLnBrk="1" fontAlgn="base" hangingPunct="1">
        <a:spcBef>
          <a:spcPct val="0"/>
        </a:spcBef>
        <a:spcAft>
          <a:spcPct val="0"/>
        </a:spcAft>
        <a:defRPr sz="2800">
          <a:solidFill>
            <a:schemeClr val="bg1"/>
          </a:solidFill>
          <a:latin typeface="HelveticaNeue LT 45 Lt" pitchFamily="34" charset="0"/>
          <a:cs typeface="Arial" charset="0"/>
        </a:defRPr>
      </a:lvl5pPr>
      <a:lvl6pPr marL="457200" algn="r" rtl="0" eaLnBrk="1" fontAlgn="base" hangingPunct="1">
        <a:spcBef>
          <a:spcPct val="0"/>
        </a:spcBef>
        <a:spcAft>
          <a:spcPct val="0"/>
        </a:spcAft>
        <a:defRPr sz="2800">
          <a:solidFill>
            <a:schemeClr val="bg1"/>
          </a:solidFill>
          <a:latin typeface="HelveticaNeue LT 45 Lt" pitchFamily="34" charset="0"/>
          <a:cs typeface="Arial" charset="0"/>
        </a:defRPr>
      </a:lvl6pPr>
      <a:lvl7pPr marL="914400" algn="r" rtl="0" eaLnBrk="1" fontAlgn="base" hangingPunct="1">
        <a:spcBef>
          <a:spcPct val="0"/>
        </a:spcBef>
        <a:spcAft>
          <a:spcPct val="0"/>
        </a:spcAft>
        <a:defRPr sz="2800">
          <a:solidFill>
            <a:schemeClr val="bg1"/>
          </a:solidFill>
          <a:latin typeface="HelveticaNeue LT 45 Lt" pitchFamily="34" charset="0"/>
          <a:cs typeface="Arial" charset="0"/>
        </a:defRPr>
      </a:lvl7pPr>
      <a:lvl8pPr marL="1371600" algn="r" rtl="0" eaLnBrk="1" fontAlgn="base" hangingPunct="1">
        <a:spcBef>
          <a:spcPct val="0"/>
        </a:spcBef>
        <a:spcAft>
          <a:spcPct val="0"/>
        </a:spcAft>
        <a:defRPr sz="2800">
          <a:solidFill>
            <a:schemeClr val="bg1"/>
          </a:solidFill>
          <a:latin typeface="HelveticaNeue LT 45 Lt" pitchFamily="34" charset="0"/>
          <a:cs typeface="Arial" charset="0"/>
        </a:defRPr>
      </a:lvl8pPr>
      <a:lvl9pPr marL="1828800" algn="r" rtl="0" eaLnBrk="1" fontAlgn="base" hangingPunct="1">
        <a:spcBef>
          <a:spcPct val="0"/>
        </a:spcBef>
        <a:spcAft>
          <a:spcPct val="0"/>
        </a:spcAft>
        <a:defRPr sz="2800">
          <a:solidFill>
            <a:schemeClr val="bg1"/>
          </a:solidFill>
          <a:latin typeface="HelveticaNeue LT 45 Lt" pitchFamily="34" charset="0"/>
          <a:cs typeface="Arial" charset="0"/>
        </a:defRPr>
      </a:lvl9pPr>
    </p:titleStyle>
    <p:bodyStyle>
      <a:lvl1pPr marL="190500" indent="-190500" algn="l" rtl="0" eaLnBrk="1" fontAlgn="base" hangingPunct="1">
        <a:spcBef>
          <a:spcPct val="0"/>
        </a:spcBef>
        <a:spcAft>
          <a:spcPts val="600"/>
        </a:spcAft>
        <a:buClr>
          <a:srgbClr val="003399"/>
        </a:buClr>
        <a:buFont typeface="Wingdings" pitchFamily="2" charset="2"/>
        <a:buChar char="n"/>
        <a:defRPr sz="1200">
          <a:solidFill>
            <a:schemeClr val="tx1"/>
          </a:solidFill>
          <a:latin typeface="+mn-lt"/>
          <a:ea typeface="+mn-ea"/>
          <a:cs typeface="+mn-cs"/>
        </a:defRPr>
      </a:lvl1pPr>
      <a:lvl2pPr marL="381000" indent="-188913" algn="l" rtl="0" eaLnBrk="1" fontAlgn="base" hangingPunct="1">
        <a:spcBef>
          <a:spcPct val="0"/>
        </a:spcBef>
        <a:spcAft>
          <a:spcPts val="600"/>
        </a:spcAft>
        <a:buClr>
          <a:schemeClr val="bg2"/>
        </a:buClr>
        <a:buChar char="—"/>
        <a:defRPr sz="1200">
          <a:solidFill>
            <a:schemeClr val="tx1"/>
          </a:solidFill>
          <a:latin typeface="+mn-lt"/>
          <a:cs typeface="+mn-cs"/>
        </a:defRPr>
      </a:lvl2pPr>
      <a:lvl3pPr marL="584200" indent="-201613" algn="l" rtl="0" eaLnBrk="1" fontAlgn="base" hangingPunct="1">
        <a:spcBef>
          <a:spcPct val="0"/>
        </a:spcBef>
        <a:spcAft>
          <a:spcPts val="600"/>
        </a:spcAft>
        <a:buClr>
          <a:schemeClr val="bg2"/>
        </a:buClr>
        <a:buChar char="—"/>
        <a:defRPr sz="1200">
          <a:solidFill>
            <a:schemeClr val="tx1"/>
          </a:solidFill>
          <a:latin typeface="+mn-lt"/>
          <a:cs typeface="+mn-cs"/>
        </a:defRPr>
      </a:lvl3pPr>
      <a:lvl4pPr marL="749300" indent="-163513" algn="l" rtl="0" eaLnBrk="1" fontAlgn="base" hangingPunct="1">
        <a:spcBef>
          <a:spcPct val="0"/>
        </a:spcBef>
        <a:spcAft>
          <a:spcPts val="600"/>
        </a:spcAft>
        <a:buClr>
          <a:schemeClr val="bg2"/>
        </a:buClr>
        <a:buChar char="—"/>
        <a:defRPr sz="1200">
          <a:solidFill>
            <a:schemeClr val="tx1"/>
          </a:solidFill>
          <a:latin typeface="+mn-lt"/>
          <a:cs typeface="+mn-cs"/>
        </a:defRPr>
      </a:lvl4pPr>
      <a:lvl5pPr marL="952500" indent="-201613" algn="l" rtl="0" eaLnBrk="1" fontAlgn="base" hangingPunct="1">
        <a:spcBef>
          <a:spcPct val="0"/>
        </a:spcBef>
        <a:spcAft>
          <a:spcPts val="600"/>
        </a:spcAft>
        <a:buClr>
          <a:schemeClr val="bg2"/>
        </a:buClr>
        <a:buChar char="—"/>
        <a:defRPr sz="1200">
          <a:solidFill>
            <a:schemeClr val="tx1"/>
          </a:solidFill>
          <a:latin typeface="+mn-lt"/>
          <a:cs typeface="+mn-cs"/>
        </a:defRPr>
      </a:lvl5pPr>
      <a:lvl6pPr marL="1409700" indent="-201613" algn="l" rtl="0" eaLnBrk="1" fontAlgn="base" hangingPunct="1">
        <a:spcBef>
          <a:spcPct val="0"/>
        </a:spcBef>
        <a:spcAft>
          <a:spcPts val="600"/>
        </a:spcAft>
        <a:buClr>
          <a:schemeClr val="bg2"/>
        </a:buClr>
        <a:buChar char="—"/>
        <a:defRPr sz="1200">
          <a:solidFill>
            <a:schemeClr val="tx1"/>
          </a:solidFill>
          <a:latin typeface="+mn-lt"/>
          <a:cs typeface="+mn-cs"/>
        </a:defRPr>
      </a:lvl6pPr>
      <a:lvl7pPr marL="1866900" indent="-201613" algn="l" rtl="0" eaLnBrk="1" fontAlgn="base" hangingPunct="1">
        <a:spcBef>
          <a:spcPct val="0"/>
        </a:spcBef>
        <a:spcAft>
          <a:spcPts val="600"/>
        </a:spcAft>
        <a:buClr>
          <a:schemeClr val="bg2"/>
        </a:buClr>
        <a:buChar char="—"/>
        <a:defRPr sz="1200">
          <a:solidFill>
            <a:schemeClr val="tx1"/>
          </a:solidFill>
          <a:latin typeface="+mn-lt"/>
          <a:cs typeface="+mn-cs"/>
        </a:defRPr>
      </a:lvl7pPr>
      <a:lvl8pPr marL="2324100" indent="-201613" algn="l" rtl="0" eaLnBrk="1" fontAlgn="base" hangingPunct="1">
        <a:spcBef>
          <a:spcPct val="0"/>
        </a:spcBef>
        <a:spcAft>
          <a:spcPts val="600"/>
        </a:spcAft>
        <a:buClr>
          <a:schemeClr val="bg2"/>
        </a:buClr>
        <a:buChar char="—"/>
        <a:defRPr sz="1200">
          <a:solidFill>
            <a:schemeClr val="tx1"/>
          </a:solidFill>
          <a:latin typeface="+mn-lt"/>
          <a:cs typeface="+mn-cs"/>
        </a:defRPr>
      </a:lvl8pPr>
      <a:lvl9pPr marL="2781300" indent="-201613" algn="l" rtl="0" eaLnBrk="1" fontAlgn="base" hangingPunct="1">
        <a:spcBef>
          <a:spcPct val="0"/>
        </a:spcBef>
        <a:spcAft>
          <a:spcPts val="600"/>
        </a:spcAft>
        <a:buClr>
          <a:schemeClr val="bg2"/>
        </a:buClr>
        <a:buChar char="—"/>
        <a:defRPr sz="12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7.xml"/></Relationships>
</file>

<file path=ppt/slides/_rels/slide4.xml.rels><?xml version="1.0" encoding="UTF-8" standalone="yes"?>
<Relationships xmlns="http://schemas.openxmlformats.org/package/2006/relationships"><Relationship Id="rId8" Type="http://schemas.openxmlformats.org/officeDocument/2006/relationships/image" Target="../media/image8.jp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7.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10.jpg"/><Relationship Id="rId4" Type="http://schemas.openxmlformats.org/officeDocument/2006/relationships/image" Target="../media/image4.png"/><Relationship Id="rId9" Type="http://schemas.openxmlformats.org/officeDocument/2006/relationships/image" Target="../media/image9.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p:cNvSpPr/>
          <p:nvPr/>
        </p:nvSpPr>
        <p:spPr bwMode="auto">
          <a:xfrm>
            <a:off x="981242" y="5287568"/>
            <a:ext cx="5792090" cy="699557"/>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457200" fontAlgn="base">
              <a:spcBef>
                <a:spcPct val="0"/>
              </a:spcBef>
              <a:spcAft>
                <a:spcPct val="0"/>
              </a:spcAft>
            </a:pPr>
            <a:endParaRPr lang="en-US">
              <a:solidFill>
                <a:srgbClr val="000000"/>
              </a:solidFill>
              <a:latin typeface="Arial" charset="0"/>
              <a:ea typeface="ＭＳ Ｐゴシック" pitchFamily="34" charset="-128"/>
              <a:cs typeface="Arial"/>
            </a:endParaRPr>
          </a:p>
        </p:txBody>
      </p:sp>
      <p:sp>
        <p:nvSpPr>
          <p:cNvPr id="14" name="Flowchart: Off-page Connector 13"/>
          <p:cNvSpPr/>
          <p:nvPr/>
        </p:nvSpPr>
        <p:spPr bwMode="auto">
          <a:xfrm rot="16200000">
            <a:off x="379578" y="5212778"/>
            <a:ext cx="699560" cy="849128"/>
          </a:xfrm>
          <a:prstGeom prst="flowChartOffpageConnector">
            <a:avLst/>
          </a:prstGeom>
          <a:solidFill>
            <a:srgbClr val="1E3448"/>
          </a:solidFill>
          <a:ln w="9525" cap="flat" cmpd="sng" algn="ctr">
            <a:noFill/>
            <a:prstDash val="solid"/>
            <a:round/>
            <a:headEnd type="none" w="med" len="med"/>
            <a:tailEnd type="none" w="med" len="med"/>
          </a:ln>
          <a:effectLst/>
        </p:spPr>
        <p:txBody>
          <a:bodyPr vert="vert" wrap="square" lIns="0" tIns="72000" rIns="0" bIns="0" numCol="1" rtlCol="0" anchor="ctr" anchorCtr="1" compatLnSpc="1">
            <a:prstTxWarp prst="textNoShape">
              <a:avLst/>
            </a:prstTxWarp>
          </a:bodyPr>
          <a:lstStyle/>
          <a:p>
            <a:pPr algn="ctr" defTabSz="457200" fontAlgn="base">
              <a:spcBef>
                <a:spcPct val="0"/>
              </a:spcBef>
              <a:spcAft>
                <a:spcPct val="0"/>
              </a:spcAft>
            </a:pPr>
            <a:r>
              <a:rPr lang="en-CA" sz="1000" dirty="0">
                <a:solidFill>
                  <a:srgbClr val="FFFFFF"/>
                </a:solidFill>
                <a:latin typeface="Arial" charset="0"/>
                <a:ea typeface="ＭＳ Ｐゴシック" pitchFamily="34" charset="-128"/>
                <a:cs typeface="Arial"/>
              </a:rPr>
              <a:t>Digital Growth</a:t>
            </a:r>
          </a:p>
        </p:txBody>
      </p:sp>
      <p:sp>
        <p:nvSpPr>
          <p:cNvPr id="20" name="Rectangle 19"/>
          <p:cNvSpPr/>
          <p:nvPr/>
        </p:nvSpPr>
        <p:spPr bwMode="auto">
          <a:xfrm>
            <a:off x="981235" y="4464736"/>
            <a:ext cx="5792090" cy="675723"/>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457200" fontAlgn="base">
              <a:spcBef>
                <a:spcPct val="0"/>
              </a:spcBef>
              <a:spcAft>
                <a:spcPct val="0"/>
              </a:spcAft>
            </a:pPr>
            <a:endParaRPr lang="en-US">
              <a:solidFill>
                <a:srgbClr val="000000"/>
              </a:solidFill>
              <a:latin typeface="Arial" charset="0"/>
              <a:ea typeface="ＭＳ Ｐゴシック" pitchFamily="34" charset="-128"/>
              <a:cs typeface="Arial"/>
            </a:endParaRPr>
          </a:p>
        </p:txBody>
      </p:sp>
      <p:sp>
        <p:nvSpPr>
          <p:cNvPr id="13" name="Flowchart: Off-page Connector 12"/>
          <p:cNvSpPr/>
          <p:nvPr/>
        </p:nvSpPr>
        <p:spPr bwMode="auto">
          <a:xfrm rot="16200000">
            <a:off x="389646" y="4373366"/>
            <a:ext cx="679416" cy="849121"/>
          </a:xfrm>
          <a:prstGeom prst="flowChartOffpageConnector">
            <a:avLst/>
          </a:prstGeom>
          <a:solidFill>
            <a:srgbClr val="1E3448"/>
          </a:solidFill>
          <a:ln w="9525" cap="flat" cmpd="sng" algn="ctr">
            <a:noFill/>
            <a:prstDash val="solid"/>
            <a:round/>
            <a:headEnd type="none" w="med" len="med"/>
            <a:tailEnd type="none" w="med" len="med"/>
          </a:ln>
          <a:effectLst/>
        </p:spPr>
        <p:txBody>
          <a:bodyPr vert="vert" wrap="square" lIns="0" tIns="72000" rIns="0" bIns="0" numCol="1" rtlCol="0" anchor="ctr" anchorCtr="1" compatLnSpc="1">
            <a:prstTxWarp prst="textNoShape">
              <a:avLst/>
            </a:prstTxWarp>
          </a:bodyPr>
          <a:lstStyle/>
          <a:p>
            <a:pPr algn="ctr" defTabSz="457200" fontAlgn="base">
              <a:spcBef>
                <a:spcPct val="0"/>
              </a:spcBef>
              <a:spcAft>
                <a:spcPct val="0"/>
              </a:spcAft>
            </a:pPr>
            <a:r>
              <a:rPr lang="en-CA" sz="1000" dirty="0">
                <a:solidFill>
                  <a:srgbClr val="FFFFFF"/>
                </a:solidFill>
                <a:latin typeface="Arial" charset="0"/>
                <a:ea typeface="ＭＳ Ｐゴシック" pitchFamily="34" charset="-128"/>
                <a:cs typeface="Arial"/>
              </a:rPr>
              <a:t>Splits /</a:t>
            </a:r>
            <a:br>
              <a:rPr lang="en-CA" sz="1000" dirty="0">
                <a:solidFill>
                  <a:srgbClr val="FFFFFF"/>
                </a:solidFill>
                <a:latin typeface="Arial" charset="0"/>
                <a:ea typeface="ＭＳ Ｐゴシック" pitchFamily="34" charset="-128"/>
                <a:cs typeface="Arial"/>
              </a:rPr>
            </a:br>
            <a:r>
              <a:rPr lang="en-CA" sz="1000" dirty="0">
                <a:solidFill>
                  <a:srgbClr val="FFFFFF"/>
                </a:solidFill>
                <a:latin typeface="Arial" charset="0"/>
                <a:ea typeface="ＭＳ Ｐゴシック" pitchFamily="34" charset="-128"/>
                <a:cs typeface="Arial"/>
              </a:rPr>
              <a:t>Spin-offs</a:t>
            </a:r>
          </a:p>
        </p:txBody>
      </p:sp>
      <p:sp>
        <p:nvSpPr>
          <p:cNvPr id="16" name="Rectangle 15"/>
          <p:cNvSpPr/>
          <p:nvPr/>
        </p:nvSpPr>
        <p:spPr bwMode="auto">
          <a:xfrm>
            <a:off x="981241" y="3243926"/>
            <a:ext cx="5792090" cy="1032935"/>
          </a:xfrm>
          <a:prstGeom prst="rect">
            <a:avLst/>
          </a:prstGeom>
          <a:solidFill>
            <a:schemeClr val="accent2">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457200" fontAlgn="base">
              <a:spcBef>
                <a:spcPct val="0"/>
              </a:spcBef>
              <a:spcAft>
                <a:spcPct val="0"/>
              </a:spcAft>
            </a:pPr>
            <a:endParaRPr lang="en-US">
              <a:solidFill>
                <a:srgbClr val="000000"/>
              </a:solidFill>
              <a:latin typeface="Arial" charset="0"/>
              <a:ea typeface="ＭＳ Ｐゴシック" pitchFamily="34" charset="-128"/>
              <a:cs typeface="Arial"/>
            </a:endParaRPr>
          </a:p>
        </p:txBody>
      </p:sp>
      <p:sp>
        <p:nvSpPr>
          <p:cNvPr id="12" name="Flowchart: Off-page Connector 11"/>
          <p:cNvSpPr/>
          <p:nvPr/>
        </p:nvSpPr>
        <p:spPr bwMode="auto">
          <a:xfrm rot="16200000">
            <a:off x="213754" y="3336352"/>
            <a:ext cx="1031215" cy="849115"/>
          </a:xfrm>
          <a:prstGeom prst="flowChartOffpageConnector">
            <a:avLst/>
          </a:prstGeom>
          <a:solidFill>
            <a:srgbClr val="1E3448"/>
          </a:solidFill>
          <a:ln w="9525" cap="flat" cmpd="sng" algn="ctr">
            <a:noFill/>
            <a:prstDash val="solid"/>
            <a:round/>
            <a:headEnd type="none" w="med" len="med"/>
            <a:tailEnd type="none" w="med" len="med"/>
          </a:ln>
          <a:effectLst/>
        </p:spPr>
        <p:txBody>
          <a:bodyPr vert="vert" wrap="square" lIns="0" tIns="72000" rIns="0" bIns="0" numCol="1" rtlCol="0" anchor="ctr" anchorCtr="1" compatLnSpc="1">
            <a:prstTxWarp prst="textNoShape">
              <a:avLst/>
            </a:prstTxWarp>
          </a:bodyPr>
          <a:lstStyle/>
          <a:p>
            <a:pPr algn="ctr" defTabSz="457200" fontAlgn="base">
              <a:spcBef>
                <a:spcPct val="0"/>
              </a:spcBef>
              <a:spcAft>
                <a:spcPct val="0"/>
              </a:spcAft>
            </a:pPr>
            <a:r>
              <a:rPr lang="en-CA" sz="1000" dirty="0">
                <a:solidFill>
                  <a:srgbClr val="FFFFFF"/>
                </a:solidFill>
                <a:latin typeface="Arial" charset="0"/>
                <a:ea typeface="ＭＳ Ｐゴシック" pitchFamily="34" charset="-128"/>
                <a:cs typeface="Arial"/>
              </a:rPr>
              <a:t>Vertical Integration</a:t>
            </a:r>
          </a:p>
        </p:txBody>
      </p:sp>
      <p:sp>
        <p:nvSpPr>
          <p:cNvPr id="10" name="Rectangle 9"/>
          <p:cNvSpPr/>
          <p:nvPr/>
        </p:nvSpPr>
        <p:spPr bwMode="auto">
          <a:xfrm>
            <a:off x="989699" y="1583829"/>
            <a:ext cx="5792090" cy="1524631"/>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457200" fontAlgn="base">
              <a:spcBef>
                <a:spcPct val="0"/>
              </a:spcBef>
              <a:spcAft>
                <a:spcPct val="0"/>
              </a:spcAft>
            </a:pPr>
            <a:endParaRPr lang="en-US">
              <a:solidFill>
                <a:srgbClr val="000000"/>
              </a:solidFill>
              <a:latin typeface="Arial" charset="0"/>
              <a:ea typeface="ＭＳ Ｐゴシック" pitchFamily="34" charset="-128"/>
              <a:cs typeface="Arial"/>
            </a:endParaRPr>
          </a:p>
        </p:txBody>
      </p:sp>
      <p:sp>
        <p:nvSpPr>
          <p:cNvPr id="2" name="Flowchart: Off-page Connector 1"/>
          <p:cNvSpPr/>
          <p:nvPr/>
        </p:nvSpPr>
        <p:spPr bwMode="auto">
          <a:xfrm rot="16200000">
            <a:off x="-33983" y="1920557"/>
            <a:ext cx="1526687" cy="849117"/>
          </a:xfrm>
          <a:prstGeom prst="flowChartOffpageConnector">
            <a:avLst/>
          </a:prstGeom>
          <a:solidFill>
            <a:srgbClr val="1E3448"/>
          </a:solidFill>
          <a:ln w="9525" cap="flat" cmpd="sng" algn="ctr">
            <a:noFill/>
            <a:prstDash val="solid"/>
            <a:round/>
            <a:headEnd type="none" w="med" len="med"/>
            <a:tailEnd type="none" w="med" len="med"/>
          </a:ln>
          <a:effectLst/>
        </p:spPr>
        <p:txBody>
          <a:bodyPr vert="vert" wrap="square" lIns="0" tIns="72000" rIns="0" bIns="0" numCol="1" rtlCol="0" anchor="ctr" anchorCtr="1" compatLnSpc="1">
            <a:prstTxWarp prst="textNoShape">
              <a:avLst/>
            </a:prstTxWarp>
          </a:bodyPr>
          <a:lstStyle/>
          <a:p>
            <a:pPr algn="ctr" defTabSz="457200" fontAlgn="base">
              <a:spcBef>
                <a:spcPct val="0"/>
              </a:spcBef>
              <a:spcAft>
                <a:spcPct val="0"/>
              </a:spcAft>
            </a:pPr>
            <a:r>
              <a:rPr lang="en-CA" sz="1000" dirty="0">
                <a:solidFill>
                  <a:srgbClr val="FFFFFF"/>
                </a:solidFill>
                <a:latin typeface="Arial" charset="0"/>
                <a:ea typeface="ＭＳ Ｐゴシック" pitchFamily="34" charset="-128"/>
                <a:cs typeface="Arial"/>
              </a:rPr>
              <a:t>Horizontal Integration</a:t>
            </a:r>
            <a:endParaRPr lang="en-CA" sz="1000" i="1" dirty="0">
              <a:solidFill>
                <a:srgbClr val="FFFFFF"/>
              </a:solidFill>
              <a:latin typeface="Arial" charset="0"/>
              <a:ea typeface="ＭＳ Ｐゴシック" pitchFamily="34" charset="-128"/>
              <a:cs typeface="Arial"/>
            </a:endParaRPr>
          </a:p>
        </p:txBody>
      </p:sp>
      <p:graphicFrame>
        <p:nvGraphicFramePr>
          <p:cNvPr id="7" name="Table 6"/>
          <p:cNvGraphicFramePr>
            <a:graphicFrameLocks noGrp="1"/>
          </p:cNvGraphicFramePr>
          <p:nvPr>
            <p:extLst/>
          </p:nvPr>
        </p:nvGraphicFramePr>
        <p:xfrm>
          <a:off x="685804" y="1581768"/>
          <a:ext cx="6036733" cy="4352832"/>
        </p:xfrm>
        <a:graphic>
          <a:graphicData uri="http://schemas.openxmlformats.org/drawingml/2006/table">
            <a:tbl>
              <a:tblPr firstRow="1" bandRow="1">
                <a:tableStyleId>{5C22544A-7EE6-4342-B048-85BDC9FD1C3A}</a:tableStyleId>
              </a:tblPr>
              <a:tblGrid>
                <a:gridCol w="475718">
                  <a:extLst>
                    <a:ext uri="{9D8B030D-6E8A-4147-A177-3AD203B41FA5}">
                      <a16:colId xmlns:a16="http://schemas.microsoft.com/office/drawing/2014/main" val="20000"/>
                    </a:ext>
                  </a:extLst>
                </a:gridCol>
                <a:gridCol w="5561015">
                  <a:extLst>
                    <a:ext uri="{9D8B030D-6E8A-4147-A177-3AD203B41FA5}">
                      <a16:colId xmlns:a16="http://schemas.microsoft.com/office/drawing/2014/main" val="20001"/>
                    </a:ext>
                  </a:extLst>
                </a:gridCol>
              </a:tblGrid>
              <a:tr h="1707092">
                <a:tc>
                  <a:txBody>
                    <a:bodyPr/>
                    <a:lstStyle/>
                    <a:p>
                      <a:pPr>
                        <a:spcBef>
                          <a:spcPts val="0"/>
                        </a:spcBef>
                        <a:spcAft>
                          <a:spcPts val="300"/>
                        </a:spcAft>
                        <a:buClr>
                          <a:srgbClr val="003399"/>
                        </a:buClr>
                        <a:defRPr/>
                      </a:pPr>
                      <a:endParaRPr lang="en-AU" sz="1000" b="1" kern="0" dirty="0">
                        <a:solidFill>
                          <a:srgbClr val="444960"/>
                        </a:solidFill>
                        <a:latin typeface="+mn-lt"/>
                        <a:ea typeface="+mn-ea"/>
                      </a:endParaRPr>
                    </a:p>
                  </a:txBody>
                  <a:tcPr marL="99774" marR="99774" marT="39281" marB="39281">
                    <a:lnL w="12700" cmpd="sng">
                      <a:noFill/>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0"/>
                        </a:spcBef>
                        <a:spcAft>
                          <a:spcPts val="300"/>
                        </a:spcAft>
                        <a:buClr>
                          <a:schemeClr val="tx1">
                            <a:lumMod val="65000"/>
                            <a:lumOff val="35000"/>
                          </a:schemeClr>
                        </a:buClr>
                        <a:buSzPct val="100000"/>
                        <a:buFont typeface="Arial" panose="020B0604020202020204" pitchFamily="34" charset="0"/>
                        <a:buNone/>
                        <a:tabLst/>
                        <a:defRPr/>
                      </a:pPr>
                      <a:r>
                        <a:rPr lang="en-US" sz="1000" b="1" kern="1200" baseline="0" dirty="0">
                          <a:solidFill>
                            <a:schemeClr val="tx1"/>
                          </a:solidFill>
                          <a:latin typeface="+mn-lt"/>
                          <a:ea typeface="+mn-ea"/>
                          <a:cs typeface="+mn-cs"/>
                        </a:rPr>
                        <a:t>Cable and Satellite Operators: </a:t>
                      </a:r>
                      <a:r>
                        <a:rPr lang="en-US" sz="1000" b="0" kern="1200" baseline="0" dirty="0">
                          <a:solidFill>
                            <a:schemeClr val="tx1"/>
                          </a:solidFill>
                          <a:latin typeface="+mn-lt"/>
                          <a:ea typeface="+mn-ea"/>
                          <a:cs typeface="+mn-cs"/>
                        </a:rPr>
                        <a:t>Recent pickup in horizontal mergers among operators </a:t>
                      </a:r>
                      <a:r>
                        <a:rPr lang="en-US" sz="1000" b="0" kern="1200" dirty="0">
                          <a:solidFill>
                            <a:schemeClr val="tx1"/>
                          </a:solidFill>
                          <a:latin typeface="+mn-lt"/>
                          <a:ea typeface="+mn-ea"/>
                          <a:cs typeface="+mn-cs"/>
                        </a:rPr>
                        <a:t>se</a:t>
                      </a:r>
                      <a:r>
                        <a:rPr lang="en-CA" sz="1000" b="0" kern="1200" dirty="0">
                          <a:solidFill>
                            <a:schemeClr val="tx1"/>
                          </a:solidFill>
                          <a:latin typeface="+mn-lt"/>
                          <a:ea typeface="+mn-ea"/>
                          <a:cs typeface="+mn-cs"/>
                        </a:rPr>
                        <a:t>eking to reduce costs and gain leverage with networks to address rising programming costs</a:t>
                      </a:r>
                    </a:p>
                    <a:p>
                      <a:pPr marL="119063" marR="0" lvl="0" indent="-119063" algn="l" defTabSz="914400" rtl="0" eaLnBrk="0" fontAlgn="base" latinLnBrk="0" hangingPunct="0">
                        <a:lnSpc>
                          <a:spcPct val="100000"/>
                        </a:lnSpc>
                        <a:spcBef>
                          <a:spcPct val="0"/>
                        </a:spcBef>
                        <a:spcAft>
                          <a:spcPts val="300"/>
                        </a:spcAft>
                        <a:buClr>
                          <a:schemeClr val="tx1">
                            <a:lumMod val="65000"/>
                            <a:lumOff val="35000"/>
                          </a:schemeClr>
                        </a:buClr>
                        <a:buSzPct val="100000"/>
                        <a:buFont typeface="Arial" panose="020B0604020202020204" pitchFamily="34" charset="0"/>
                        <a:buChar char="•"/>
                        <a:tabLst/>
                        <a:defRPr/>
                      </a:pPr>
                      <a:r>
                        <a:rPr lang="en-US" sz="1000" b="0" i="1" kern="1200" baseline="0" dirty="0">
                          <a:solidFill>
                            <a:schemeClr val="tx1"/>
                          </a:solidFill>
                          <a:latin typeface="+mn-lt"/>
                          <a:ea typeface="+mn-ea"/>
                          <a:cs typeface="+mn-cs"/>
                        </a:rPr>
                        <a:t>(e.g. Charter Communications/Comcast’s bids for Time Warner Cable)</a:t>
                      </a:r>
                    </a:p>
                    <a:p>
                      <a:pPr marL="0" marR="0" lvl="0" indent="0" algn="l" defTabSz="914400" rtl="0" eaLnBrk="0" fontAlgn="base" latinLnBrk="0" hangingPunct="0">
                        <a:lnSpc>
                          <a:spcPct val="100000"/>
                        </a:lnSpc>
                        <a:spcBef>
                          <a:spcPts val="500"/>
                        </a:spcBef>
                        <a:spcAft>
                          <a:spcPts val="300"/>
                        </a:spcAft>
                        <a:buClr>
                          <a:schemeClr val="tx1">
                            <a:lumMod val="65000"/>
                            <a:lumOff val="35000"/>
                          </a:schemeClr>
                        </a:buClr>
                        <a:buSzPct val="100000"/>
                        <a:buFont typeface="Arial" panose="020B0604020202020204" pitchFamily="34" charset="0"/>
                        <a:buNone/>
                        <a:tabLst/>
                        <a:defRPr/>
                      </a:pPr>
                      <a:r>
                        <a:rPr lang="en-US" sz="1000" b="1" i="0" kern="1200" baseline="0" dirty="0">
                          <a:solidFill>
                            <a:schemeClr val="tx1"/>
                          </a:solidFill>
                          <a:latin typeface="+mn-lt"/>
                          <a:ea typeface="+mn-ea"/>
                          <a:cs typeface="+mn-cs"/>
                        </a:rPr>
                        <a:t>Networks (Distributors): </a:t>
                      </a:r>
                      <a:r>
                        <a:rPr lang="en-US" sz="1000" b="0" kern="1200" baseline="0" dirty="0">
                          <a:solidFill>
                            <a:schemeClr val="tx1"/>
                          </a:solidFill>
                          <a:latin typeface="+mn-lt"/>
                          <a:ea typeface="+mn-ea"/>
                          <a:cs typeface="+mn-cs"/>
                        </a:rPr>
                        <a:t>Greater scale increases negotiating power to mitigate content costs </a:t>
                      </a:r>
                    </a:p>
                    <a:p>
                      <a:pPr marL="190500" marR="0" lvl="0" indent="-190500" algn="l" defTabSz="914400" rtl="0" eaLnBrk="0" fontAlgn="base" latinLnBrk="0" hangingPunct="0">
                        <a:lnSpc>
                          <a:spcPct val="100000"/>
                        </a:lnSpc>
                        <a:spcBef>
                          <a:spcPct val="0"/>
                        </a:spcBef>
                        <a:spcAft>
                          <a:spcPts val="300"/>
                        </a:spcAft>
                        <a:buClr>
                          <a:schemeClr val="tx1">
                            <a:lumMod val="65000"/>
                            <a:lumOff val="35000"/>
                          </a:schemeClr>
                        </a:buClr>
                        <a:buSzPct val="100000"/>
                        <a:buFont typeface="Arial" panose="020B0604020202020204" pitchFamily="34" charset="0"/>
                        <a:buChar char="•"/>
                        <a:tabLst/>
                        <a:defRPr/>
                      </a:pPr>
                      <a:r>
                        <a:rPr lang="en-US" sz="1000" b="0" i="1" kern="1200" baseline="0" dirty="0">
                          <a:solidFill>
                            <a:schemeClr val="tx1"/>
                          </a:solidFill>
                          <a:latin typeface="+mn-lt"/>
                          <a:ea typeface="+mn-ea"/>
                          <a:cs typeface="+mn-cs"/>
                        </a:rPr>
                        <a:t>(e.g. Rumored Discovery bid for Scripps)</a:t>
                      </a:r>
                      <a:endParaRPr lang="en-US" sz="500" b="0" i="1" kern="1200" baseline="0" dirty="0">
                        <a:solidFill>
                          <a:schemeClr val="tx1"/>
                        </a:solidFill>
                        <a:latin typeface="+mn-lt"/>
                        <a:ea typeface="+mn-ea"/>
                        <a:cs typeface="+mn-cs"/>
                      </a:endParaRPr>
                    </a:p>
                    <a:p>
                      <a:pPr marL="0" marR="0" lvl="0" indent="0" algn="l" defTabSz="914400" rtl="0" eaLnBrk="0" fontAlgn="base" latinLnBrk="0" hangingPunct="0">
                        <a:lnSpc>
                          <a:spcPct val="100000"/>
                        </a:lnSpc>
                        <a:spcBef>
                          <a:spcPts val="500"/>
                        </a:spcBef>
                        <a:spcAft>
                          <a:spcPts val="300"/>
                        </a:spcAft>
                        <a:buClr>
                          <a:schemeClr val="tx1">
                            <a:lumMod val="65000"/>
                            <a:lumOff val="35000"/>
                          </a:schemeClr>
                        </a:buClr>
                        <a:buSzPct val="100000"/>
                        <a:buFont typeface="Arial" panose="020B0604020202020204" pitchFamily="34" charset="0"/>
                        <a:buNone/>
                        <a:tabLst/>
                        <a:defRPr/>
                      </a:pPr>
                      <a:r>
                        <a:rPr lang="en-US" sz="1000" b="1" i="0" kern="1200" baseline="0" dirty="0">
                          <a:solidFill>
                            <a:schemeClr val="tx1"/>
                          </a:solidFill>
                          <a:latin typeface="+mn-lt"/>
                          <a:ea typeface="+mn-ea"/>
                          <a:cs typeface="+mn-cs"/>
                        </a:rPr>
                        <a:t>Studios: </a:t>
                      </a:r>
                      <a:r>
                        <a:rPr lang="en-US" sz="1000" b="0" kern="1200" baseline="0" dirty="0">
                          <a:solidFill>
                            <a:schemeClr val="tx1"/>
                          </a:solidFill>
                          <a:latin typeface="+mn-lt"/>
                          <a:ea typeface="+mn-ea"/>
                          <a:cs typeface="+mn-cs"/>
                        </a:rPr>
                        <a:t>Greater scale increases risk diversification and provides more stable revenues </a:t>
                      </a:r>
                    </a:p>
                    <a:p>
                      <a:pPr marL="190500" marR="0" lvl="0" indent="-190500" algn="l" defTabSz="914400" rtl="0" eaLnBrk="0" fontAlgn="base" latinLnBrk="0" hangingPunct="0">
                        <a:lnSpc>
                          <a:spcPct val="100000"/>
                        </a:lnSpc>
                        <a:spcBef>
                          <a:spcPct val="0"/>
                        </a:spcBef>
                        <a:spcAft>
                          <a:spcPts val="300"/>
                        </a:spcAft>
                        <a:buClr>
                          <a:schemeClr val="tx1">
                            <a:lumMod val="65000"/>
                            <a:lumOff val="35000"/>
                          </a:schemeClr>
                        </a:buClr>
                        <a:buSzPct val="100000"/>
                        <a:buFont typeface="Arial" panose="020B0604020202020204" pitchFamily="34" charset="0"/>
                        <a:buChar char="•"/>
                        <a:tabLst/>
                        <a:defRPr/>
                      </a:pPr>
                      <a:r>
                        <a:rPr lang="en-US" sz="1000" b="0" i="1" kern="1200" baseline="0" dirty="0">
                          <a:solidFill>
                            <a:schemeClr val="tx1"/>
                          </a:solidFill>
                          <a:latin typeface="+mn-lt"/>
                          <a:ea typeface="+mn-ea"/>
                          <a:cs typeface="+mn-cs"/>
                        </a:rPr>
                        <a:t>(e.g. Lions Gate acquisition of Summit)</a:t>
                      </a:r>
                    </a:p>
                  </a:txBody>
                  <a:tcPr marL="99774" marR="99774" marT="39281" marB="0">
                    <a:lnL w="12700" cmpd="sng">
                      <a:noFill/>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227667">
                <a:tc>
                  <a:txBody>
                    <a:bodyPr/>
                    <a:lstStyle/>
                    <a:p>
                      <a:pPr>
                        <a:spcBef>
                          <a:spcPts val="0"/>
                        </a:spcBef>
                        <a:spcAft>
                          <a:spcPts val="300"/>
                        </a:spcAft>
                        <a:buClr>
                          <a:srgbClr val="003399"/>
                        </a:buClr>
                        <a:defRPr/>
                      </a:pPr>
                      <a:endParaRPr lang="en-AU" sz="1000" b="1" kern="0" dirty="0">
                        <a:solidFill>
                          <a:srgbClr val="444960"/>
                        </a:solidFill>
                        <a:latin typeface="+mn-lt"/>
                        <a:ea typeface="+mn-ea"/>
                      </a:endParaRPr>
                    </a:p>
                  </a:txBody>
                  <a:tcPr marL="99774" marR="99774" marT="39281" marB="39281">
                    <a:lnL w="12700" cmpd="sng">
                      <a:noFill/>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0"/>
                        </a:spcBef>
                        <a:spcAft>
                          <a:spcPts val="300"/>
                        </a:spcAft>
                        <a:buClr>
                          <a:schemeClr val="tx1">
                            <a:lumMod val="65000"/>
                            <a:lumOff val="35000"/>
                          </a:schemeClr>
                        </a:buClr>
                        <a:buSzPct val="100000"/>
                        <a:buFont typeface="Arial" panose="020B0604020202020204" pitchFamily="34" charset="0"/>
                        <a:buNone/>
                        <a:tabLst/>
                        <a:defRPr/>
                      </a:pPr>
                      <a:r>
                        <a:rPr lang="en-US" sz="1000" b="1" kern="1200" baseline="0" dirty="0">
                          <a:solidFill>
                            <a:schemeClr val="tx1"/>
                          </a:solidFill>
                          <a:latin typeface="+mn-lt"/>
                          <a:ea typeface="+mn-ea"/>
                          <a:cs typeface="+mn-cs"/>
                        </a:rPr>
                        <a:t>Content-focused: </a:t>
                      </a:r>
                      <a:r>
                        <a:rPr lang="en-US" sz="1000" b="0" baseline="0" dirty="0">
                          <a:solidFill>
                            <a:srgbClr val="000000"/>
                          </a:solidFill>
                          <a:latin typeface="+mn-lt"/>
                        </a:rPr>
                        <a:t>Rising value of content is driving networks to seek greater access to content through either in-house production or through acquisitions</a:t>
                      </a:r>
                    </a:p>
                    <a:p>
                      <a:pPr marL="190500" marR="0" lvl="0" indent="-190500" algn="l" defTabSz="914400" rtl="0" eaLnBrk="0" fontAlgn="base" latinLnBrk="0" hangingPunct="0">
                        <a:lnSpc>
                          <a:spcPct val="100000"/>
                        </a:lnSpc>
                        <a:spcBef>
                          <a:spcPct val="0"/>
                        </a:spcBef>
                        <a:spcAft>
                          <a:spcPts val="300"/>
                        </a:spcAft>
                        <a:buClr>
                          <a:schemeClr val="tx1">
                            <a:lumMod val="65000"/>
                            <a:lumOff val="35000"/>
                          </a:schemeClr>
                        </a:buClr>
                        <a:buSzPct val="100000"/>
                        <a:buFont typeface="Arial" panose="020B0604020202020204" pitchFamily="34" charset="0"/>
                        <a:buChar char="•"/>
                        <a:tabLst/>
                        <a:defRPr/>
                      </a:pPr>
                      <a:r>
                        <a:rPr lang="en-US" sz="1000" b="0" i="1" baseline="0" dirty="0">
                          <a:solidFill>
                            <a:srgbClr val="000000"/>
                          </a:solidFill>
                          <a:latin typeface="+mn-lt"/>
                        </a:rPr>
                        <a:t>(e.g. GE &amp; NBC acquisition of Universal, Disney’s acquisitions of studios)</a:t>
                      </a:r>
                      <a:endParaRPr lang="en-US" sz="1000" b="0" baseline="0" dirty="0">
                        <a:solidFill>
                          <a:srgbClr val="000000"/>
                        </a:solidFill>
                        <a:latin typeface="+mn-lt"/>
                      </a:endParaRPr>
                    </a:p>
                    <a:p>
                      <a:pPr marL="0" marR="0" lvl="0" indent="0" algn="l" defTabSz="914400" rtl="0" eaLnBrk="0" fontAlgn="base" latinLnBrk="0" hangingPunct="0">
                        <a:lnSpc>
                          <a:spcPct val="100000"/>
                        </a:lnSpc>
                        <a:spcBef>
                          <a:spcPct val="0"/>
                        </a:spcBef>
                        <a:spcAft>
                          <a:spcPts val="300"/>
                        </a:spcAft>
                        <a:buClr>
                          <a:schemeClr val="tx1">
                            <a:lumMod val="65000"/>
                            <a:lumOff val="35000"/>
                          </a:schemeClr>
                        </a:buClr>
                        <a:buSzPct val="100000"/>
                        <a:buFont typeface="Arial" panose="020B0604020202020204" pitchFamily="34" charset="0"/>
                        <a:buNone/>
                        <a:tabLst/>
                        <a:defRPr/>
                      </a:pPr>
                      <a:r>
                        <a:rPr lang="en-US" sz="1000" b="1" u="none" baseline="0" dirty="0">
                          <a:solidFill>
                            <a:srgbClr val="000000"/>
                          </a:solidFill>
                          <a:latin typeface="+mn-lt"/>
                        </a:rPr>
                        <a:t>Distribution-focused: </a:t>
                      </a:r>
                      <a:r>
                        <a:rPr lang="en-US" sz="1000" b="0" kern="1200" baseline="0" dirty="0">
                          <a:solidFill>
                            <a:schemeClr val="tx1"/>
                          </a:solidFill>
                          <a:latin typeface="+mn-lt"/>
                          <a:ea typeface="+mn-ea"/>
                          <a:cs typeface="+mn-cs"/>
                        </a:rPr>
                        <a:t>Vertical integration also ensures a platform for studio’s content</a:t>
                      </a:r>
                    </a:p>
                    <a:p>
                      <a:pPr marL="190500" marR="0" lvl="0" indent="-190500" algn="l" defTabSz="914400" rtl="0" eaLnBrk="0" fontAlgn="base" latinLnBrk="0" hangingPunct="0">
                        <a:lnSpc>
                          <a:spcPct val="100000"/>
                        </a:lnSpc>
                        <a:spcBef>
                          <a:spcPct val="0"/>
                        </a:spcBef>
                        <a:spcAft>
                          <a:spcPts val="300"/>
                        </a:spcAft>
                        <a:buClr>
                          <a:schemeClr val="tx1">
                            <a:lumMod val="65000"/>
                            <a:lumOff val="35000"/>
                          </a:schemeClr>
                        </a:buClr>
                        <a:buSzPct val="100000"/>
                        <a:buFont typeface="Arial" panose="020B0604020202020204" pitchFamily="34" charset="0"/>
                        <a:buChar char="•"/>
                        <a:tabLst/>
                        <a:defRPr/>
                      </a:pPr>
                      <a:r>
                        <a:rPr lang="en-US" sz="1000" b="0" i="1" kern="1200" baseline="0" dirty="0">
                          <a:solidFill>
                            <a:schemeClr val="tx1"/>
                          </a:solidFill>
                          <a:latin typeface="+mn-lt"/>
                          <a:ea typeface="+mn-ea"/>
                          <a:cs typeface="+mn-cs"/>
                        </a:rPr>
                        <a:t>(e.g. </a:t>
                      </a:r>
                      <a:r>
                        <a:rPr lang="en-US" sz="1000" b="0" i="1" baseline="0" dirty="0">
                          <a:solidFill>
                            <a:srgbClr val="000000"/>
                          </a:solidFill>
                          <a:latin typeface="+mn-lt"/>
                        </a:rPr>
                        <a:t>Formalized distribution partnerships such as Disney and </a:t>
                      </a:r>
                      <a:r>
                        <a:rPr lang="en-US" sz="1000" b="0" i="1" baseline="0" dirty="0" err="1">
                          <a:solidFill>
                            <a:srgbClr val="000000"/>
                          </a:solidFill>
                          <a:latin typeface="+mn-lt"/>
                        </a:rPr>
                        <a:t>Dreamworks</a:t>
                      </a:r>
                      <a:r>
                        <a:rPr lang="en-US" sz="1000" b="0" i="1" kern="1200" baseline="0" dirty="0">
                          <a:solidFill>
                            <a:schemeClr val="tx1"/>
                          </a:solidFill>
                          <a:latin typeface="+mn-lt"/>
                          <a:ea typeface="+mn-ea"/>
                          <a:cs typeface="+mn-cs"/>
                        </a:rPr>
                        <a:t>)</a:t>
                      </a:r>
                    </a:p>
                  </a:txBody>
                  <a:tcPr marL="99774" marR="99774" marT="39281" marB="0">
                    <a:lnL w="12700" cmpd="sng">
                      <a:noFill/>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846666">
                <a:tc>
                  <a:txBody>
                    <a:bodyPr/>
                    <a:lstStyle/>
                    <a:p>
                      <a:pPr>
                        <a:spcBef>
                          <a:spcPts val="0"/>
                        </a:spcBef>
                        <a:spcAft>
                          <a:spcPts val="300"/>
                        </a:spcAft>
                        <a:buClr>
                          <a:srgbClr val="003399"/>
                        </a:buClr>
                        <a:defRPr/>
                      </a:pPr>
                      <a:endParaRPr lang="en-AU" sz="1000" b="1" kern="0" dirty="0">
                        <a:solidFill>
                          <a:srgbClr val="444960"/>
                        </a:solidFill>
                        <a:latin typeface="+mn-lt"/>
                        <a:ea typeface="+mn-ea"/>
                      </a:endParaRPr>
                    </a:p>
                  </a:txBody>
                  <a:tcPr marL="99774" marR="99774" marT="39281" marB="39281">
                    <a:lnL w="12700" cmpd="sng">
                      <a:noFill/>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0"/>
                        </a:spcBef>
                        <a:spcAft>
                          <a:spcPts val="300"/>
                        </a:spcAft>
                        <a:buClr>
                          <a:schemeClr val="tx1">
                            <a:lumMod val="65000"/>
                            <a:lumOff val="35000"/>
                          </a:schemeClr>
                        </a:buClr>
                        <a:buSzPct val="100000"/>
                        <a:buFont typeface="Arial" panose="020B0604020202020204" pitchFamily="34" charset="0"/>
                        <a:buNone/>
                        <a:tabLst/>
                        <a:defRPr/>
                      </a:pPr>
                      <a:r>
                        <a:rPr lang="en-US" sz="1000" b="1" kern="1200" dirty="0">
                          <a:solidFill>
                            <a:schemeClr val="tx1"/>
                          </a:solidFill>
                          <a:latin typeface="+mn-lt"/>
                          <a:ea typeface="+mn-ea"/>
                          <a:cs typeface="+mn-cs"/>
                        </a:rPr>
                        <a:t>Splits</a:t>
                      </a:r>
                      <a:r>
                        <a:rPr lang="en-US" sz="1000" b="1" kern="1200" baseline="0" dirty="0">
                          <a:solidFill>
                            <a:schemeClr val="tx1"/>
                          </a:solidFill>
                          <a:latin typeface="+mn-lt"/>
                          <a:ea typeface="+mn-ea"/>
                          <a:cs typeface="+mn-cs"/>
                        </a:rPr>
                        <a:t>/Spin Offs:</a:t>
                      </a:r>
                      <a:r>
                        <a:rPr lang="en-US" sz="1000" b="0" kern="1200" baseline="0" dirty="0">
                          <a:solidFill>
                            <a:schemeClr val="tx1"/>
                          </a:solidFill>
                          <a:latin typeface="+mn-lt"/>
                          <a:ea typeface="+mn-ea"/>
                          <a:cs typeface="+mn-cs"/>
                        </a:rPr>
                        <a:t> </a:t>
                      </a:r>
                      <a:r>
                        <a:rPr lang="en-US" sz="1000" b="0" kern="1200" dirty="0">
                          <a:solidFill>
                            <a:schemeClr val="tx1"/>
                          </a:solidFill>
                          <a:latin typeface="+mn-lt"/>
                          <a:ea typeface="+mn-ea"/>
                          <a:cs typeface="+mn-cs"/>
                        </a:rPr>
                        <a:t>Recent major splits/spin-offs</a:t>
                      </a:r>
                      <a:r>
                        <a:rPr lang="en-US" sz="1000" b="0" kern="1200" baseline="0" dirty="0">
                          <a:solidFill>
                            <a:schemeClr val="tx1"/>
                          </a:solidFill>
                          <a:latin typeface="+mn-lt"/>
                          <a:ea typeface="+mn-ea"/>
                          <a:cs typeface="+mn-cs"/>
                        </a:rPr>
                        <a:t> where core media business separates from areas such as publishing or outdoors </a:t>
                      </a:r>
                    </a:p>
                    <a:p>
                      <a:pPr marL="190500" marR="0" lvl="0" indent="-190500" algn="l" defTabSz="914400" rtl="0" eaLnBrk="0" fontAlgn="base" latinLnBrk="0" hangingPunct="0">
                        <a:lnSpc>
                          <a:spcPct val="100000"/>
                        </a:lnSpc>
                        <a:spcBef>
                          <a:spcPct val="0"/>
                        </a:spcBef>
                        <a:spcAft>
                          <a:spcPts val="300"/>
                        </a:spcAft>
                        <a:buClr>
                          <a:schemeClr val="tx1">
                            <a:lumMod val="65000"/>
                            <a:lumOff val="35000"/>
                          </a:schemeClr>
                        </a:buClr>
                        <a:buSzPct val="100000"/>
                        <a:buFont typeface="Arial" panose="020B0604020202020204" pitchFamily="34" charset="0"/>
                        <a:buChar char="•"/>
                        <a:tabLst/>
                        <a:defRPr/>
                      </a:pPr>
                      <a:r>
                        <a:rPr lang="en-US" sz="1000" b="0" i="1" kern="1200" baseline="0" dirty="0">
                          <a:solidFill>
                            <a:schemeClr val="tx1"/>
                          </a:solidFill>
                          <a:latin typeface="+mn-lt"/>
                          <a:ea typeface="+mn-ea"/>
                          <a:cs typeface="+mn-cs"/>
                        </a:rPr>
                        <a:t>(e.g. News Corp. and 21</a:t>
                      </a:r>
                      <a:r>
                        <a:rPr lang="en-US" sz="1000" b="0" i="1" kern="1200" baseline="30000" dirty="0">
                          <a:solidFill>
                            <a:schemeClr val="tx1"/>
                          </a:solidFill>
                          <a:latin typeface="+mn-lt"/>
                          <a:ea typeface="+mn-ea"/>
                          <a:cs typeface="+mn-cs"/>
                        </a:rPr>
                        <a:t>st</a:t>
                      </a:r>
                      <a:r>
                        <a:rPr lang="en-US" sz="1000" b="0" i="1" kern="1200" baseline="0" dirty="0">
                          <a:solidFill>
                            <a:schemeClr val="tx1"/>
                          </a:solidFill>
                          <a:latin typeface="+mn-lt"/>
                          <a:ea typeface="+mn-ea"/>
                          <a:cs typeface="+mn-cs"/>
                        </a:rPr>
                        <a:t> Century Fox, Time Warner and Time Inc.)</a:t>
                      </a:r>
                    </a:p>
                  </a:txBody>
                  <a:tcPr marL="99774" marR="99774" marT="39281" marB="0">
                    <a:lnL w="12700" cmpd="sng">
                      <a:noFill/>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71407">
                <a:tc>
                  <a:txBody>
                    <a:bodyPr/>
                    <a:lstStyle/>
                    <a:p>
                      <a:pPr>
                        <a:spcBef>
                          <a:spcPts val="0"/>
                        </a:spcBef>
                        <a:spcAft>
                          <a:spcPts val="300"/>
                        </a:spcAft>
                        <a:buClr>
                          <a:srgbClr val="003399"/>
                        </a:buClr>
                        <a:defRPr/>
                      </a:pPr>
                      <a:endParaRPr lang="en-AU" sz="1000" b="1" kern="0" dirty="0">
                        <a:solidFill>
                          <a:srgbClr val="444960"/>
                        </a:solidFill>
                        <a:latin typeface="+mn-lt"/>
                        <a:ea typeface="+mn-ea"/>
                      </a:endParaRPr>
                    </a:p>
                  </a:txBody>
                  <a:tcPr marL="99774" marR="99774" marT="39281" marB="39281">
                    <a:lnL w="12700" cmpd="sng">
                      <a:noFill/>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0"/>
                        </a:spcBef>
                        <a:spcAft>
                          <a:spcPts val="300"/>
                        </a:spcAft>
                        <a:buClr>
                          <a:srgbClr val="000000">
                            <a:lumMod val="65000"/>
                            <a:lumOff val="35000"/>
                          </a:srgbClr>
                        </a:buClr>
                        <a:buSzPct val="100000"/>
                        <a:buFont typeface="Arial" panose="020B0604020202020204" pitchFamily="34" charset="0"/>
                        <a:buNone/>
                        <a:tabLst/>
                        <a:defRPr/>
                      </a:pPr>
                      <a:r>
                        <a:rPr lang="en-US" sz="1000" b="1" dirty="0">
                          <a:solidFill>
                            <a:srgbClr val="000000"/>
                          </a:solidFill>
                          <a:latin typeface="+mn-lt"/>
                        </a:rPr>
                        <a:t>Digital:</a:t>
                      </a:r>
                      <a:r>
                        <a:rPr lang="en-US" sz="1000" b="0" baseline="0" dirty="0">
                          <a:solidFill>
                            <a:srgbClr val="000000"/>
                          </a:solidFill>
                          <a:latin typeface="+mn-lt"/>
                        </a:rPr>
                        <a:t> </a:t>
                      </a:r>
                      <a:r>
                        <a:rPr lang="en-US" sz="1000" b="0" dirty="0">
                          <a:solidFill>
                            <a:srgbClr val="000000"/>
                          </a:solidFill>
                          <a:latin typeface="+mn-lt"/>
                        </a:rPr>
                        <a:t>Emergence of digital distribution</a:t>
                      </a:r>
                      <a:r>
                        <a:rPr lang="en-US" sz="1000" b="0" baseline="0" dirty="0">
                          <a:solidFill>
                            <a:srgbClr val="000000"/>
                          </a:solidFill>
                          <a:latin typeface="+mn-lt"/>
                        </a:rPr>
                        <a:t> platforms such as Netflix and Amazon Instant Video threatens networks and cable/satellite operators and increases demand for content</a:t>
                      </a:r>
                    </a:p>
                    <a:p>
                      <a:pPr marL="119063" marR="0" lvl="0" indent="-119063" algn="l" defTabSz="914400" rtl="0" eaLnBrk="0" fontAlgn="base" latinLnBrk="0" hangingPunct="0">
                        <a:lnSpc>
                          <a:spcPct val="100000"/>
                        </a:lnSpc>
                        <a:spcBef>
                          <a:spcPct val="0"/>
                        </a:spcBef>
                        <a:spcAft>
                          <a:spcPts val="300"/>
                        </a:spcAft>
                        <a:buClr>
                          <a:srgbClr val="000000">
                            <a:lumMod val="65000"/>
                            <a:lumOff val="35000"/>
                          </a:srgbClr>
                        </a:buClr>
                        <a:buSzPct val="100000"/>
                        <a:buFont typeface="Arial" panose="020B0604020202020204" pitchFamily="34" charset="0"/>
                        <a:buChar char="•"/>
                        <a:tabLst/>
                        <a:defRPr/>
                      </a:pPr>
                      <a:r>
                        <a:rPr lang="en-US" sz="1000" b="0" i="1" baseline="0" dirty="0">
                          <a:solidFill>
                            <a:srgbClr val="000000"/>
                          </a:solidFill>
                          <a:latin typeface="+mn-lt"/>
                        </a:rPr>
                        <a:t>(e.g. $5.2bn of digital revenues in 2012, up 50% from 2011)</a:t>
                      </a:r>
                    </a:p>
                  </a:txBody>
                  <a:tcPr marL="99774" marR="99774" marT="39281" marB="0">
                    <a:lnL w="12700" cmpd="sng">
                      <a:noFill/>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6" name="Rectangle 5"/>
          <p:cNvSpPr/>
          <p:nvPr/>
        </p:nvSpPr>
        <p:spPr bwMode="auto">
          <a:xfrm>
            <a:off x="6894099" y="1581768"/>
            <a:ext cx="1926055" cy="4394200"/>
          </a:xfrm>
          <a:prstGeom prst="rect">
            <a:avLst/>
          </a:prstGeom>
          <a:solidFill>
            <a:schemeClr val="bg1">
              <a:lumMod val="8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28600" indent="-228600" defTabSz="457200" eaLnBrk="0" fontAlgn="base" hangingPunct="0">
              <a:spcBef>
                <a:spcPct val="0"/>
              </a:spcBef>
              <a:spcAft>
                <a:spcPts val="300"/>
              </a:spcAft>
              <a:buClr>
                <a:srgbClr val="000000">
                  <a:lumMod val="65000"/>
                  <a:lumOff val="35000"/>
                </a:srgbClr>
              </a:buClr>
              <a:buSzPct val="100000"/>
              <a:defRPr/>
            </a:pPr>
            <a:r>
              <a:rPr lang="en-US" sz="1000" b="1" dirty="0">
                <a:solidFill>
                  <a:srgbClr val="000000"/>
                </a:solidFill>
                <a:latin typeface="Arial" charset="0"/>
                <a:ea typeface="MS PGothic"/>
                <a:cs typeface="Arial"/>
              </a:rPr>
              <a:t>VALUATION OVERVIEW</a:t>
            </a:r>
          </a:p>
          <a:p>
            <a:pPr marL="228600" indent="-228600" defTabSz="457200" eaLnBrk="0" fontAlgn="base" hangingPunct="0">
              <a:spcBef>
                <a:spcPts val="300"/>
              </a:spcBef>
              <a:spcAft>
                <a:spcPts val="300"/>
              </a:spcAft>
              <a:buClr>
                <a:srgbClr val="000000">
                  <a:lumMod val="65000"/>
                  <a:lumOff val="35000"/>
                </a:srgbClr>
              </a:buClr>
              <a:buSzPct val="100000"/>
              <a:defRPr/>
            </a:pPr>
            <a:r>
              <a:rPr lang="en-US" sz="1000" b="1" dirty="0">
                <a:solidFill>
                  <a:srgbClr val="000000"/>
                </a:solidFill>
                <a:latin typeface="Arial" charset="0"/>
                <a:ea typeface="MS PGothic"/>
                <a:cs typeface="Arial"/>
              </a:rPr>
              <a:t>Media conglomerates: </a:t>
            </a:r>
          </a:p>
          <a:p>
            <a:pPr marL="228600" indent="-228600" defTabSz="457200" eaLnBrk="0" fontAlgn="base" hangingPunct="0">
              <a:spcBef>
                <a:spcPct val="0"/>
              </a:spcBef>
              <a:spcAft>
                <a:spcPts val="200"/>
              </a:spcAft>
              <a:buClr>
                <a:srgbClr val="000000">
                  <a:lumMod val="65000"/>
                  <a:lumOff val="35000"/>
                </a:srgbClr>
              </a:buClr>
              <a:buSzPct val="100000"/>
              <a:buFont typeface="Arial" panose="020B0604020202020204" pitchFamily="34" charset="0"/>
              <a:buChar char="•"/>
              <a:defRPr/>
            </a:pPr>
            <a:r>
              <a:rPr lang="en-US" sz="1000" b="1" dirty="0">
                <a:solidFill>
                  <a:srgbClr val="000000"/>
                </a:solidFill>
                <a:latin typeface="Arial" charset="0"/>
                <a:ea typeface="MS PGothic"/>
                <a:cs typeface="Arial"/>
              </a:rPr>
              <a:t>EV/EBITDA:</a:t>
            </a:r>
            <a:r>
              <a:rPr lang="en-US" sz="1000" dirty="0">
                <a:solidFill>
                  <a:srgbClr val="000000"/>
                </a:solidFill>
                <a:latin typeface="Arial" charset="0"/>
                <a:ea typeface="MS PGothic"/>
                <a:cs typeface="Arial"/>
              </a:rPr>
              <a:t> 7.4x – 11.7x</a:t>
            </a:r>
          </a:p>
          <a:p>
            <a:pPr marL="228600" indent="-228600" defTabSz="457200" eaLnBrk="0" fontAlgn="base" hangingPunct="0">
              <a:spcBef>
                <a:spcPct val="0"/>
              </a:spcBef>
              <a:spcAft>
                <a:spcPts val="200"/>
              </a:spcAft>
              <a:buClr>
                <a:srgbClr val="000000">
                  <a:lumMod val="65000"/>
                  <a:lumOff val="35000"/>
                </a:srgbClr>
              </a:buClr>
              <a:buSzPct val="100000"/>
              <a:buFont typeface="Arial" panose="020B0604020202020204" pitchFamily="34" charset="0"/>
              <a:buChar char="•"/>
              <a:defRPr/>
            </a:pPr>
            <a:r>
              <a:rPr lang="en-US" sz="1000" b="1" dirty="0">
                <a:solidFill>
                  <a:srgbClr val="000000"/>
                </a:solidFill>
                <a:latin typeface="Arial" charset="0"/>
                <a:ea typeface="MS PGothic"/>
                <a:cs typeface="Arial"/>
              </a:rPr>
              <a:t>EV/Revenue: </a:t>
            </a:r>
            <a:r>
              <a:rPr lang="en-US" sz="1000" dirty="0">
                <a:solidFill>
                  <a:srgbClr val="000000"/>
                </a:solidFill>
                <a:latin typeface="Arial" charset="0"/>
                <a:ea typeface="MS PGothic"/>
                <a:cs typeface="Arial"/>
              </a:rPr>
              <a:t>2.6x – 2.7x</a:t>
            </a:r>
          </a:p>
          <a:p>
            <a:pPr marL="228600" indent="-228600" defTabSz="457200" eaLnBrk="0" fontAlgn="base" hangingPunct="0">
              <a:spcBef>
                <a:spcPct val="0"/>
              </a:spcBef>
              <a:spcAft>
                <a:spcPts val="200"/>
              </a:spcAft>
              <a:buClr>
                <a:srgbClr val="000000">
                  <a:lumMod val="65000"/>
                  <a:lumOff val="35000"/>
                </a:srgbClr>
              </a:buClr>
              <a:buSzPct val="100000"/>
              <a:buFont typeface="Arial" panose="020B0604020202020204" pitchFamily="34" charset="0"/>
              <a:buChar char="•"/>
              <a:defRPr/>
            </a:pPr>
            <a:r>
              <a:rPr lang="en-US" sz="1000" b="1" dirty="0">
                <a:solidFill>
                  <a:srgbClr val="000000"/>
                </a:solidFill>
                <a:latin typeface="Arial" charset="0"/>
                <a:ea typeface="MS PGothic"/>
                <a:cs typeface="Arial"/>
              </a:rPr>
              <a:t>P/E: </a:t>
            </a:r>
            <a:r>
              <a:rPr lang="en-US" sz="1000" dirty="0">
                <a:solidFill>
                  <a:srgbClr val="000000"/>
                </a:solidFill>
                <a:latin typeface="Arial" charset="0"/>
                <a:ea typeface="MS PGothic"/>
                <a:cs typeface="Arial"/>
              </a:rPr>
              <a:t>13.3x – 18.3x</a:t>
            </a:r>
          </a:p>
          <a:p>
            <a:pPr defTabSz="457200" eaLnBrk="0" fontAlgn="base" hangingPunct="0">
              <a:spcBef>
                <a:spcPts val="300"/>
              </a:spcBef>
              <a:spcAft>
                <a:spcPts val="300"/>
              </a:spcAft>
              <a:buClr>
                <a:srgbClr val="000000">
                  <a:lumMod val="65000"/>
                  <a:lumOff val="35000"/>
                </a:srgbClr>
              </a:buClr>
              <a:buSzPct val="100000"/>
              <a:defRPr/>
            </a:pPr>
            <a:r>
              <a:rPr lang="en-US" sz="1000" b="1" dirty="0">
                <a:solidFill>
                  <a:srgbClr val="000000"/>
                </a:solidFill>
                <a:latin typeface="Arial" charset="0"/>
                <a:ea typeface="MS PGothic"/>
                <a:cs typeface="Arial"/>
              </a:rPr>
              <a:t>Studios:</a:t>
            </a:r>
          </a:p>
          <a:p>
            <a:pPr marL="228600" indent="-228600" defTabSz="457200" eaLnBrk="0" fontAlgn="base" hangingPunct="0">
              <a:spcBef>
                <a:spcPct val="0"/>
              </a:spcBef>
              <a:spcAft>
                <a:spcPts val="200"/>
              </a:spcAft>
              <a:buClr>
                <a:srgbClr val="000000">
                  <a:lumMod val="65000"/>
                  <a:lumOff val="35000"/>
                </a:srgbClr>
              </a:buClr>
              <a:buSzPct val="100000"/>
              <a:buFont typeface="Arial" panose="020B0604020202020204" pitchFamily="34" charset="0"/>
              <a:buChar char="•"/>
              <a:defRPr/>
            </a:pPr>
            <a:r>
              <a:rPr lang="en-US" sz="1000" b="1" dirty="0">
                <a:solidFill>
                  <a:srgbClr val="000000"/>
                </a:solidFill>
                <a:latin typeface="Arial" charset="0"/>
                <a:ea typeface="MS PGothic"/>
                <a:cs typeface="Arial"/>
              </a:rPr>
              <a:t>EV/EBITDA: </a:t>
            </a:r>
            <a:r>
              <a:rPr lang="en-US" sz="1000" dirty="0">
                <a:solidFill>
                  <a:srgbClr val="000000"/>
                </a:solidFill>
                <a:latin typeface="Arial" charset="0"/>
                <a:ea typeface="MS PGothic"/>
                <a:cs typeface="Arial"/>
              </a:rPr>
              <a:t>8.2x – 24.5x</a:t>
            </a:r>
          </a:p>
          <a:p>
            <a:pPr marL="228600" indent="-228600" defTabSz="457200" eaLnBrk="0" fontAlgn="base" hangingPunct="0">
              <a:spcBef>
                <a:spcPct val="0"/>
              </a:spcBef>
              <a:spcAft>
                <a:spcPts val="200"/>
              </a:spcAft>
              <a:buClr>
                <a:srgbClr val="000000">
                  <a:lumMod val="65000"/>
                  <a:lumOff val="35000"/>
                </a:srgbClr>
              </a:buClr>
              <a:buSzPct val="100000"/>
              <a:buFont typeface="Arial" panose="020B0604020202020204" pitchFamily="34" charset="0"/>
              <a:buChar char="•"/>
              <a:defRPr/>
            </a:pPr>
            <a:r>
              <a:rPr lang="en-US" sz="1000" b="1" dirty="0">
                <a:solidFill>
                  <a:srgbClr val="000000"/>
                </a:solidFill>
                <a:latin typeface="Arial" charset="0"/>
                <a:ea typeface="MS PGothic"/>
                <a:cs typeface="Arial"/>
              </a:rPr>
              <a:t>EV/Revenue: </a:t>
            </a:r>
            <a:r>
              <a:rPr lang="en-US" sz="1000" dirty="0">
                <a:solidFill>
                  <a:srgbClr val="000000"/>
                </a:solidFill>
                <a:latin typeface="Arial" charset="0"/>
                <a:ea typeface="MS PGothic"/>
                <a:cs typeface="Arial"/>
              </a:rPr>
              <a:t>1.8x – 3.6x</a:t>
            </a:r>
          </a:p>
          <a:p>
            <a:pPr marL="228600" indent="-228600" defTabSz="457200" eaLnBrk="0" fontAlgn="base" hangingPunct="0">
              <a:spcBef>
                <a:spcPct val="0"/>
              </a:spcBef>
              <a:spcAft>
                <a:spcPts val="200"/>
              </a:spcAft>
              <a:buClr>
                <a:srgbClr val="000000">
                  <a:lumMod val="65000"/>
                  <a:lumOff val="35000"/>
                </a:srgbClr>
              </a:buClr>
              <a:buSzPct val="100000"/>
              <a:buFont typeface="Arial" panose="020B0604020202020204" pitchFamily="34" charset="0"/>
              <a:buChar char="•"/>
              <a:defRPr/>
            </a:pPr>
            <a:r>
              <a:rPr lang="en-US" sz="1000" b="1" dirty="0">
                <a:solidFill>
                  <a:srgbClr val="000000"/>
                </a:solidFill>
                <a:latin typeface="Arial" charset="0"/>
                <a:ea typeface="MS PGothic"/>
                <a:cs typeface="Arial"/>
              </a:rPr>
              <a:t>P/E: </a:t>
            </a:r>
            <a:r>
              <a:rPr lang="en-US" sz="1000" dirty="0">
                <a:solidFill>
                  <a:srgbClr val="000000"/>
                </a:solidFill>
                <a:latin typeface="Arial" charset="0"/>
                <a:ea typeface="MS PGothic"/>
                <a:cs typeface="Arial"/>
              </a:rPr>
              <a:t>18.1x – 40.9x</a:t>
            </a:r>
          </a:p>
          <a:p>
            <a:pPr marL="228600" indent="-228600" defTabSz="457200" eaLnBrk="0" fontAlgn="base" hangingPunct="0">
              <a:spcBef>
                <a:spcPct val="0"/>
              </a:spcBef>
              <a:spcAft>
                <a:spcPts val="200"/>
              </a:spcAft>
              <a:buClr>
                <a:srgbClr val="000000">
                  <a:lumMod val="65000"/>
                  <a:lumOff val="35000"/>
                </a:srgbClr>
              </a:buClr>
              <a:buSzPct val="100000"/>
              <a:buFont typeface="Arial" panose="020B0604020202020204" pitchFamily="34" charset="0"/>
              <a:buChar char="•"/>
              <a:defRPr/>
            </a:pPr>
            <a:r>
              <a:rPr lang="en-US" sz="1000" dirty="0">
                <a:solidFill>
                  <a:srgbClr val="000000"/>
                </a:solidFill>
                <a:latin typeface="Arial" charset="0"/>
                <a:ea typeface="MS PGothic"/>
                <a:cs typeface="Arial"/>
              </a:rPr>
              <a:t>Higher multiples compared to conglomerates suggests premium on pure-play nature and//or high growth expectations for content</a:t>
            </a:r>
          </a:p>
          <a:p>
            <a:pPr defTabSz="457200" eaLnBrk="0" fontAlgn="base" hangingPunct="0">
              <a:spcBef>
                <a:spcPts val="300"/>
              </a:spcBef>
              <a:spcAft>
                <a:spcPts val="300"/>
              </a:spcAft>
              <a:buClr>
                <a:srgbClr val="000000">
                  <a:lumMod val="65000"/>
                  <a:lumOff val="35000"/>
                </a:srgbClr>
              </a:buClr>
              <a:buSzPct val="100000"/>
              <a:defRPr/>
            </a:pPr>
            <a:r>
              <a:rPr lang="en-US" sz="1000" b="1" dirty="0">
                <a:solidFill>
                  <a:srgbClr val="000000"/>
                </a:solidFill>
                <a:latin typeface="Arial" charset="0"/>
                <a:ea typeface="MS PGothic"/>
                <a:cs typeface="Arial"/>
              </a:rPr>
              <a:t>Netflix:</a:t>
            </a:r>
          </a:p>
          <a:p>
            <a:pPr marL="228600" indent="-228600" defTabSz="457200" eaLnBrk="0" fontAlgn="base" hangingPunct="0">
              <a:spcBef>
                <a:spcPct val="0"/>
              </a:spcBef>
              <a:spcAft>
                <a:spcPts val="200"/>
              </a:spcAft>
              <a:buClr>
                <a:srgbClr val="000000">
                  <a:lumMod val="65000"/>
                  <a:lumOff val="35000"/>
                </a:srgbClr>
              </a:buClr>
              <a:buSzPct val="100000"/>
              <a:buFont typeface="Arial" panose="020B0604020202020204" pitchFamily="34" charset="0"/>
              <a:buChar char="•"/>
              <a:defRPr/>
            </a:pPr>
            <a:r>
              <a:rPr lang="en-US" sz="1000" b="1" dirty="0">
                <a:solidFill>
                  <a:srgbClr val="000000"/>
                </a:solidFill>
                <a:latin typeface="Arial" charset="0"/>
                <a:ea typeface="MS PGothic"/>
                <a:cs typeface="Arial"/>
              </a:rPr>
              <a:t>EV/EBITDA: </a:t>
            </a:r>
            <a:r>
              <a:rPr lang="en-US" sz="1000" dirty="0">
                <a:solidFill>
                  <a:srgbClr val="000000"/>
                </a:solidFill>
                <a:latin typeface="Arial" charset="0"/>
                <a:ea typeface="MS PGothic"/>
                <a:cs typeface="Arial"/>
              </a:rPr>
              <a:t>37.8x</a:t>
            </a:r>
          </a:p>
          <a:p>
            <a:pPr marL="228600" indent="-228600" defTabSz="457200" eaLnBrk="0" fontAlgn="base" hangingPunct="0">
              <a:spcBef>
                <a:spcPct val="0"/>
              </a:spcBef>
              <a:spcAft>
                <a:spcPts val="200"/>
              </a:spcAft>
              <a:buClr>
                <a:srgbClr val="000000">
                  <a:lumMod val="65000"/>
                  <a:lumOff val="35000"/>
                </a:srgbClr>
              </a:buClr>
              <a:buSzPct val="100000"/>
              <a:buFont typeface="Arial" panose="020B0604020202020204" pitchFamily="34" charset="0"/>
              <a:buChar char="•"/>
              <a:defRPr/>
            </a:pPr>
            <a:r>
              <a:rPr lang="en-US" sz="1000" b="1" dirty="0">
                <a:solidFill>
                  <a:srgbClr val="000000"/>
                </a:solidFill>
                <a:latin typeface="Arial" charset="0"/>
                <a:ea typeface="MS PGothic"/>
                <a:cs typeface="Arial"/>
              </a:rPr>
              <a:t>EV/Revenue: </a:t>
            </a:r>
            <a:r>
              <a:rPr lang="en-US" sz="1000" dirty="0">
                <a:solidFill>
                  <a:srgbClr val="000000"/>
                </a:solidFill>
                <a:latin typeface="Arial" charset="0"/>
                <a:ea typeface="MS PGothic"/>
                <a:cs typeface="Arial"/>
              </a:rPr>
              <a:t>4.2x</a:t>
            </a:r>
          </a:p>
          <a:p>
            <a:pPr marL="228600" indent="-228600" defTabSz="457200" eaLnBrk="0" fontAlgn="base" hangingPunct="0">
              <a:spcBef>
                <a:spcPct val="0"/>
              </a:spcBef>
              <a:spcAft>
                <a:spcPts val="200"/>
              </a:spcAft>
              <a:buClr>
                <a:srgbClr val="000000">
                  <a:lumMod val="65000"/>
                  <a:lumOff val="35000"/>
                </a:srgbClr>
              </a:buClr>
              <a:buSzPct val="100000"/>
              <a:buFont typeface="Arial" panose="020B0604020202020204" pitchFamily="34" charset="0"/>
              <a:buChar char="•"/>
              <a:defRPr/>
            </a:pPr>
            <a:r>
              <a:rPr lang="en-US" sz="1000" b="1" dirty="0">
                <a:solidFill>
                  <a:srgbClr val="000000"/>
                </a:solidFill>
                <a:latin typeface="Arial" charset="0"/>
                <a:ea typeface="MS PGothic"/>
                <a:cs typeface="Arial"/>
              </a:rPr>
              <a:t>P/E: </a:t>
            </a:r>
            <a:r>
              <a:rPr lang="en-US" sz="1000" dirty="0">
                <a:solidFill>
                  <a:srgbClr val="000000"/>
                </a:solidFill>
                <a:latin typeface="Arial" charset="0"/>
                <a:ea typeface="MS PGothic"/>
                <a:cs typeface="Arial"/>
              </a:rPr>
              <a:t>74.9x</a:t>
            </a:r>
          </a:p>
          <a:p>
            <a:pPr marL="228600" indent="-228600" defTabSz="457200" eaLnBrk="0" fontAlgn="base" hangingPunct="0">
              <a:spcBef>
                <a:spcPct val="0"/>
              </a:spcBef>
              <a:spcAft>
                <a:spcPts val="200"/>
              </a:spcAft>
              <a:buClr>
                <a:srgbClr val="000000">
                  <a:lumMod val="65000"/>
                  <a:lumOff val="35000"/>
                </a:srgbClr>
              </a:buClr>
              <a:buSzPct val="100000"/>
              <a:buFont typeface="Arial" panose="020B0604020202020204" pitchFamily="34" charset="0"/>
              <a:buChar char="•"/>
              <a:defRPr/>
            </a:pPr>
            <a:r>
              <a:rPr lang="en-US" sz="1000" dirty="0">
                <a:solidFill>
                  <a:srgbClr val="000000"/>
                </a:solidFill>
                <a:latin typeface="Arial" charset="0"/>
                <a:ea typeface="MS PGothic"/>
                <a:cs typeface="Arial"/>
              </a:rPr>
              <a:t>High valuation emphasizes industry trend towards digital distribution and projected rapid growth</a:t>
            </a:r>
          </a:p>
          <a:p>
            <a:pPr defTabSz="457200" eaLnBrk="0" fontAlgn="base" hangingPunct="0">
              <a:spcBef>
                <a:spcPct val="0"/>
              </a:spcBef>
              <a:spcAft>
                <a:spcPts val="300"/>
              </a:spcAft>
              <a:buClr>
                <a:srgbClr val="000000">
                  <a:lumMod val="65000"/>
                  <a:lumOff val="35000"/>
                </a:srgbClr>
              </a:buClr>
              <a:buSzPct val="100000"/>
              <a:defRPr/>
            </a:pPr>
            <a:br>
              <a:rPr lang="en-US" sz="800" i="1" dirty="0">
                <a:solidFill>
                  <a:srgbClr val="000000"/>
                </a:solidFill>
                <a:latin typeface="Arial" charset="0"/>
                <a:ea typeface="MS PGothic"/>
                <a:cs typeface="Arial"/>
              </a:rPr>
            </a:br>
            <a:r>
              <a:rPr lang="en-US" sz="800" i="1" dirty="0">
                <a:solidFill>
                  <a:srgbClr val="000000"/>
                </a:solidFill>
                <a:latin typeface="Arial" charset="0"/>
                <a:ea typeface="MS PGothic"/>
                <a:cs typeface="Arial"/>
              </a:rPr>
              <a:t>All multiples are NTM</a:t>
            </a:r>
          </a:p>
        </p:txBody>
      </p:sp>
      <p:graphicFrame>
        <p:nvGraphicFramePr>
          <p:cNvPr id="15" name="Group 108"/>
          <p:cNvGraphicFramePr>
            <a:graphicFrameLocks noGrp="1"/>
          </p:cNvGraphicFramePr>
          <p:nvPr>
            <p:extLst/>
          </p:nvPr>
        </p:nvGraphicFramePr>
        <p:xfrm>
          <a:off x="304800" y="1257300"/>
          <a:ext cx="8534400" cy="233172"/>
        </p:xfrm>
        <a:graphic>
          <a:graphicData uri="http://schemas.openxmlformats.org/drawingml/2006/table">
            <a:tbl>
              <a:tblPr/>
              <a:tblGrid>
                <a:gridCol w="8534400">
                  <a:extLst>
                    <a:ext uri="{9D8B030D-6E8A-4147-A177-3AD203B41FA5}">
                      <a16:colId xmlns:a16="http://schemas.microsoft.com/office/drawing/2014/main" val="20000"/>
                    </a:ext>
                  </a:extLst>
                </a:gridCol>
              </a:tblGrid>
              <a:tr h="1647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050" b="1" i="0" u="none" strike="noStrike" cap="none" normalizeH="0" baseline="0" dirty="0">
                          <a:ln>
                            <a:noFill/>
                          </a:ln>
                          <a:solidFill>
                            <a:schemeClr val="bg1"/>
                          </a:solidFill>
                          <a:effectLst/>
                          <a:latin typeface="+mn-lt"/>
                          <a:ea typeface="ＭＳ Ｐゴシック" pitchFamily="34" charset="-128"/>
                          <a:cs typeface="Arial" charset="0"/>
                        </a:rPr>
                        <a:t>Corporate Finance Activity</a:t>
                      </a:r>
                      <a:endParaRPr kumimoji="0" lang="en-US" sz="1050" b="1" i="0" u="none" strike="noStrike" cap="none" normalizeH="0" baseline="0" dirty="0">
                        <a:ln>
                          <a:noFill/>
                        </a:ln>
                        <a:solidFill>
                          <a:schemeClr val="bg1"/>
                        </a:solidFill>
                        <a:effectLst/>
                        <a:latin typeface="+mn-lt"/>
                        <a:ea typeface="ＭＳ Ｐゴシック" pitchFamily="34" charset="-128"/>
                        <a:cs typeface="Arial" charset="0"/>
                      </a:endParaRPr>
                    </a:p>
                  </a:txBody>
                  <a:tcPr marL="45720" marR="45720" marT="36576" marB="36576" anchor="ctr" horzOverflow="overflow">
                    <a:lnL>
                      <a:noFill/>
                    </a:lnL>
                    <a:lnR w="38100" cap="flat" cmpd="sng" algn="ctr">
                      <a:noFill/>
                      <a:prstDash val="solid"/>
                      <a:round/>
                      <a:headEnd type="none" w="med" len="med"/>
                      <a:tailEnd type="none" w="med" len="med"/>
                    </a:lnR>
                    <a:lnT>
                      <a:noFill/>
                    </a:lnT>
                    <a:lnB w="6350" cap="flat" cmpd="sng" algn="ctr">
                      <a:noFill/>
                      <a:prstDash val="solid"/>
                      <a:round/>
                      <a:headEnd type="none" w="med" len="med"/>
                      <a:tailEnd type="none" w="med" len="med"/>
                    </a:lnB>
                    <a:lnTlToBr>
                      <a:noFill/>
                    </a:lnTlToBr>
                    <a:lnBlToTr>
                      <a:noFill/>
                    </a:lnBlToTr>
                    <a:solidFill>
                      <a:srgbClr val="1E3448"/>
                    </a:solidFill>
                  </a:tcPr>
                </a:tc>
                <a:extLst>
                  <a:ext uri="{0D108BD9-81ED-4DB2-BD59-A6C34878D82A}">
                    <a16:rowId xmlns:a16="http://schemas.microsoft.com/office/drawing/2014/main" val="10000"/>
                  </a:ext>
                </a:extLst>
              </a:tr>
            </a:tbl>
          </a:graphicData>
        </a:graphic>
      </p:graphicFrame>
      <p:sp>
        <p:nvSpPr>
          <p:cNvPr id="18" name="Title 1">
            <a:extLst>
              <a:ext uri="{FF2B5EF4-FFF2-40B4-BE49-F238E27FC236}">
                <a16:creationId xmlns:a16="http://schemas.microsoft.com/office/drawing/2014/main" id="{8592F238-F8A6-4225-9CEB-1C1C66B8F3D4}"/>
              </a:ext>
            </a:extLst>
          </p:cNvPr>
          <p:cNvSpPr txBox="1">
            <a:spLocks/>
          </p:cNvSpPr>
          <p:nvPr/>
        </p:nvSpPr>
        <p:spPr bwMode="auto">
          <a:xfrm>
            <a:off x="219077" y="254002"/>
            <a:ext cx="8645525" cy="60388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a:solidFill>
                  <a:schemeClr val="bg1"/>
                </a:solidFill>
                <a:latin typeface="+mj-lt"/>
                <a:ea typeface="+mj-ea"/>
                <a:cs typeface="+mj-cs"/>
              </a:defRPr>
            </a:lvl1pPr>
            <a:lvl2pPr algn="r" rtl="0" eaLnBrk="0" fontAlgn="base" hangingPunct="0">
              <a:spcBef>
                <a:spcPct val="0"/>
              </a:spcBef>
              <a:spcAft>
                <a:spcPct val="0"/>
              </a:spcAft>
              <a:defRPr sz="2800">
                <a:solidFill>
                  <a:schemeClr val="bg1"/>
                </a:solidFill>
                <a:latin typeface="HelveticaNeue LT 45 Lt" pitchFamily="34" charset="0"/>
                <a:cs typeface="Arial" charset="0"/>
              </a:defRPr>
            </a:lvl2pPr>
            <a:lvl3pPr algn="r" rtl="0" eaLnBrk="0" fontAlgn="base" hangingPunct="0">
              <a:spcBef>
                <a:spcPct val="0"/>
              </a:spcBef>
              <a:spcAft>
                <a:spcPct val="0"/>
              </a:spcAft>
              <a:defRPr sz="2800">
                <a:solidFill>
                  <a:schemeClr val="bg1"/>
                </a:solidFill>
                <a:latin typeface="HelveticaNeue LT 45 Lt" pitchFamily="34" charset="0"/>
                <a:cs typeface="Arial" charset="0"/>
              </a:defRPr>
            </a:lvl3pPr>
            <a:lvl4pPr algn="r" rtl="0" eaLnBrk="0" fontAlgn="base" hangingPunct="0">
              <a:spcBef>
                <a:spcPct val="0"/>
              </a:spcBef>
              <a:spcAft>
                <a:spcPct val="0"/>
              </a:spcAft>
              <a:defRPr sz="2800">
                <a:solidFill>
                  <a:schemeClr val="bg1"/>
                </a:solidFill>
                <a:latin typeface="HelveticaNeue LT 45 Lt" pitchFamily="34" charset="0"/>
                <a:cs typeface="Arial" charset="0"/>
              </a:defRPr>
            </a:lvl4pPr>
            <a:lvl5pPr algn="r" rtl="0" eaLnBrk="0" fontAlgn="base" hangingPunct="0">
              <a:spcBef>
                <a:spcPct val="0"/>
              </a:spcBef>
              <a:spcAft>
                <a:spcPct val="0"/>
              </a:spcAft>
              <a:defRPr sz="2800">
                <a:solidFill>
                  <a:schemeClr val="bg1"/>
                </a:solidFill>
                <a:latin typeface="HelveticaNeue LT 45 Lt" pitchFamily="34" charset="0"/>
                <a:cs typeface="Arial" charset="0"/>
              </a:defRPr>
            </a:lvl5pPr>
            <a:lvl6pPr marL="457200" algn="r" rtl="0" fontAlgn="base">
              <a:spcBef>
                <a:spcPct val="0"/>
              </a:spcBef>
              <a:spcAft>
                <a:spcPct val="0"/>
              </a:spcAft>
              <a:defRPr sz="2800">
                <a:solidFill>
                  <a:schemeClr val="bg1"/>
                </a:solidFill>
                <a:latin typeface="HelveticaNeue LT 45 Lt" pitchFamily="34" charset="0"/>
                <a:cs typeface="Arial" charset="0"/>
              </a:defRPr>
            </a:lvl6pPr>
            <a:lvl7pPr marL="914400" algn="r" rtl="0" fontAlgn="base">
              <a:spcBef>
                <a:spcPct val="0"/>
              </a:spcBef>
              <a:spcAft>
                <a:spcPct val="0"/>
              </a:spcAft>
              <a:defRPr sz="2800">
                <a:solidFill>
                  <a:schemeClr val="bg1"/>
                </a:solidFill>
                <a:latin typeface="HelveticaNeue LT 45 Lt" pitchFamily="34" charset="0"/>
                <a:cs typeface="Arial" charset="0"/>
              </a:defRPr>
            </a:lvl7pPr>
            <a:lvl8pPr marL="1371600" algn="r" rtl="0" fontAlgn="base">
              <a:spcBef>
                <a:spcPct val="0"/>
              </a:spcBef>
              <a:spcAft>
                <a:spcPct val="0"/>
              </a:spcAft>
              <a:defRPr sz="2800">
                <a:solidFill>
                  <a:schemeClr val="bg1"/>
                </a:solidFill>
                <a:latin typeface="HelveticaNeue LT 45 Lt" pitchFamily="34" charset="0"/>
                <a:cs typeface="Arial" charset="0"/>
              </a:defRPr>
            </a:lvl8pPr>
            <a:lvl9pPr marL="1828800" algn="r" rtl="0" fontAlgn="base">
              <a:spcBef>
                <a:spcPct val="0"/>
              </a:spcBef>
              <a:spcAft>
                <a:spcPct val="0"/>
              </a:spcAft>
              <a:defRPr sz="2800">
                <a:solidFill>
                  <a:schemeClr val="bg1"/>
                </a:solidFill>
                <a:latin typeface="HelveticaNeue LT 45 Lt" pitchFamily="34" charset="0"/>
                <a:cs typeface="Arial" charset="0"/>
              </a:defRPr>
            </a:lvl9pPr>
          </a:lstStyle>
          <a:p>
            <a:r>
              <a:rPr lang="en-US" kern="0" dirty="0">
                <a:solidFill>
                  <a:srgbClr val="FFFFFF"/>
                </a:solidFill>
                <a:latin typeface="HelveticaNeue LT 45 Lt"/>
                <a:cs typeface="Arial"/>
              </a:rPr>
              <a:t>Transaction – Opportunities Overview (AT&amp;T)</a:t>
            </a:r>
            <a:endParaRPr lang="en-CA" kern="0" dirty="0">
              <a:solidFill>
                <a:srgbClr val="FFFFFF"/>
              </a:solidFill>
              <a:latin typeface="HelveticaNeue LT 45 Lt"/>
              <a:cs typeface="Arial"/>
            </a:endParaRPr>
          </a:p>
        </p:txBody>
      </p:sp>
    </p:spTree>
    <p:extLst>
      <p:ext uri="{BB962C8B-B14F-4D97-AF65-F5344CB8AC3E}">
        <p14:creationId xmlns:p14="http://schemas.microsoft.com/office/powerpoint/2010/main" val="283289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4"/>
          <p:cNvSpPr>
            <a:spLocks noGrp="1"/>
          </p:cNvSpPr>
          <p:nvPr>
            <p:ph type="sldNum" sz="quarter" idx="10"/>
          </p:nvPr>
        </p:nvSpPr>
        <p:spPr/>
        <p:txBody>
          <a:bodyPr/>
          <a:lstStyle/>
          <a:p>
            <a:pPr>
              <a:defRPr/>
            </a:pPr>
            <a:fld id="{7D2DF075-FB03-4886-8FC9-7048671DDBF9}" type="slidenum">
              <a:rPr lang="en-AU">
                <a:solidFill>
                  <a:srgbClr val="FFFFFF"/>
                </a:solidFill>
                <a:latin typeface="Helvetica"/>
                <a:cs typeface="Arial"/>
              </a:rPr>
              <a:pPr>
                <a:defRPr/>
              </a:pPr>
              <a:t>2</a:t>
            </a:fld>
            <a:endParaRPr lang="en-AU" dirty="0">
              <a:solidFill>
                <a:srgbClr val="FFFFFF"/>
              </a:solidFill>
              <a:latin typeface="Helvetica"/>
              <a:cs typeface="Arial"/>
            </a:endParaRPr>
          </a:p>
        </p:txBody>
      </p:sp>
      <p:sp>
        <p:nvSpPr>
          <p:cNvPr id="31" name="Title 1"/>
          <p:cNvSpPr>
            <a:spLocks noGrp="1"/>
          </p:cNvSpPr>
          <p:nvPr>
            <p:ph type="title"/>
          </p:nvPr>
        </p:nvSpPr>
        <p:spPr>
          <a:xfrm>
            <a:off x="245112" y="1016635"/>
            <a:ext cx="8645525" cy="603887"/>
          </a:xfrm>
        </p:spPr>
        <p:txBody>
          <a:bodyPr/>
          <a:lstStyle/>
          <a:p>
            <a:r>
              <a:rPr lang="en-US" sz="2400" dirty="0">
                <a:latin typeface="+mn-lt"/>
              </a:rPr>
              <a:t>Potential Rival Acquirers of Take-Two </a:t>
            </a:r>
          </a:p>
        </p:txBody>
      </p:sp>
      <p:sp>
        <p:nvSpPr>
          <p:cNvPr id="32" name="TextBox 31"/>
          <p:cNvSpPr txBox="1"/>
          <p:nvPr/>
        </p:nvSpPr>
        <p:spPr>
          <a:xfrm>
            <a:off x="258763" y="1023455"/>
            <a:ext cx="8596312" cy="498598"/>
          </a:xfrm>
          <a:prstGeom prst="rect">
            <a:avLst/>
          </a:prstGeom>
          <a:noFill/>
          <a:ln>
            <a:noFill/>
            <a:prstDash val="dash"/>
          </a:ln>
        </p:spPr>
        <p:txBody>
          <a:bodyPr wrap="square" lIns="90000" tIns="45720" bIns="45720" rtlCol="0" anchor="ctr" anchorCtr="0">
            <a:spAutoFit/>
          </a:bodyPr>
          <a:lstStyle/>
          <a:p>
            <a:pPr defTabSz="663575" eaLnBrk="0" hangingPunct="0">
              <a:lnSpc>
                <a:spcPct val="110000"/>
              </a:lnSpc>
              <a:spcAft>
                <a:spcPts val="100"/>
              </a:spcAft>
              <a:buClr>
                <a:srgbClr val="003399"/>
              </a:buClr>
              <a:defRPr/>
            </a:pPr>
            <a:r>
              <a:rPr lang="en-US" sz="1200" b="1" dirty="0">
                <a:solidFill>
                  <a:srgbClr val="444960"/>
                </a:solidFill>
                <a:latin typeface="Helvetica"/>
                <a:cs typeface="Arial"/>
              </a:rPr>
              <a:t>Larger players have acquisitive history and Asian gaming firms are looking at Western market, but few players focus on console games, and Activision has lower propensity to bid given recent share buyback from Vivendi</a:t>
            </a:r>
            <a:endParaRPr lang="en-AU" sz="1200" b="1" dirty="0">
              <a:solidFill>
                <a:srgbClr val="444960"/>
              </a:solidFill>
              <a:latin typeface="Helvetica"/>
              <a:cs typeface="Arial"/>
            </a:endParaRPr>
          </a:p>
        </p:txBody>
      </p:sp>
      <p:graphicFrame>
        <p:nvGraphicFramePr>
          <p:cNvPr id="7" name="Group 476"/>
          <p:cNvGraphicFramePr>
            <a:graphicFrameLocks noGrp="1"/>
          </p:cNvGraphicFramePr>
          <p:nvPr>
            <p:extLst/>
          </p:nvPr>
        </p:nvGraphicFramePr>
        <p:xfrm>
          <a:off x="277815" y="1601426"/>
          <a:ext cx="8582025" cy="4659770"/>
        </p:xfrm>
        <a:graphic>
          <a:graphicData uri="http://schemas.openxmlformats.org/drawingml/2006/table">
            <a:tbl>
              <a:tblPr firstCol="1"/>
              <a:tblGrid>
                <a:gridCol w="1193525">
                  <a:extLst>
                    <a:ext uri="{9D8B030D-6E8A-4147-A177-3AD203B41FA5}">
                      <a16:colId xmlns:a16="http://schemas.microsoft.com/office/drawing/2014/main" val="20000"/>
                    </a:ext>
                  </a:extLst>
                </a:gridCol>
                <a:gridCol w="1312268">
                  <a:extLst>
                    <a:ext uri="{9D8B030D-6E8A-4147-A177-3AD203B41FA5}">
                      <a16:colId xmlns:a16="http://schemas.microsoft.com/office/drawing/2014/main" val="20001"/>
                    </a:ext>
                  </a:extLst>
                </a:gridCol>
                <a:gridCol w="2031553">
                  <a:extLst>
                    <a:ext uri="{9D8B030D-6E8A-4147-A177-3AD203B41FA5}">
                      <a16:colId xmlns:a16="http://schemas.microsoft.com/office/drawing/2014/main" val="20002"/>
                    </a:ext>
                  </a:extLst>
                </a:gridCol>
                <a:gridCol w="1275941">
                  <a:extLst>
                    <a:ext uri="{9D8B030D-6E8A-4147-A177-3AD203B41FA5}">
                      <a16:colId xmlns:a16="http://schemas.microsoft.com/office/drawing/2014/main" val="20003"/>
                    </a:ext>
                  </a:extLst>
                </a:gridCol>
                <a:gridCol w="1350569">
                  <a:extLst>
                    <a:ext uri="{9D8B030D-6E8A-4147-A177-3AD203B41FA5}">
                      <a16:colId xmlns:a16="http://schemas.microsoft.com/office/drawing/2014/main" val="20004"/>
                    </a:ext>
                  </a:extLst>
                </a:gridCol>
                <a:gridCol w="1418169">
                  <a:extLst>
                    <a:ext uri="{9D8B030D-6E8A-4147-A177-3AD203B41FA5}">
                      <a16:colId xmlns:a16="http://schemas.microsoft.com/office/drawing/2014/main" val="20005"/>
                    </a:ext>
                  </a:extLst>
                </a:gridCol>
              </a:tblGrid>
              <a:tr h="198900">
                <a:tc>
                  <a:txBody>
                    <a:bodyPr/>
                    <a:lstStyle/>
                    <a:p>
                      <a:pPr marL="0" marR="0" lvl="0" indent="0" algn="l" defTabSz="914400" rtl="0" eaLnBrk="1" fontAlgn="base" latinLnBrk="0" hangingPunct="1">
                        <a:lnSpc>
                          <a:spcPct val="100000"/>
                        </a:lnSpc>
                        <a:spcBef>
                          <a:spcPct val="0"/>
                        </a:spcBef>
                        <a:spcAft>
                          <a:spcPts val="600"/>
                        </a:spcAft>
                        <a:buClr>
                          <a:schemeClr val="accent1"/>
                        </a:buClr>
                        <a:buSzTx/>
                        <a:buFont typeface="Wingdings" pitchFamily="2" charset="2"/>
                        <a:buNone/>
                        <a:tabLst/>
                      </a:pPr>
                      <a:r>
                        <a:rPr kumimoji="0" lang="en-CA" sz="950" b="1" i="0" u="none" strike="noStrike" cap="none" normalizeH="0" baseline="0" dirty="0">
                          <a:ln>
                            <a:noFill/>
                          </a:ln>
                          <a:solidFill>
                            <a:schemeClr val="bg1"/>
                          </a:solidFill>
                          <a:effectLst/>
                          <a:latin typeface="Helvetica"/>
                          <a:cs typeface="Helvetica"/>
                        </a:rPr>
                        <a:t>Rival Acquirers</a:t>
                      </a:r>
                    </a:p>
                  </a:txBody>
                  <a:tcPr marL="45720" marR="36576" marT="18288" marB="18288" anchor="ctr" horzOverflow="overflow">
                    <a:lnL cap="flat">
                      <a:noFill/>
                    </a:lnL>
                    <a:lnR w="12700" cap="flat" cmpd="sng" algn="ctr">
                      <a:noFill/>
                      <a:prstDash val="solid"/>
                      <a:round/>
                      <a:headEnd type="none" w="sm" len="sm"/>
                      <a:tailEnd type="none" w="sm" len="sm"/>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444960"/>
                    </a:solidFill>
                  </a:tcPr>
                </a:tc>
                <a:tc>
                  <a:txBody>
                    <a:bodyPr/>
                    <a:lstStyle/>
                    <a:p>
                      <a:pPr marL="0" marR="0" lvl="0" indent="0" algn="l" defTabSz="914400" rtl="0" eaLnBrk="1" fontAlgn="base" latinLnBrk="0" hangingPunct="1">
                        <a:lnSpc>
                          <a:spcPct val="100000"/>
                        </a:lnSpc>
                        <a:spcBef>
                          <a:spcPct val="0"/>
                        </a:spcBef>
                        <a:spcAft>
                          <a:spcPts val="600"/>
                        </a:spcAft>
                        <a:buClr>
                          <a:schemeClr val="accent1"/>
                        </a:buClr>
                        <a:buSzTx/>
                        <a:buFont typeface="Wingdings" pitchFamily="2" charset="2"/>
                        <a:buNone/>
                        <a:tabLst/>
                      </a:pPr>
                      <a:r>
                        <a:rPr kumimoji="0" lang="en-CA" sz="950" b="1" i="0" u="none" strike="noStrike" cap="none" normalizeH="0" baseline="0" dirty="0">
                          <a:ln>
                            <a:noFill/>
                          </a:ln>
                          <a:solidFill>
                            <a:schemeClr val="bg1"/>
                          </a:solidFill>
                          <a:effectLst/>
                          <a:latin typeface="Helvetica"/>
                          <a:cs typeface="Helvetica"/>
                        </a:rPr>
                        <a:t>Prior Acquisitions</a:t>
                      </a:r>
                    </a:p>
                  </a:txBody>
                  <a:tcPr marL="0" marR="0" marT="18288" marB="18288" anchor="ctr" horzOverflow="overflow">
                    <a:lnL w="12700" cap="flat" cmpd="sng" algn="ctr">
                      <a:noFill/>
                      <a:prstDash val="solid"/>
                      <a:round/>
                      <a:headEnd type="none" w="sm" len="sm"/>
                      <a:tailEnd type="none" w="sm" len="sm"/>
                    </a:lnL>
                    <a:lnR cap="flat">
                      <a:noFill/>
                    </a:lnR>
                    <a:lnT w="12700" cap="flat" cmpd="sng" algn="ctr">
                      <a:noFill/>
                      <a:prstDash val="solid"/>
                      <a:round/>
                      <a:headEnd type="none" w="sm" len="sm"/>
                      <a:tailEnd type="none" w="sm" len="sm"/>
                    </a:lnT>
                    <a:lnB w="12700" cap="flat" cmpd="sng" algn="ctr">
                      <a:noFill/>
                      <a:prstDash val="solid"/>
                      <a:round/>
                      <a:headEnd type="none" w="med" len="med"/>
                      <a:tailEnd type="none" w="med" len="med"/>
                    </a:lnB>
                    <a:lnTlToBr>
                      <a:noFill/>
                    </a:lnTlToBr>
                    <a:lnBlToTr>
                      <a:noFill/>
                    </a:lnBlToTr>
                    <a:solidFill>
                      <a:srgbClr val="444960"/>
                    </a:solidFill>
                  </a:tcPr>
                </a:tc>
                <a:tc>
                  <a:txBody>
                    <a:bodyPr/>
                    <a:lstStyle/>
                    <a:p>
                      <a:pPr marL="0" marR="0" lvl="0" indent="0" algn="l" defTabSz="914400" rtl="0" eaLnBrk="1" fontAlgn="base" latinLnBrk="0" hangingPunct="1">
                        <a:lnSpc>
                          <a:spcPct val="100000"/>
                        </a:lnSpc>
                        <a:spcBef>
                          <a:spcPct val="0"/>
                        </a:spcBef>
                        <a:spcAft>
                          <a:spcPts val="600"/>
                        </a:spcAft>
                        <a:buClr>
                          <a:schemeClr val="accent1"/>
                        </a:buClr>
                        <a:buSzTx/>
                        <a:buFont typeface="Wingdings" pitchFamily="2" charset="2"/>
                        <a:buNone/>
                        <a:tabLst/>
                      </a:pPr>
                      <a:r>
                        <a:rPr kumimoji="0" lang="en-CA" sz="950" b="1" i="0" u="none" strike="noStrike" kern="1200" cap="none" normalizeH="0" baseline="0" dirty="0">
                          <a:ln>
                            <a:noFill/>
                          </a:ln>
                          <a:solidFill>
                            <a:schemeClr val="bg1"/>
                          </a:solidFill>
                          <a:effectLst/>
                          <a:latin typeface="Helvetica"/>
                          <a:ea typeface="+mn-ea"/>
                          <a:cs typeface="Helvetica"/>
                        </a:rPr>
                        <a:t>Guidance / Background</a:t>
                      </a:r>
                    </a:p>
                  </a:txBody>
                  <a:tcPr marL="0" marR="0" marT="18288" marB="18288" anchor="ctr" horzOverflow="overflow">
                    <a:lnL w="12700" cap="flat" cmpd="sng" algn="ctr">
                      <a:noFill/>
                      <a:prstDash val="solid"/>
                      <a:round/>
                      <a:headEnd type="none" w="sm" len="sm"/>
                      <a:tailEnd type="none" w="sm" len="sm"/>
                    </a:lnL>
                    <a:lnR cap="flat">
                      <a:noFill/>
                    </a:lnR>
                    <a:lnT w="12700" cap="flat" cmpd="sng" algn="ctr">
                      <a:noFill/>
                      <a:prstDash val="solid"/>
                      <a:round/>
                      <a:headEnd type="none" w="sm" len="sm"/>
                      <a:tailEnd type="none" w="sm" len="sm"/>
                    </a:lnT>
                    <a:lnB w="12700" cap="flat" cmpd="sng" algn="ctr">
                      <a:noFill/>
                      <a:prstDash val="solid"/>
                      <a:round/>
                      <a:headEnd type="none" w="med" len="med"/>
                      <a:tailEnd type="none" w="med" len="med"/>
                    </a:lnB>
                    <a:lnTlToBr>
                      <a:noFill/>
                    </a:lnTlToBr>
                    <a:lnBlToTr>
                      <a:noFill/>
                    </a:lnBlToTr>
                    <a:solidFill>
                      <a:srgbClr val="444960"/>
                    </a:solidFill>
                  </a:tcPr>
                </a:tc>
                <a:tc>
                  <a:txBody>
                    <a:bodyPr/>
                    <a:lstStyle/>
                    <a:p>
                      <a:pPr marL="0" marR="0" lvl="0" indent="0" algn="l" defTabSz="914400" rtl="0" eaLnBrk="1" fontAlgn="base" latinLnBrk="0" hangingPunct="1">
                        <a:lnSpc>
                          <a:spcPct val="100000"/>
                        </a:lnSpc>
                        <a:spcBef>
                          <a:spcPct val="0"/>
                        </a:spcBef>
                        <a:spcAft>
                          <a:spcPts val="0"/>
                        </a:spcAft>
                        <a:buClr>
                          <a:schemeClr val="accent1"/>
                        </a:buClr>
                        <a:buSzTx/>
                        <a:buFont typeface="Arial" pitchFamily="34" charset="0"/>
                        <a:buNone/>
                        <a:tabLst/>
                      </a:pPr>
                      <a:r>
                        <a:rPr kumimoji="0" lang="en-CA" sz="950" b="1" i="0" u="none" strike="noStrike" kern="1200" cap="none" normalizeH="0" baseline="0" dirty="0">
                          <a:ln>
                            <a:noFill/>
                          </a:ln>
                          <a:solidFill>
                            <a:schemeClr val="bg1"/>
                          </a:solidFill>
                          <a:effectLst/>
                          <a:latin typeface="Helvetica"/>
                          <a:ea typeface="+mn-ea"/>
                          <a:cs typeface="Helvetica"/>
                        </a:rPr>
                        <a:t>Revenue Mix</a:t>
                      </a:r>
                    </a:p>
                  </a:txBody>
                  <a:tcPr marR="0" marT="18000" marB="18288" anchor="ctr" horzOverflow="overflow">
                    <a:lnL w="12700" cap="flat" cmpd="sng" algn="ctr">
                      <a:noFill/>
                      <a:prstDash val="solid"/>
                      <a:round/>
                      <a:headEnd type="none" w="sm" len="sm"/>
                      <a:tailEnd type="none" w="sm" len="sm"/>
                    </a:lnL>
                    <a:lnR cap="flat">
                      <a:noFill/>
                    </a:lnR>
                    <a:lnT w="12700" cap="flat" cmpd="sng" algn="ctr">
                      <a:noFill/>
                      <a:prstDash val="solid"/>
                      <a:round/>
                      <a:headEnd type="none" w="sm" len="sm"/>
                      <a:tailEnd type="none" w="sm" len="sm"/>
                    </a:lnT>
                    <a:lnB w="12700" cap="flat" cmpd="sng" algn="ctr">
                      <a:noFill/>
                      <a:prstDash val="solid"/>
                      <a:round/>
                      <a:headEnd type="none" w="med" len="med"/>
                      <a:tailEnd type="none" w="med" len="med"/>
                    </a:lnB>
                    <a:lnTlToBr>
                      <a:noFill/>
                    </a:lnTlToBr>
                    <a:lnBlToTr>
                      <a:noFill/>
                    </a:lnBlToTr>
                    <a:solidFill>
                      <a:srgbClr val="444960"/>
                    </a:solidFill>
                  </a:tcPr>
                </a:tc>
                <a:tc>
                  <a:txBody>
                    <a:bodyPr/>
                    <a:lstStyle/>
                    <a:p>
                      <a:pPr marL="0" marR="0" lvl="0" indent="0" algn="l" defTabSz="914400" rtl="0" eaLnBrk="1" fontAlgn="base" latinLnBrk="0" hangingPunct="1">
                        <a:lnSpc>
                          <a:spcPct val="100000"/>
                        </a:lnSpc>
                        <a:spcBef>
                          <a:spcPct val="0"/>
                        </a:spcBef>
                        <a:spcAft>
                          <a:spcPts val="0"/>
                        </a:spcAft>
                        <a:buClr>
                          <a:schemeClr val="accent1"/>
                        </a:buClr>
                        <a:buSzTx/>
                        <a:buFont typeface="Wingdings" pitchFamily="2" charset="2"/>
                        <a:buNone/>
                        <a:tabLst/>
                      </a:pPr>
                      <a:r>
                        <a:rPr kumimoji="0" lang="en-CA" sz="950" b="1" i="0" u="none" strike="noStrike" kern="1200" cap="none" normalizeH="0" baseline="0" dirty="0">
                          <a:ln>
                            <a:noFill/>
                          </a:ln>
                          <a:solidFill>
                            <a:schemeClr val="bg1"/>
                          </a:solidFill>
                          <a:effectLst/>
                          <a:latin typeface="Helvetica"/>
                          <a:ea typeface="+mn-ea"/>
                          <a:cs typeface="Helvetica"/>
                        </a:rPr>
                        <a:t>Capacity</a:t>
                      </a:r>
                    </a:p>
                  </a:txBody>
                  <a:tcPr marR="0" marT="18000" marB="18288" anchor="ctr" horzOverflow="overflow">
                    <a:lnL w="12700" cap="flat" cmpd="sng" algn="ctr">
                      <a:noFill/>
                      <a:prstDash val="solid"/>
                      <a:round/>
                      <a:headEnd type="none" w="sm" len="sm"/>
                      <a:tailEnd type="none" w="sm" len="sm"/>
                    </a:lnL>
                    <a:lnR cap="flat">
                      <a:noFill/>
                    </a:lnR>
                    <a:lnT w="12700" cap="flat" cmpd="sng" algn="ctr">
                      <a:noFill/>
                      <a:prstDash val="solid"/>
                      <a:round/>
                      <a:headEnd type="none" w="sm" len="sm"/>
                      <a:tailEnd type="none" w="sm" len="sm"/>
                    </a:lnT>
                    <a:lnB w="12700" cap="flat" cmpd="sng" algn="ctr">
                      <a:noFill/>
                      <a:prstDash val="solid"/>
                      <a:round/>
                      <a:headEnd type="none" w="med" len="med"/>
                      <a:tailEnd type="none" w="med" len="med"/>
                    </a:lnB>
                    <a:lnTlToBr>
                      <a:noFill/>
                    </a:lnTlToBr>
                    <a:lnBlToTr>
                      <a:noFill/>
                    </a:lnBlToTr>
                    <a:solidFill>
                      <a:srgbClr val="444960"/>
                    </a:solidFill>
                  </a:tcPr>
                </a:tc>
                <a:tc>
                  <a:txBody>
                    <a:bodyPr/>
                    <a:lstStyle/>
                    <a:p>
                      <a:pPr marL="0" marR="0" lvl="0" indent="0" algn="l" defTabSz="914400" rtl="0" eaLnBrk="1" fontAlgn="base" latinLnBrk="0" hangingPunct="1">
                        <a:lnSpc>
                          <a:spcPct val="100000"/>
                        </a:lnSpc>
                        <a:spcBef>
                          <a:spcPct val="0"/>
                        </a:spcBef>
                        <a:spcAft>
                          <a:spcPts val="0"/>
                        </a:spcAft>
                        <a:buClr>
                          <a:schemeClr val="accent1"/>
                        </a:buClr>
                        <a:buSzTx/>
                        <a:buFont typeface="Wingdings" pitchFamily="2" charset="2"/>
                        <a:buNone/>
                        <a:tabLst/>
                      </a:pPr>
                      <a:r>
                        <a:rPr kumimoji="0" lang="en-CA" sz="950" b="1" i="0" u="none" strike="noStrike" kern="1200" cap="none" normalizeH="0" baseline="0" dirty="0">
                          <a:ln>
                            <a:noFill/>
                          </a:ln>
                          <a:solidFill>
                            <a:schemeClr val="bg1"/>
                          </a:solidFill>
                          <a:effectLst/>
                          <a:latin typeface="Helvetica"/>
                          <a:ea typeface="+mn-ea"/>
                          <a:cs typeface="Helvetica"/>
                        </a:rPr>
                        <a:t>Valuation</a:t>
                      </a:r>
                    </a:p>
                  </a:txBody>
                  <a:tcPr marR="0" marT="18000" marB="18288" anchor="ctr" horzOverflow="overflow">
                    <a:lnL w="12700" cap="flat" cmpd="sng" algn="ctr">
                      <a:noFill/>
                      <a:prstDash val="solid"/>
                      <a:round/>
                      <a:headEnd type="none" w="sm" len="sm"/>
                      <a:tailEnd type="none" w="sm" len="sm"/>
                    </a:lnL>
                    <a:lnR cap="flat">
                      <a:noFill/>
                    </a:lnR>
                    <a:lnT w="12700" cap="flat" cmpd="sng" algn="ctr">
                      <a:noFill/>
                      <a:prstDash val="solid"/>
                      <a:round/>
                      <a:headEnd type="none" w="sm" len="sm"/>
                      <a:tailEnd type="none" w="sm" len="sm"/>
                    </a:lnT>
                    <a:lnB w="12700" cap="flat" cmpd="sng" algn="ctr">
                      <a:noFill/>
                      <a:prstDash val="solid"/>
                      <a:round/>
                      <a:headEnd type="none" w="med" len="med"/>
                      <a:tailEnd type="none" w="med" len="med"/>
                    </a:lnB>
                    <a:lnTlToBr>
                      <a:noFill/>
                    </a:lnTlToBr>
                    <a:lnBlToTr>
                      <a:noFill/>
                    </a:lnBlToTr>
                    <a:solidFill>
                      <a:srgbClr val="444960"/>
                    </a:solidFill>
                  </a:tcPr>
                </a:tc>
                <a:extLst>
                  <a:ext uri="{0D108BD9-81ED-4DB2-BD59-A6C34878D82A}">
                    <a16:rowId xmlns:a16="http://schemas.microsoft.com/office/drawing/2014/main" val="10000"/>
                  </a:ext>
                </a:extLst>
              </a:tr>
              <a:tr h="694125">
                <a:tc>
                  <a:txBody>
                    <a:bodyPr/>
                    <a:lstStyle/>
                    <a:p>
                      <a:pPr marL="0" marR="0" lvl="0" indent="0" algn="l" defTabSz="914400" rtl="0" eaLnBrk="1" fontAlgn="base" latinLnBrk="0" hangingPunct="1">
                        <a:lnSpc>
                          <a:spcPct val="100000"/>
                        </a:lnSpc>
                        <a:spcBef>
                          <a:spcPct val="0"/>
                        </a:spcBef>
                        <a:spcAft>
                          <a:spcPts val="100"/>
                        </a:spcAft>
                        <a:buClr>
                          <a:schemeClr val="accent1"/>
                        </a:buClr>
                        <a:buSzTx/>
                        <a:buFont typeface="Wingdings" pitchFamily="2" charset="2"/>
                        <a:buNone/>
                        <a:tabLst/>
                      </a:pPr>
                      <a:r>
                        <a:rPr kumimoji="0" lang="en-CA" sz="950" b="1" i="0" u="none" strike="noStrike" cap="none" normalizeH="0" baseline="0" dirty="0">
                          <a:ln>
                            <a:noFill/>
                          </a:ln>
                          <a:solidFill>
                            <a:schemeClr val="tx1"/>
                          </a:solidFill>
                          <a:effectLst/>
                          <a:latin typeface="Helvetica"/>
                          <a:cs typeface="Helvetica"/>
                        </a:rPr>
                        <a:t>Electronic Arts</a:t>
                      </a:r>
                    </a:p>
                  </a:txBody>
                  <a:tcPr marL="45720" marR="45720" marT="36000" marB="137160" horzOverflow="overflow">
                    <a:lnL cap="flat">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lnTlToBr>
                      <a:noFill/>
                    </a:lnTlToBr>
                    <a:lnBlToTr>
                      <a:noFill/>
                    </a:lnBlToTr>
                    <a:solidFill>
                      <a:srgbClr val="E2E2E2"/>
                    </a:solidFill>
                  </a:tcPr>
                </a:tc>
                <a:tc>
                  <a:txBody>
                    <a:bodyPr/>
                    <a:lstStyle/>
                    <a:p>
                      <a:pPr marL="172800" marR="0" lvl="0" indent="-172800" algn="l" defTabSz="914400" rtl="0" eaLnBrk="0" fontAlgn="base" latinLnBrk="0" hangingPunct="0">
                        <a:lnSpc>
                          <a:spcPct val="100000"/>
                        </a:lnSpc>
                        <a:spcBef>
                          <a:spcPct val="0"/>
                        </a:spcBef>
                        <a:spcAft>
                          <a:spcPts val="100"/>
                        </a:spcAft>
                        <a:buClr>
                          <a:schemeClr val="tx1">
                            <a:lumMod val="65000"/>
                            <a:lumOff val="35000"/>
                          </a:schemeClr>
                        </a:buClr>
                        <a:buSzPct val="100000"/>
                        <a:buFont typeface="Arial" pitchFamily="34" charset="0"/>
                        <a:buNone/>
                        <a:tabLst/>
                        <a:defRPr/>
                      </a:pPr>
                      <a:r>
                        <a:rPr kumimoji="0" lang="en-US" sz="950" b="0" i="0" u="none" strike="noStrike" kern="1200" cap="none" normalizeH="0" baseline="0" dirty="0" err="1">
                          <a:ln>
                            <a:noFill/>
                          </a:ln>
                          <a:solidFill>
                            <a:schemeClr val="tx1">
                              <a:lumMod val="85000"/>
                              <a:lumOff val="15000"/>
                            </a:schemeClr>
                          </a:solidFill>
                          <a:effectLst/>
                          <a:latin typeface="Helvetica"/>
                          <a:ea typeface="+mn-ea"/>
                          <a:cs typeface="Helvetica"/>
                        </a:rPr>
                        <a:t>PopCap</a:t>
                      </a:r>
                      <a:r>
                        <a:rPr kumimoji="0" lang="en-US" sz="950" b="0" i="0" u="none" strike="noStrike" kern="1200" cap="none" normalizeH="0" baseline="0" dirty="0">
                          <a:ln>
                            <a:noFill/>
                          </a:ln>
                          <a:solidFill>
                            <a:schemeClr val="tx1">
                              <a:lumMod val="85000"/>
                              <a:lumOff val="15000"/>
                            </a:schemeClr>
                          </a:solidFill>
                          <a:effectLst/>
                          <a:latin typeface="Helvetica"/>
                          <a:ea typeface="+mn-ea"/>
                          <a:cs typeface="Helvetica"/>
                        </a:rPr>
                        <a:t> Games</a:t>
                      </a:r>
                    </a:p>
                    <a:p>
                      <a:pPr marL="172800" marR="0" lvl="0" indent="-172800" algn="l" defTabSz="914400" rtl="0" eaLnBrk="0" fontAlgn="base" latinLnBrk="0" hangingPunct="0">
                        <a:lnSpc>
                          <a:spcPct val="100000"/>
                        </a:lnSpc>
                        <a:spcBef>
                          <a:spcPct val="0"/>
                        </a:spcBef>
                        <a:spcAft>
                          <a:spcPts val="100"/>
                        </a:spcAft>
                        <a:buClr>
                          <a:schemeClr val="tx1">
                            <a:lumMod val="65000"/>
                            <a:lumOff val="35000"/>
                          </a:schemeClr>
                        </a:buClr>
                        <a:buSzPct val="100000"/>
                        <a:buFont typeface="Arial" pitchFamily="34" charset="0"/>
                        <a:buNone/>
                        <a:tabLst/>
                        <a:defRPr/>
                      </a:pPr>
                      <a:r>
                        <a:rPr kumimoji="0" lang="en-US" sz="950" b="0" i="0" u="none" strike="noStrike" kern="1200" cap="none" normalizeH="0" baseline="0" dirty="0" err="1">
                          <a:ln>
                            <a:noFill/>
                          </a:ln>
                          <a:solidFill>
                            <a:schemeClr val="tx1">
                              <a:lumMod val="85000"/>
                              <a:lumOff val="15000"/>
                            </a:schemeClr>
                          </a:solidFill>
                          <a:effectLst/>
                          <a:latin typeface="Helvetica"/>
                          <a:ea typeface="+mn-ea"/>
                          <a:cs typeface="Helvetica"/>
                        </a:rPr>
                        <a:t>Playfish</a:t>
                      </a:r>
                      <a:endParaRPr kumimoji="0" lang="en-US" sz="950" b="0" i="0" u="none" strike="noStrike" kern="1200" cap="none" normalizeH="0" baseline="0" dirty="0">
                        <a:ln>
                          <a:noFill/>
                        </a:ln>
                        <a:solidFill>
                          <a:schemeClr val="tx1">
                            <a:lumMod val="85000"/>
                            <a:lumOff val="15000"/>
                          </a:schemeClr>
                        </a:solidFill>
                        <a:effectLst/>
                        <a:latin typeface="Helvetica"/>
                        <a:ea typeface="+mn-ea"/>
                        <a:cs typeface="Helvetica"/>
                      </a:endParaRPr>
                    </a:p>
                    <a:p>
                      <a:pPr marL="172800" marR="0" lvl="0" indent="-172800" algn="l" defTabSz="914400" rtl="0" eaLnBrk="0" fontAlgn="base" latinLnBrk="0" hangingPunct="0">
                        <a:lnSpc>
                          <a:spcPct val="100000"/>
                        </a:lnSpc>
                        <a:spcBef>
                          <a:spcPct val="0"/>
                        </a:spcBef>
                        <a:spcAft>
                          <a:spcPts val="100"/>
                        </a:spcAft>
                        <a:buClr>
                          <a:schemeClr val="tx1">
                            <a:lumMod val="65000"/>
                            <a:lumOff val="35000"/>
                          </a:schemeClr>
                        </a:buClr>
                        <a:buSzPct val="100000"/>
                        <a:buFont typeface="Arial" pitchFamily="34" charset="0"/>
                        <a:buNone/>
                        <a:tabLst/>
                        <a:defRPr/>
                      </a:pPr>
                      <a:r>
                        <a:rPr kumimoji="0" lang="en-US" sz="950" b="0" i="0" u="none" strike="noStrike" kern="1200" cap="none" normalizeH="0" baseline="0" dirty="0" err="1">
                          <a:ln>
                            <a:noFill/>
                          </a:ln>
                          <a:solidFill>
                            <a:schemeClr val="tx1">
                              <a:lumMod val="85000"/>
                              <a:lumOff val="15000"/>
                            </a:schemeClr>
                          </a:solidFill>
                          <a:effectLst/>
                          <a:latin typeface="Helvetica"/>
                          <a:ea typeface="+mn-ea"/>
                          <a:cs typeface="Helvetica"/>
                        </a:rPr>
                        <a:t>Playdom</a:t>
                      </a:r>
                      <a:endParaRPr kumimoji="0" lang="en-US" sz="950" b="0" i="0" u="none" strike="noStrike" kern="1200" cap="none" normalizeH="0" baseline="0" dirty="0">
                        <a:ln>
                          <a:noFill/>
                        </a:ln>
                        <a:solidFill>
                          <a:schemeClr val="tx1">
                            <a:lumMod val="85000"/>
                            <a:lumOff val="15000"/>
                          </a:schemeClr>
                        </a:solidFill>
                        <a:effectLst/>
                        <a:latin typeface="Helvetica"/>
                        <a:ea typeface="+mn-ea"/>
                        <a:cs typeface="Helvetica"/>
                      </a:endParaRPr>
                    </a:p>
                  </a:txBody>
                  <a:tcPr marL="36000" marR="45720" marT="36000" marB="137160" horzOverflow="overflow">
                    <a:lnL w="12700" cap="flat" cmpd="sng" algn="ctr">
                      <a:noFill/>
                      <a:prstDash val="solid"/>
                      <a:round/>
                      <a:headEnd type="none" w="med" len="med"/>
                      <a:tailEnd type="none" w="med" len="med"/>
                    </a:lnL>
                    <a:lnR cap="flat">
                      <a:noFill/>
                    </a:lnR>
                    <a:lnT w="12700" cap="flat" cmpd="sng" algn="ctr">
                      <a:noFill/>
                      <a:prstDash val="solid"/>
                      <a:round/>
                      <a:headEnd type="none" w="sm" len="sm"/>
                      <a:tailEnd type="none" w="sm" len="sm"/>
                    </a:lnT>
                    <a:lnB w="12700" cap="flat" cmpd="sng" algn="ctr">
                      <a:solidFill>
                        <a:srgbClr val="E2E2E2"/>
                      </a:solidFill>
                      <a:prstDash val="solid"/>
                      <a:round/>
                      <a:headEnd type="none" w="med" len="med"/>
                      <a:tailEnd type="none" w="med" len="med"/>
                    </a:lnB>
                    <a:lnTlToBr>
                      <a:noFill/>
                    </a:lnTlToBr>
                    <a:lnBlToTr>
                      <a:noFill/>
                    </a:lnBlToTr>
                    <a:noFill/>
                  </a:tcPr>
                </a:tc>
                <a:tc>
                  <a:txBody>
                    <a:bodyPr/>
                    <a:lstStyle/>
                    <a:p>
                      <a:pPr marL="172800" marR="0" lvl="0" indent="-172800" algn="l" defTabSz="914400" rtl="0" eaLnBrk="0" fontAlgn="base" latinLnBrk="0" hangingPunct="0">
                        <a:lnSpc>
                          <a:spcPct val="100000"/>
                        </a:lnSpc>
                        <a:spcBef>
                          <a:spcPct val="0"/>
                        </a:spcBef>
                        <a:spcAft>
                          <a:spcPts val="100"/>
                        </a:spcAft>
                        <a:buClr>
                          <a:schemeClr val="tx1">
                            <a:lumMod val="65000"/>
                            <a:lumOff val="35000"/>
                          </a:schemeClr>
                        </a:buClr>
                        <a:buSzPct val="100000"/>
                        <a:buFont typeface="Arial" pitchFamily="34" charset="0"/>
                        <a:buChar char="•"/>
                        <a:tabLst/>
                        <a:defRPr/>
                      </a:pPr>
                      <a:r>
                        <a:rPr kumimoji="0" lang="en-US" sz="950" b="0" i="0" u="none" strike="noStrike" kern="1200" cap="none" spc="0" normalizeH="0" baseline="0" dirty="0">
                          <a:ln>
                            <a:noFill/>
                          </a:ln>
                          <a:solidFill>
                            <a:schemeClr val="tx1">
                              <a:lumMod val="85000"/>
                              <a:lumOff val="15000"/>
                            </a:schemeClr>
                          </a:solidFill>
                          <a:effectLst/>
                          <a:uLnTx/>
                          <a:uFillTx/>
                          <a:latin typeface="Helvetica"/>
                          <a:ea typeface="+mn-ea"/>
                          <a:cs typeface="Helvetica"/>
                        </a:rPr>
                        <a:t>Building leadership position in mobile and online gaming</a:t>
                      </a:r>
                    </a:p>
                    <a:p>
                      <a:pPr marL="172800" marR="0" lvl="0" indent="-172800" algn="l" defTabSz="914400" rtl="0" eaLnBrk="0" fontAlgn="base" latinLnBrk="0" hangingPunct="0">
                        <a:lnSpc>
                          <a:spcPct val="100000"/>
                        </a:lnSpc>
                        <a:spcBef>
                          <a:spcPct val="0"/>
                        </a:spcBef>
                        <a:spcAft>
                          <a:spcPts val="100"/>
                        </a:spcAft>
                        <a:buClr>
                          <a:schemeClr val="tx1">
                            <a:lumMod val="65000"/>
                            <a:lumOff val="35000"/>
                          </a:schemeClr>
                        </a:buClr>
                        <a:buSzPct val="100000"/>
                        <a:buFont typeface="Arial" pitchFamily="34" charset="0"/>
                        <a:buChar char="•"/>
                        <a:tabLst/>
                        <a:defRPr/>
                      </a:pPr>
                      <a:endParaRPr kumimoji="0" lang="en-US" sz="950" b="0" i="0" u="none" strike="noStrike" kern="1200" cap="none" spc="0" normalizeH="0" baseline="0" dirty="0">
                        <a:ln>
                          <a:noFill/>
                        </a:ln>
                        <a:solidFill>
                          <a:schemeClr val="tx1">
                            <a:lumMod val="85000"/>
                            <a:lumOff val="15000"/>
                          </a:schemeClr>
                        </a:solidFill>
                        <a:effectLst/>
                        <a:uLnTx/>
                        <a:uFillTx/>
                        <a:latin typeface="Helvetica"/>
                        <a:ea typeface="+mn-ea"/>
                        <a:cs typeface="Helvetica"/>
                      </a:endParaRPr>
                    </a:p>
                  </a:txBody>
                  <a:tcPr marL="36000" marR="45720" marT="36000" marB="137160" horzOverflow="overflow">
                    <a:lnL w="12700" cap="flat" cmpd="sng" algn="ctr">
                      <a:noFill/>
                      <a:prstDash val="solid"/>
                      <a:round/>
                      <a:headEnd type="none" w="med" len="med"/>
                      <a:tailEnd type="none" w="med" len="med"/>
                    </a:lnL>
                    <a:lnR cap="flat">
                      <a:noFill/>
                    </a:lnR>
                    <a:lnT w="12700" cap="flat" cmpd="sng" algn="ctr">
                      <a:noFill/>
                      <a:prstDash val="solid"/>
                      <a:round/>
                      <a:headEnd type="none" w="sm" len="sm"/>
                      <a:tailEnd type="none" w="sm" len="sm"/>
                    </a:lnT>
                    <a:lnB w="12700" cap="flat" cmpd="sng" algn="ctr">
                      <a:solidFill>
                        <a:srgbClr val="E2E2E2"/>
                      </a:solidFill>
                      <a:prstDash val="solid"/>
                      <a:round/>
                      <a:headEnd type="none" w="med" len="med"/>
                      <a:tailEnd type="none" w="med" len="med"/>
                    </a:lnB>
                    <a:lnTlToBr>
                      <a:noFill/>
                    </a:lnTlToBr>
                    <a:lnBlToTr>
                      <a:noFill/>
                    </a:lnBlToTr>
                    <a:noFill/>
                  </a:tcPr>
                </a:tc>
                <a:tc>
                  <a:txBody>
                    <a:bodyPr/>
                    <a:lstStyle/>
                    <a:p>
                      <a:r>
                        <a:rPr lang="en-CA" sz="950" dirty="0">
                          <a:latin typeface="Helvetica"/>
                          <a:cs typeface="Helvetica"/>
                        </a:rPr>
                        <a:t>53%</a:t>
                      </a:r>
                      <a:r>
                        <a:rPr lang="en-CA" sz="950" baseline="0" dirty="0">
                          <a:latin typeface="Helvetica"/>
                          <a:cs typeface="Helvetica"/>
                        </a:rPr>
                        <a:t> Console </a:t>
                      </a:r>
                    </a:p>
                    <a:p>
                      <a:r>
                        <a:rPr lang="en-CA" sz="950" baseline="0" dirty="0">
                          <a:latin typeface="Helvetica"/>
                          <a:cs typeface="Helvetica"/>
                        </a:rPr>
                        <a:t>45% Digital </a:t>
                      </a:r>
                    </a:p>
                    <a:p>
                      <a:r>
                        <a:rPr lang="en-CA" sz="950" baseline="0" dirty="0">
                          <a:latin typeface="Helvetica"/>
                          <a:cs typeface="Helvetica"/>
                        </a:rPr>
                        <a:t>2% Distribution</a:t>
                      </a:r>
                      <a:endParaRPr lang="en-CA" sz="950" dirty="0">
                        <a:latin typeface="Helvetica"/>
                        <a:cs typeface="Helvetica"/>
                      </a:endParaRPr>
                    </a:p>
                  </a:txBody>
                  <a:tcPr marR="45720" marT="36000" marB="137160" horzOverflow="overflow">
                    <a:lnL w="6350" cap="flat" cmpd="sng" algn="ctr">
                      <a:noFill/>
                      <a:prstDash val="solid"/>
                      <a:round/>
                      <a:headEnd type="none" w="med" len="med"/>
                      <a:tailEnd type="none" w="med" len="med"/>
                    </a:lnL>
                    <a:lnR cap="flat">
                      <a:noFill/>
                    </a:lnR>
                    <a:lnT w="12700" cap="flat" cmpd="sng" algn="ctr">
                      <a:noFill/>
                      <a:prstDash val="solid"/>
                      <a:round/>
                      <a:headEnd type="none" w="sm" len="sm"/>
                      <a:tailEnd type="none" w="sm" len="sm"/>
                    </a:lnT>
                    <a:lnB w="12700" cap="flat" cmpd="sng" algn="ctr">
                      <a:solidFill>
                        <a:srgbClr val="E2E2E2"/>
                      </a:solidFill>
                      <a:prstDash val="solid"/>
                      <a:round/>
                      <a:headEnd type="none" w="med" len="med"/>
                      <a:tailEnd type="none" w="med" len="med"/>
                    </a:lnB>
                    <a:lnTlToBr>
                      <a:noFill/>
                    </a:lnTlToBr>
                    <a:lnBlToTr>
                      <a:noFill/>
                    </a:lnBlToTr>
                    <a:noFill/>
                  </a:tcPr>
                </a:tc>
                <a:tc>
                  <a:txBody>
                    <a:bodyPr/>
                    <a:lstStyle/>
                    <a:p>
                      <a:pPr marL="85725" marR="0" lvl="0" indent="-85725" algn="l" defTabSz="914400" rtl="0" eaLnBrk="0" fontAlgn="base" latinLnBrk="0" hangingPunct="0">
                        <a:lnSpc>
                          <a:spcPct val="100000"/>
                        </a:lnSpc>
                        <a:spcBef>
                          <a:spcPct val="0"/>
                        </a:spcBef>
                        <a:spcAft>
                          <a:spcPts val="100"/>
                        </a:spcAft>
                        <a:buClr>
                          <a:srgbClr val="003399"/>
                        </a:buClr>
                        <a:buSzPct val="70000"/>
                        <a:buFont typeface="Wingdings" pitchFamily="2" charset="2"/>
                        <a:buNone/>
                        <a:tabLst/>
                        <a:defRPr/>
                      </a:pPr>
                      <a:r>
                        <a:rPr kumimoji="0" lang="en-US" sz="950" b="1" i="0" u="none" strike="noStrike" kern="1200" cap="none" spc="0" normalizeH="0" baseline="0" dirty="0">
                          <a:ln>
                            <a:noFill/>
                          </a:ln>
                          <a:solidFill>
                            <a:schemeClr val="tx1">
                              <a:lumMod val="85000"/>
                              <a:lumOff val="15000"/>
                            </a:schemeClr>
                          </a:solidFill>
                          <a:effectLst/>
                          <a:uLnTx/>
                          <a:uFillTx/>
                          <a:latin typeface="Helvetica"/>
                          <a:ea typeface="+mn-ea"/>
                          <a:cs typeface="Helvetica"/>
                        </a:rPr>
                        <a:t>Size: </a:t>
                      </a:r>
                      <a:r>
                        <a:rPr kumimoji="0" lang="en-US" sz="950" b="0" i="0" u="none" strike="noStrike" kern="1200" cap="none" spc="0" normalizeH="0" baseline="0" dirty="0">
                          <a:ln>
                            <a:noFill/>
                          </a:ln>
                          <a:solidFill>
                            <a:schemeClr val="tx1">
                              <a:lumMod val="85000"/>
                              <a:lumOff val="15000"/>
                            </a:schemeClr>
                          </a:solidFill>
                          <a:effectLst/>
                          <a:uLnTx/>
                          <a:uFillTx/>
                          <a:latin typeface="Helvetica"/>
                          <a:ea typeface="+mn-ea"/>
                          <a:cs typeface="Helvetica"/>
                        </a:rPr>
                        <a:t>$13.6bn</a:t>
                      </a:r>
                    </a:p>
                    <a:p>
                      <a:pPr marL="0" marR="0" lvl="0" indent="0" algn="l" defTabSz="914400" rtl="0" eaLnBrk="0" fontAlgn="base" latinLnBrk="0" hangingPunct="0">
                        <a:lnSpc>
                          <a:spcPct val="100000"/>
                        </a:lnSpc>
                        <a:spcBef>
                          <a:spcPct val="0"/>
                        </a:spcBef>
                        <a:spcAft>
                          <a:spcPts val="100"/>
                        </a:spcAft>
                        <a:buClr>
                          <a:srgbClr val="003399"/>
                        </a:buClr>
                        <a:buSzPct val="70000"/>
                        <a:buFont typeface="Wingdings" pitchFamily="2" charset="2"/>
                        <a:buNone/>
                        <a:tabLst/>
                        <a:defRPr/>
                      </a:pPr>
                      <a:r>
                        <a:rPr kumimoji="0" lang="en-US" sz="950" b="1" i="0" u="none" strike="noStrike" kern="1200" cap="none" normalizeH="0" baseline="0" dirty="0">
                          <a:ln>
                            <a:noFill/>
                          </a:ln>
                          <a:solidFill>
                            <a:schemeClr val="tx1">
                              <a:lumMod val="85000"/>
                              <a:lumOff val="15000"/>
                            </a:schemeClr>
                          </a:solidFill>
                          <a:effectLst/>
                          <a:latin typeface="Helvetica"/>
                          <a:ea typeface="+mn-ea"/>
                          <a:cs typeface="Helvetica"/>
                        </a:rPr>
                        <a:t>Cash: </a:t>
                      </a:r>
                      <a:r>
                        <a:rPr kumimoji="0" lang="en-US" sz="950" b="0" i="0" u="none" strike="noStrike" kern="1200" cap="none" normalizeH="0" baseline="0" dirty="0">
                          <a:ln>
                            <a:noFill/>
                          </a:ln>
                          <a:solidFill>
                            <a:schemeClr val="tx1">
                              <a:lumMod val="85000"/>
                              <a:lumOff val="15000"/>
                            </a:schemeClr>
                          </a:solidFill>
                          <a:effectLst/>
                          <a:latin typeface="Helvetica"/>
                          <a:ea typeface="+mn-ea"/>
                          <a:cs typeface="Helvetica"/>
                        </a:rPr>
                        <a:t>$2.1bn</a:t>
                      </a:r>
                    </a:p>
                    <a:p>
                      <a:pPr marL="0" marR="0" lvl="0" indent="0" algn="l" defTabSz="914400" rtl="0" eaLnBrk="0" fontAlgn="base" latinLnBrk="0" hangingPunct="0">
                        <a:lnSpc>
                          <a:spcPct val="100000"/>
                        </a:lnSpc>
                        <a:spcBef>
                          <a:spcPct val="0"/>
                        </a:spcBef>
                        <a:spcAft>
                          <a:spcPts val="100"/>
                        </a:spcAft>
                        <a:buClr>
                          <a:srgbClr val="003399"/>
                        </a:buClr>
                        <a:buSzPct val="70000"/>
                        <a:buFont typeface="Wingdings" pitchFamily="2" charset="2"/>
                        <a:buNone/>
                        <a:tabLst/>
                        <a:defRPr/>
                      </a:pPr>
                      <a:r>
                        <a:rPr kumimoji="0" lang="en-US" sz="950" b="1" i="0" u="none" strike="noStrike" kern="1200" cap="none" normalizeH="0" baseline="0" dirty="0">
                          <a:ln>
                            <a:noFill/>
                          </a:ln>
                          <a:solidFill>
                            <a:schemeClr val="tx1">
                              <a:lumMod val="85000"/>
                              <a:lumOff val="15000"/>
                            </a:schemeClr>
                          </a:solidFill>
                          <a:effectLst/>
                          <a:latin typeface="Helvetica"/>
                          <a:ea typeface="+mn-ea"/>
                          <a:cs typeface="Helvetica"/>
                        </a:rPr>
                        <a:t>Net Debt/EV: </a:t>
                      </a:r>
                      <a:r>
                        <a:rPr kumimoji="0" lang="en-US" sz="950" b="0" i="0" u="none" strike="noStrike" kern="1200" cap="none" normalizeH="0" baseline="0" dirty="0">
                          <a:ln>
                            <a:noFill/>
                          </a:ln>
                          <a:solidFill>
                            <a:schemeClr val="tx1">
                              <a:lumMod val="85000"/>
                              <a:lumOff val="15000"/>
                            </a:schemeClr>
                          </a:solidFill>
                          <a:effectLst/>
                          <a:latin typeface="Helvetica"/>
                          <a:ea typeface="+mn-ea"/>
                          <a:cs typeface="Helvetica"/>
                        </a:rPr>
                        <a:t>(5.0%)</a:t>
                      </a:r>
                    </a:p>
                  </a:txBody>
                  <a:tcPr marR="45720" marT="36000" marB="137160" horzOverflow="overflow">
                    <a:lnL w="6350" cap="flat" cmpd="sng" algn="ctr">
                      <a:noFill/>
                      <a:prstDash val="solid"/>
                      <a:round/>
                      <a:headEnd type="none" w="med" len="med"/>
                      <a:tailEnd type="none" w="med" len="med"/>
                    </a:lnL>
                    <a:lnR cap="flat">
                      <a:noFill/>
                    </a:lnR>
                    <a:lnT w="12700" cap="flat" cmpd="sng" algn="ctr">
                      <a:noFill/>
                      <a:prstDash val="solid"/>
                      <a:round/>
                      <a:headEnd type="none" w="sm" len="sm"/>
                      <a:tailEnd type="none" w="sm" len="sm"/>
                    </a:lnT>
                    <a:lnB w="6350" cap="flat" cmpd="sng" algn="ctr">
                      <a:solidFill>
                        <a:schemeClr val="bg1"/>
                      </a:solidFill>
                      <a:prstDash val="solid"/>
                      <a:round/>
                      <a:headEnd type="none" w="med" len="med"/>
                      <a:tailEnd type="none" w="med" len="med"/>
                    </a:lnB>
                    <a:lnTlToBr>
                      <a:noFill/>
                    </a:lnTlToBr>
                    <a:lnBlToTr>
                      <a:noFill/>
                    </a:lnBlToTr>
                    <a:solidFill>
                      <a:srgbClr val="E2E2E2"/>
                    </a:solidFill>
                  </a:tcPr>
                </a:tc>
                <a:tc>
                  <a:txBody>
                    <a:bodyPr/>
                    <a:lstStyle/>
                    <a:p>
                      <a:pPr marL="0" marR="0" lvl="0" indent="0" algn="l" defTabSz="914400" rtl="0" eaLnBrk="0" fontAlgn="base" latinLnBrk="0" hangingPunct="0">
                        <a:lnSpc>
                          <a:spcPct val="100000"/>
                        </a:lnSpc>
                        <a:spcBef>
                          <a:spcPct val="0"/>
                        </a:spcBef>
                        <a:spcAft>
                          <a:spcPts val="100"/>
                        </a:spcAft>
                        <a:buClr>
                          <a:srgbClr val="003399"/>
                        </a:buClr>
                        <a:buSzPct val="70000"/>
                        <a:buFont typeface="Wingdings" pitchFamily="2" charset="2"/>
                        <a:buNone/>
                        <a:tabLst/>
                        <a:defRPr/>
                      </a:pPr>
                      <a:r>
                        <a:rPr kumimoji="0" lang="en-US" sz="950" b="1" i="0" u="none" strike="noStrike" kern="1200" cap="none" normalizeH="0" baseline="0" dirty="0">
                          <a:ln>
                            <a:noFill/>
                          </a:ln>
                          <a:solidFill>
                            <a:schemeClr val="tx1">
                              <a:lumMod val="85000"/>
                              <a:lumOff val="15000"/>
                            </a:schemeClr>
                          </a:solidFill>
                          <a:effectLst/>
                          <a:latin typeface="Helvetica"/>
                          <a:ea typeface="+mn-ea"/>
                          <a:cs typeface="Helvetica"/>
                        </a:rPr>
                        <a:t>P/E: </a:t>
                      </a:r>
                      <a:r>
                        <a:rPr kumimoji="0" lang="en-US" sz="950" b="0" i="0" u="none" strike="noStrike" kern="1200" cap="none" normalizeH="0" baseline="0" dirty="0">
                          <a:ln>
                            <a:noFill/>
                          </a:ln>
                          <a:solidFill>
                            <a:schemeClr val="tx1">
                              <a:lumMod val="85000"/>
                              <a:lumOff val="15000"/>
                            </a:schemeClr>
                          </a:solidFill>
                          <a:effectLst/>
                          <a:latin typeface="Helvetica"/>
                          <a:ea typeface="+mn-ea"/>
                          <a:cs typeface="Helvetica"/>
                        </a:rPr>
                        <a:t>24.2x</a:t>
                      </a:r>
                    </a:p>
                    <a:p>
                      <a:pPr marL="0" marR="0" lvl="0" indent="0" algn="l" defTabSz="914400" rtl="0" eaLnBrk="0" fontAlgn="base" latinLnBrk="0" hangingPunct="0">
                        <a:lnSpc>
                          <a:spcPct val="100000"/>
                        </a:lnSpc>
                        <a:spcBef>
                          <a:spcPct val="0"/>
                        </a:spcBef>
                        <a:spcAft>
                          <a:spcPts val="100"/>
                        </a:spcAft>
                        <a:buClr>
                          <a:srgbClr val="003399"/>
                        </a:buClr>
                        <a:buSzPct val="70000"/>
                        <a:buFont typeface="Wingdings" pitchFamily="2" charset="2"/>
                        <a:buNone/>
                        <a:tabLst/>
                        <a:defRPr/>
                      </a:pPr>
                      <a:r>
                        <a:rPr kumimoji="0" lang="en-US" sz="950" b="1" i="0" u="none" strike="noStrike" kern="1200" cap="none" normalizeH="0" baseline="0" dirty="0">
                          <a:ln>
                            <a:noFill/>
                          </a:ln>
                          <a:solidFill>
                            <a:schemeClr val="tx1">
                              <a:lumMod val="85000"/>
                              <a:lumOff val="15000"/>
                            </a:schemeClr>
                          </a:solidFill>
                          <a:effectLst/>
                          <a:latin typeface="Helvetica"/>
                          <a:ea typeface="+mn-ea"/>
                          <a:cs typeface="Helvetica"/>
                        </a:rPr>
                        <a:t>EV/EBITDA: </a:t>
                      </a:r>
                      <a:r>
                        <a:rPr kumimoji="0" lang="en-US" sz="950" b="0" i="0" u="none" strike="noStrike" kern="1200" cap="none" normalizeH="0" baseline="0" dirty="0">
                          <a:ln>
                            <a:noFill/>
                          </a:ln>
                          <a:solidFill>
                            <a:schemeClr val="tx1">
                              <a:lumMod val="85000"/>
                              <a:lumOff val="15000"/>
                            </a:schemeClr>
                          </a:solidFill>
                          <a:effectLst/>
                          <a:latin typeface="Helvetica"/>
                          <a:ea typeface="+mn-ea"/>
                          <a:cs typeface="Helvetica"/>
                        </a:rPr>
                        <a:t>13.1x</a:t>
                      </a:r>
                    </a:p>
                    <a:p>
                      <a:pPr marL="0" marR="0" lvl="0" indent="0" algn="l" defTabSz="914400" rtl="0" eaLnBrk="0" fontAlgn="base" latinLnBrk="0" hangingPunct="0">
                        <a:lnSpc>
                          <a:spcPct val="100000"/>
                        </a:lnSpc>
                        <a:spcBef>
                          <a:spcPct val="0"/>
                        </a:spcBef>
                        <a:spcAft>
                          <a:spcPts val="100"/>
                        </a:spcAft>
                        <a:buClr>
                          <a:srgbClr val="003399"/>
                        </a:buClr>
                        <a:buSzPct val="70000"/>
                        <a:buFont typeface="Wingdings" pitchFamily="2" charset="2"/>
                        <a:buNone/>
                        <a:tabLst/>
                        <a:defRPr/>
                      </a:pPr>
                      <a:r>
                        <a:rPr kumimoji="0" lang="en-US" sz="950" b="1" i="0" u="none" strike="noStrike" kern="1200" cap="none" normalizeH="0" baseline="0" dirty="0">
                          <a:ln>
                            <a:noFill/>
                          </a:ln>
                          <a:solidFill>
                            <a:schemeClr val="tx1">
                              <a:lumMod val="85000"/>
                              <a:lumOff val="15000"/>
                            </a:schemeClr>
                          </a:solidFill>
                          <a:effectLst/>
                          <a:latin typeface="Helvetica"/>
                          <a:ea typeface="+mn-ea"/>
                          <a:cs typeface="Helvetica"/>
                        </a:rPr>
                        <a:t>EV/Sales:</a:t>
                      </a:r>
                      <a:r>
                        <a:rPr kumimoji="0" lang="en-US" sz="950" b="0" i="0" u="none" strike="noStrike" kern="1200" cap="none" normalizeH="0" baseline="0" dirty="0">
                          <a:ln>
                            <a:noFill/>
                          </a:ln>
                          <a:solidFill>
                            <a:schemeClr val="tx1">
                              <a:lumMod val="85000"/>
                              <a:lumOff val="15000"/>
                            </a:schemeClr>
                          </a:solidFill>
                          <a:effectLst/>
                          <a:latin typeface="Helvetica"/>
                          <a:ea typeface="+mn-ea"/>
                          <a:cs typeface="Helvetica"/>
                        </a:rPr>
                        <a:t> 3.3x</a:t>
                      </a:r>
                    </a:p>
                  </a:txBody>
                  <a:tcPr marR="45720" marT="36000" marB="137160" horzOverflow="overflow">
                    <a:lnL w="6350" cap="flat" cmpd="sng" algn="ctr">
                      <a:noFill/>
                      <a:prstDash val="solid"/>
                      <a:round/>
                      <a:headEnd type="none" w="med" len="med"/>
                      <a:tailEnd type="none" w="med" len="med"/>
                    </a:lnL>
                    <a:lnR cap="flat">
                      <a:noFill/>
                    </a:lnR>
                    <a:lnT w="12700" cap="flat" cmpd="sng" algn="ctr">
                      <a:noFill/>
                      <a:prstDash val="solid"/>
                      <a:round/>
                      <a:headEnd type="none" w="sm" len="sm"/>
                      <a:tailEnd type="none" w="sm" len="sm"/>
                    </a:lnT>
                    <a:lnB w="6350" cap="flat" cmpd="sng" algn="ctr">
                      <a:solidFill>
                        <a:schemeClr val="bg1"/>
                      </a:solidFill>
                      <a:prstDash val="solid"/>
                      <a:round/>
                      <a:headEnd type="none" w="med" len="med"/>
                      <a:tailEnd type="none" w="med" len="med"/>
                    </a:lnB>
                    <a:lnTlToBr>
                      <a:noFill/>
                    </a:lnTlToBr>
                    <a:lnBlToTr>
                      <a:noFill/>
                    </a:lnBlToTr>
                    <a:solidFill>
                      <a:srgbClr val="E2E2E2"/>
                    </a:solidFill>
                  </a:tcPr>
                </a:tc>
                <a:extLst>
                  <a:ext uri="{0D108BD9-81ED-4DB2-BD59-A6C34878D82A}">
                    <a16:rowId xmlns:a16="http://schemas.microsoft.com/office/drawing/2014/main" val="10001"/>
                  </a:ext>
                </a:extLst>
              </a:tr>
              <a:tr h="724128">
                <a:tc>
                  <a:txBody>
                    <a:bodyPr/>
                    <a:lstStyle/>
                    <a:p>
                      <a:pPr marL="0" marR="0" lvl="0" indent="0" algn="l" defTabSz="914400" rtl="0" eaLnBrk="1" fontAlgn="base" latinLnBrk="0" hangingPunct="1">
                        <a:lnSpc>
                          <a:spcPct val="100000"/>
                        </a:lnSpc>
                        <a:spcBef>
                          <a:spcPct val="0"/>
                        </a:spcBef>
                        <a:spcAft>
                          <a:spcPts val="100"/>
                        </a:spcAft>
                        <a:buClr>
                          <a:schemeClr val="accent1"/>
                        </a:buClr>
                        <a:buSzTx/>
                        <a:buFont typeface="Wingdings" pitchFamily="2" charset="2"/>
                        <a:buNone/>
                        <a:tabLst/>
                      </a:pPr>
                      <a:r>
                        <a:rPr kumimoji="0" lang="en-CA" sz="950" b="1" i="0" u="none" strike="noStrike" cap="none" normalizeH="0" baseline="0" dirty="0">
                          <a:ln>
                            <a:noFill/>
                          </a:ln>
                          <a:solidFill>
                            <a:schemeClr val="tx1"/>
                          </a:solidFill>
                          <a:effectLst/>
                          <a:latin typeface="Helvetica"/>
                          <a:cs typeface="Helvetica"/>
                        </a:rPr>
                        <a:t>Activision Blizzard</a:t>
                      </a:r>
                    </a:p>
                  </a:txBody>
                  <a:tcPr marL="45720" marR="45720" marT="36000" marB="137160" horzOverflow="overflow">
                    <a:lnL cap="flat">
                      <a:noFill/>
                    </a:lnL>
                    <a:lnR w="12700" cap="flat" cmpd="sng" algn="ctr">
                      <a:no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a:noFill/>
                    </a:lnTlToBr>
                    <a:lnBlToTr>
                      <a:noFill/>
                    </a:lnBlToTr>
                    <a:solidFill>
                      <a:srgbClr val="DEEBF5"/>
                    </a:solidFill>
                  </a:tcPr>
                </a:tc>
                <a:tc>
                  <a:txBody>
                    <a:bodyPr/>
                    <a:lstStyle/>
                    <a:p>
                      <a:pPr marL="172800" marR="0" lvl="0" indent="-172800" algn="l" defTabSz="914400" rtl="0" eaLnBrk="0" fontAlgn="base" latinLnBrk="0" hangingPunct="0">
                        <a:lnSpc>
                          <a:spcPct val="100000"/>
                        </a:lnSpc>
                        <a:spcBef>
                          <a:spcPct val="0"/>
                        </a:spcBef>
                        <a:spcAft>
                          <a:spcPts val="100"/>
                        </a:spcAft>
                        <a:buClr>
                          <a:schemeClr val="tx1">
                            <a:lumMod val="65000"/>
                            <a:lumOff val="35000"/>
                          </a:schemeClr>
                        </a:buClr>
                        <a:buSzPct val="100000"/>
                        <a:buFont typeface="Arial" pitchFamily="34" charset="0"/>
                        <a:buNone/>
                        <a:tabLst/>
                        <a:defRPr/>
                      </a:pPr>
                      <a:r>
                        <a:rPr kumimoji="0" lang="en-US" sz="950" b="0" i="0" u="none" strike="noStrike" kern="1200" cap="none" normalizeH="0" baseline="0" dirty="0">
                          <a:ln>
                            <a:noFill/>
                          </a:ln>
                          <a:solidFill>
                            <a:schemeClr val="tx1">
                              <a:lumMod val="85000"/>
                              <a:lumOff val="15000"/>
                            </a:schemeClr>
                          </a:solidFill>
                          <a:effectLst/>
                          <a:latin typeface="Helvetica"/>
                          <a:ea typeface="+mn-ea"/>
                          <a:cs typeface="Helvetica"/>
                        </a:rPr>
                        <a:t>Bizarre Creations</a:t>
                      </a:r>
                    </a:p>
                    <a:p>
                      <a:pPr marL="172800" marR="0" lvl="0" indent="-172800" algn="l" defTabSz="914400" rtl="0" eaLnBrk="0" fontAlgn="base" latinLnBrk="0" hangingPunct="0">
                        <a:lnSpc>
                          <a:spcPct val="100000"/>
                        </a:lnSpc>
                        <a:spcBef>
                          <a:spcPct val="0"/>
                        </a:spcBef>
                        <a:spcAft>
                          <a:spcPts val="100"/>
                        </a:spcAft>
                        <a:buClr>
                          <a:schemeClr val="tx1">
                            <a:lumMod val="65000"/>
                            <a:lumOff val="35000"/>
                          </a:schemeClr>
                        </a:buClr>
                        <a:buSzPct val="100000"/>
                        <a:buFont typeface="Arial" pitchFamily="34" charset="0"/>
                        <a:buNone/>
                        <a:tabLst/>
                        <a:defRPr/>
                      </a:pPr>
                      <a:r>
                        <a:rPr kumimoji="0" lang="en-US" sz="950" b="0" i="0" u="none" strike="noStrike" kern="1200" cap="none" normalizeH="0" baseline="0" dirty="0" err="1">
                          <a:ln>
                            <a:noFill/>
                          </a:ln>
                          <a:solidFill>
                            <a:schemeClr val="tx1">
                              <a:lumMod val="85000"/>
                              <a:lumOff val="15000"/>
                            </a:schemeClr>
                          </a:solidFill>
                          <a:effectLst/>
                          <a:latin typeface="Helvetica"/>
                          <a:ea typeface="+mn-ea"/>
                          <a:cs typeface="Helvetica"/>
                        </a:rPr>
                        <a:t>DemonWare</a:t>
                      </a:r>
                      <a:endParaRPr kumimoji="0" lang="en-US" sz="950" b="0" i="0" u="none" strike="noStrike" kern="1200" cap="none" normalizeH="0" baseline="0" dirty="0">
                        <a:ln>
                          <a:noFill/>
                        </a:ln>
                        <a:solidFill>
                          <a:schemeClr val="tx1">
                            <a:lumMod val="85000"/>
                            <a:lumOff val="15000"/>
                          </a:schemeClr>
                        </a:solidFill>
                        <a:effectLst/>
                        <a:latin typeface="Helvetica"/>
                        <a:ea typeface="+mn-ea"/>
                        <a:cs typeface="Helvetica"/>
                      </a:endParaRPr>
                    </a:p>
                    <a:p>
                      <a:pPr marL="172800" marR="0" lvl="0" indent="-172800" algn="l" defTabSz="914400" rtl="0" eaLnBrk="0" fontAlgn="base" latinLnBrk="0" hangingPunct="0">
                        <a:lnSpc>
                          <a:spcPct val="100000"/>
                        </a:lnSpc>
                        <a:spcBef>
                          <a:spcPct val="0"/>
                        </a:spcBef>
                        <a:spcAft>
                          <a:spcPts val="100"/>
                        </a:spcAft>
                        <a:buClr>
                          <a:schemeClr val="tx1">
                            <a:lumMod val="65000"/>
                            <a:lumOff val="35000"/>
                          </a:schemeClr>
                        </a:buClr>
                        <a:buSzPct val="100000"/>
                        <a:buFont typeface="Arial" pitchFamily="34" charset="0"/>
                        <a:buNone/>
                        <a:tabLst/>
                        <a:defRPr/>
                      </a:pPr>
                      <a:r>
                        <a:rPr kumimoji="0" lang="en-US" sz="950" b="0" i="0" u="none" strike="noStrike" kern="1200" cap="none" normalizeH="0" baseline="0" dirty="0" err="1">
                          <a:ln>
                            <a:noFill/>
                          </a:ln>
                          <a:solidFill>
                            <a:schemeClr val="tx1">
                              <a:lumMod val="85000"/>
                              <a:lumOff val="15000"/>
                            </a:schemeClr>
                          </a:solidFill>
                          <a:effectLst/>
                          <a:latin typeface="Helvetica"/>
                          <a:ea typeface="+mn-ea"/>
                          <a:cs typeface="Helvetica"/>
                        </a:rPr>
                        <a:t>RedOctane</a:t>
                      </a:r>
                      <a:endParaRPr kumimoji="0" lang="en-US" sz="950" b="0" i="0" u="none" strike="noStrike" kern="1200" cap="none" normalizeH="0" baseline="0" dirty="0">
                        <a:ln>
                          <a:noFill/>
                        </a:ln>
                        <a:solidFill>
                          <a:schemeClr val="tx1">
                            <a:lumMod val="85000"/>
                            <a:lumOff val="15000"/>
                          </a:schemeClr>
                        </a:solidFill>
                        <a:effectLst/>
                        <a:latin typeface="Helvetica"/>
                        <a:ea typeface="+mn-ea"/>
                        <a:cs typeface="Helvetica"/>
                      </a:endParaRPr>
                    </a:p>
                    <a:p>
                      <a:pPr marL="0" marR="0" lvl="0" indent="0" algn="l" defTabSz="914400" rtl="0" eaLnBrk="0" fontAlgn="base" latinLnBrk="0" hangingPunct="0">
                        <a:lnSpc>
                          <a:spcPct val="100000"/>
                        </a:lnSpc>
                        <a:spcBef>
                          <a:spcPct val="0"/>
                        </a:spcBef>
                        <a:spcAft>
                          <a:spcPts val="100"/>
                        </a:spcAft>
                        <a:buClr>
                          <a:schemeClr val="tx1">
                            <a:lumMod val="65000"/>
                            <a:lumOff val="35000"/>
                          </a:schemeClr>
                        </a:buClr>
                        <a:buSzPct val="100000"/>
                        <a:buFont typeface="Arial" pitchFamily="34" charset="0"/>
                        <a:buNone/>
                        <a:tabLst/>
                        <a:defRPr/>
                      </a:pPr>
                      <a:endParaRPr kumimoji="0" lang="en-US" sz="950" b="0" i="0" u="none" strike="noStrike" kern="1200" cap="none" normalizeH="0" baseline="0" dirty="0">
                        <a:ln>
                          <a:noFill/>
                        </a:ln>
                        <a:solidFill>
                          <a:schemeClr val="tx1">
                            <a:lumMod val="85000"/>
                            <a:lumOff val="15000"/>
                          </a:schemeClr>
                        </a:solidFill>
                        <a:effectLst/>
                        <a:latin typeface="Helvetica"/>
                        <a:ea typeface="+mn-ea"/>
                        <a:cs typeface="Helvetica"/>
                      </a:endParaRPr>
                    </a:p>
                  </a:txBody>
                  <a:tcPr marL="36000" marR="45720" marT="36000" marB="137160" horzOverflow="overflow">
                    <a:lnL w="12700" cap="flat" cmpd="sng" algn="ctr">
                      <a:noFill/>
                      <a:prstDash val="solid"/>
                      <a:round/>
                      <a:headEnd type="none" w="med" len="med"/>
                      <a:tailEnd type="none" w="med" len="med"/>
                    </a:lnL>
                    <a:lnR cap="flat">
                      <a:noFill/>
                    </a:lnR>
                    <a:lnT w="12700" cap="flat" cmpd="sng" algn="ctr">
                      <a:solidFill>
                        <a:srgbClr val="E2E2E2"/>
                      </a:solidFill>
                      <a:prstDash val="solid"/>
                      <a:round/>
                      <a:headEnd type="none" w="med" len="med"/>
                      <a:tailEnd type="none" w="med" len="med"/>
                    </a:lnT>
                    <a:lnB w="12700" cap="flat" cmpd="sng" algn="ctr">
                      <a:solidFill>
                        <a:srgbClr val="E2E2E2"/>
                      </a:solidFill>
                      <a:prstDash val="solid"/>
                      <a:round/>
                      <a:headEnd type="none" w="med" len="med"/>
                      <a:tailEnd type="none" w="med" len="med"/>
                    </a:lnB>
                    <a:lnTlToBr>
                      <a:noFill/>
                    </a:lnTlToBr>
                    <a:lnBlToTr>
                      <a:noFill/>
                    </a:lnBlToTr>
                    <a:noFill/>
                  </a:tcPr>
                </a:tc>
                <a:tc>
                  <a:txBody>
                    <a:bodyPr/>
                    <a:lstStyle/>
                    <a:p>
                      <a:pPr marL="172800" marR="0" lvl="0" indent="-172800" algn="l" defTabSz="914400" rtl="0" eaLnBrk="0" fontAlgn="base" latinLnBrk="0" hangingPunct="0">
                        <a:lnSpc>
                          <a:spcPct val="100000"/>
                        </a:lnSpc>
                        <a:spcBef>
                          <a:spcPct val="0"/>
                        </a:spcBef>
                        <a:spcAft>
                          <a:spcPts val="100"/>
                        </a:spcAft>
                        <a:buClr>
                          <a:schemeClr val="tx1">
                            <a:lumMod val="65000"/>
                            <a:lumOff val="35000"/>
                          </a:schemeClr>
                        </a:buClr>
                        <a:buSzPct val="100000"/>
                        <a:buFont typeface="Arial" pitchFamily="34" charset="0"/>
                        <a:buChar char="•"/>
                        <a:tabLst/>
                        <a:defRPr/>
                      </a:pPr>
                      <a:r>
                        <a:rPr kumimoji="0" lang="en-US" sz="950" b="0" i="0" u="none" strike="noStrike" kern="1200" cap="none" spc="0" normalizeH="0" baseline="0" dirty="0">
                          <a:ln>
                            <a:noFill/>
                          </a:ln>
                          <a:solidFill>
                            <a:schemeClr val="tx1">
                              <a:lumMod val="85000"/>
                              <a:lumOff val="15000"/>
                            </a:schemeClr>
                          </a:solidFill>
                          <a:effectLst/>
                          <a:uLnTx/>
                          <a:uFillTx/>
                          <a:latin typeface="Helvetica"/>
                          <a:ea typeface="+mn-ea"/>
                          <a:cs typeface="Helvetica"/>
                        </a:rPr>
                        <a:t>No perspective deals in discussion</a:t>
                      </a:r>
                    </a:p>
                    <a:p>
                      <a:pPr marL="172800" marR="0" lvl="0" indent="-172800" algn="l" defTabSz="914400" rtl="0" eaLnBrk="0" fontAlgn="base" latinLnBrk="0" hangingPunct="0">
                        <a:lnSpc>
                          <a:spcPct val="100000"/>
                        </a:lnSpc>
                        <a:spcBef>
                          <a:spcPct val="0"/>
                        </a:spcBef>
                        <a:spcAft>
                          <a:spcPts val="100"/>
                        </a:spcAft>
                        <a:buClr>
                          <a:schemeClr val="tx1">
                            <a:lumMod val="65000"/>
                            <a:lumOff val="35000"/>
                          </a:schemeClr>
                        </a:buClr>
                        <a:buSzPct val="100000"/>
                        <a:buFont typeface="Arial" pitchFamily="34" charset="0"/>
                        <a:buChar char="•"/>
                        <a:tabLst/>
                        <a:defRPr/>
                      </a:pPr>
                      <a:r>
                        <a:rPr kumimoji="0" lang="en-US" sz="950" b="0" i="0" u="none" strike="noStrike" kern="1200" cap="none" spc="0" normalizeH="0" baseline="0" dirty="0">
                          <a:ln>
                            <a:noFill/>
                          </a:ln>
                          <a:solidFill>
                            <a:schemeClr val="tx1">
                              <a:lumMod val="85000"/>
                              <a:lumOff val="15000"/>
                            </a:schemeClr>
                          </a:solidFill>
                          <a:effectLst/>
                          <a:uLnTx/>
                          <a:uFillTx/>
                          <a:latin typeface="Helvetica"/>
                          <a:ea typeface="+mn-ea"/>
                          <a:cs typeface="Helvetica"/>
                        </a:rPr>
                        <a:t>Can diversify product offering through acquisition</a:t>
                      </a:r>
                    </a:p>
                  </a:txBody>
                  <a:tcPr marL="36000" marR="45720" marT="36000" marB="137160" horzOverflow="overflow">
                    <a:lnL w="12700" cap="flat" cmpd="sng" algn="ctr">
                      <a:noFill/>
                      <a:prstDash val="solid"/>
                      <a:round/>
                      <a:headEnd type="none" w="med" len="med"/>
                      <a:tailEnd type="none" w="med" len="med"/>
                    </a:lnL>
                    <a:lnR cap="flat">
                      <a:noFill/>
                    </a:lnR>
                    <a:lnT w="12700" cap="flat" cmpd="sng" algn="ctr">
                      <a:solidFill>
                        <a:srgbClr val="E2E2E2"/>
                      </a:solidFill>
                      <a:prstDash val="solid"/>
                      <a:round/>
                      <a:headEnd type="none" w="med" len="med"/>
                      <a:tailEnd type="none" w="med" len="med"/>
                    </a:lnT>
                    <a:lnB w="12700" cap="flat" cmpd="sng" algn="ctr">
                      <a:solidFill>
                        <a:srgbClr val="E2E2E2"/>
                      </a:solidFill>
                      <a:prstDash val="solid"/>
                      <a:round/>
                      <a:headEnd type="none" w="med" len="med"/>
                      <a:tailEnd type="none" w="med" len="med"/>
                    </a:lnB>
                    <a:lnTlToBr>
                      <a:noFill/>
                    </a:lnTlToBr>
                    <a:lnBlToTr>
                      <a:noFill/>
                    </a:lnBlToTr>
                    <a:noFill/>
                  </a:tcPr>
                </a:tc>
                <a:tc>
                  <a:txBody>
                    <a:bodyPr/>
                    <a:lstStyle/>
                    <a:p>
                      <a:r>
                        <a:rPr lang="en-CA" sz="950" dirty="0">
                          <a:latin typeface="Helvetica"/>
                          <a:cs typeface="Helvetica"/>
                        </a:rPr>
                        <a:t>52% Console</a:t>
                      </a:r>
                    </a:p>
                    <a:p>
                      <a:r>
                        <a:rPr lang="en-CA" sz="950" dirty="0">
                          <a:latin typeface="Helvetica"/>
                          <a:cs typeface="Helvetica"/>
                        </a:rPr>
                        <a:t>27% Digital</a:t>
                      </a:r>
                    </a:p>
                    <a:p>
                      <a:r>
                        <a:rPr lang="en-CA" sz="950" dirty="0">
                          <a:latin typeface="Helvetica"/>
                          <a:cs typeface="Helvetica"/>
                        </a:rPr>
                        <a:t>14% Mobile &amp;</a:t>
                      </a:r>
                      <a:r>
                        <a:rPr lang="en-CA" sz="950" baseline="0" dirty="0">
                          <a:latin typeface="Helvetica"/>
                          <a:cs typeface="Helvetica"/>
                        </a:rPr>
                        <a:t> Non-Platform Specific</a:t>
                      </a:r>
                      <a:endParaRPr lang="en-CA" sz="950" dirty="0">
                        <a:latin typeface="Helvetica"/>
                        <a:cs typeface="Helvetica"/>
                      </a:endParaRPr>
                    </a:p>
                    <a:p>
                      <a:r>
                        <a:rPr lang="en-CA" sz="950" dirty="0">
                          <a:latin typeface="Helvetica"/>
                          <a:cs typeface="Helvetica"/>
                        </a:rPr>
                        <a:t>7% Distribution</a:t>
                      </a:r>
                    </a:p>
                  </a:txBody>
                  <a:tcPr marR="45720" marT="36000" marB="137160" horzOverflow="overflow">
                    <a:lnL w="6350" cap="flat" cmpd="sng" algn="ctr">
                      <a:noFill/>
                      <a:prstDash val="solid"/>
                      <a:round/>
                      <a:headEnd type="none" w="med" len="med"/>
                      <a:tailEnd type="none" w="med" len="med"/>
                    </a:lnL>
                    <a:lnR cap="flat">
                      <a:noFill/>
                    </a:lnR>
                    <a:lnT w="12700" cap="flat" cmpd="sng" algn="ctr">
                      <a:solidFill>
                        <a:srgbClr val="E2E2E2"/>
                      </a:solidFill>
                      <a:prstDash val="solid"/>
                      <a:round/>
                      <a:headEnd type="none" w="med" len="med"/>
                      <a:tailEnd type="none" w="med" len="med"/>
                    </a:lnT>
                    <a:lnB w="12700" cap="flat" cmpd="sng" algn="ctr">
                      <a:solidFill>
                        <a:srgbClr val="E2E2E2"/>
                      </a:solidFill>
                      <a:prstDash val="solid"/>
                      <a:round/>
                      <a:headEnd type="none" w="med" len="med"/>
                      <a:tailEnd type="none" w="med" len="med"/>
                    </a:lnB>
                    <a:lnTlToBr>
                      <a:noFill/>
                    </a:lnTlToBr>
                    <a:lnBlToTr>
                      <a:noFill/>
                    </a:lnBlToTr>
                    <a:noFill/>
                  </a:tcPr>
                </a:tc>
                <a:tc>
                  <a:txBody>
                    <a:bodyPr/>
                    <a:lstStyle/>
                    <a:p>
                      <a:pPr marL="85725" marR="0" lvl="0" indent="-85725" algn="l" defTabSz="914400" rtl="0" eaLnBrk="0" fontAlgn="base" latinLnBrk="0" hangingPunct="0">
                        <a:lnSpc>
                          <a:spcPct val="100000"/>
                        </a:lnSpc>
                        <a:spcBef>
                          <a:spcPct val="0"/>
                        </a:spcBef>
                        <a:spcAft>
                          <a:spcPts val="100"/>
                        </a:spcAft>
                        <a:buClr>
                          <a:srgbClr val="003399"/>
                        </a:buClr>
                        <a:buSzPct val="70000"/>
                        <a:buFont typeface="Wingdings" pitchFamily="2" charset="2"/>
                        <a:buNone/>
                        <a:tabLst/>
                        <a:defRPr/>
                      </a:pPr>
                      <a:r>
                        <a:rPr kumimoji="0" lang="en-US" sz="950" b="1" i="0" u="none" strike="noStrike" kern="1200" cap="none" spc="0" normalizeH="0" baseline="0" dirty="0">
                          <a:ln>
                            <a:noFill/>
                          </a:ln>
                          <a:solidFill>
                            <a:schemeClr val="tx1">
                              <a:lumMod val="85000"/>
                              <a:lumOff val="15000"/>
                            </a:schemeClr>
                          </a:solidFill>
                          <a:effectLst/>
                          <a:uLnTx/>
                          <a:uFillTx/>
                          <a:latin typeface="Helvetica"/>
                          <a:ea typeface="+mn-ea"/>
                          <a:cs typeface="Helvetica"/>
                        </a:rPr>
                        <a:t>Size: </a:t>
                      </a:r>
                      <a:r>
                        <a:rPr kumimoji="0" lang="en-US" sz="950" b="0" i="0" u="none" strike="noStrike" kern="1200" cap="none" spc="0" normalizeH="0" baseline="0" dirty="0">
                          <a:ln>
                            <a:noFill/>
                          </a:ln>
                          <a:solidFill>
                            <a:schemeClr val="tx1">
                              <a:lumMod val="85000"/>
                              <a:lumOff val="15000"/>
                            </a:schemeClr>
                          </a:solidFill>
                          <a:effectLst/>
                          <a:uLnTx/>
                          <a:uFillTx/>
                          <a:latin typeface="Helvetica"/>
                          <a:ea typeface="+mn-ea"/>
                          <a:cs typeface="Helvetica"/>
                        </a:rPr>
                        <a:t>$14.0bn</a:t>
                      </a:r>
                    </a:p>
                    <a:p>
                      <a:pPr marL="0" marR="0" lvl="0" indent="0" algn="l" defTabSz="914400" rtl="0" eaLnBrk="0" fontAlgn="base" latinLnBrk="0" hangingPunct="0">
                        <a:lnSpc>
                          <a:spcPct val="100000"/>
                        </a:lnSpc>
                        <a:spcBef>
                          <a:spcPct val="0"/>
                        </a:spcBef>
                        <a:spcAft>
                          <a:spcPts val="100"/>
                        </a:spcAft>
                        <a:buClr>
                          <a:srgbClr val="003399"/>
                        </a:buClr>
                        <a:buSzPct val="70000"/>
                        <a:buFont typeface="Wingdings" pitchFamily="2" charset="2"/>
                        <a:buNone/>
                        <a:tabLst/>
                        <a:defRPr/>
                      </a:pPr>
                      <a:r>
                        <a:rPr kumimoji="0" lang="en-US" sz="950" b="1" i="0" u="none" strike="noStrike" kern="1200" cap="none" normalizeH="0" baseline="0" dirty="0">
                          <a:ln>
                            <a:noFill/>
                          </a:ln>
                          <a:solidFill>
                            <a:schemeClr val="tx1">
                              <a:lumMod val="85000"/>
                              <a:lumOff val="15000"/>
                            </a:schemeClr>
                          </a:solidFill>
                          <a:effectLst/>
                          <a:latin typeface="Helvetica"/>
                          <a:ea typeface="+mn-ea"/>
                          <a:cs typeface="Helvetica"/>
                        </a:rPr>
                        <a:t>Cash: </a:t>
                      </a:r>
                      <a:r>
                        <a:rPr kumimoji="0" lang="en-US" sz="950" b="0" i="0" u="none" strike="noStrike" kern="1200" cap="none" normalizeH="0" baseline="0" dirty="0">
                          <a:ln>
                            <a:noFill/>
                          </a:ln>
                          <a:solidFill>
                            <a:schemeClr val="tx1">
                              <a:lumMod val="85000"/>
                              <a:lumOff val="15000"/>
                            </a:schemeClr>
                          </a:solidFill>
                          <a:effectLst/>
                          <a:latin typeface="Helvetica"/>
                          <a:ea typeface="+mn-ea"/>
                          <a:cs typeface="Helvetica"/>
                        </a:rPr>
                        <a:t>$3.8bn</a:t>
                      </a:r>
                    </a:p>
                    <a:p>
                      <a:pPr marL="0" marR="0" lvl="0" indent="0" algn="l" defTabSz="914400" rtl="0" eaLnBrk="0" fontAlgn="base" latinLnBrk="0" hangingPunct="0">
                        <a:lnSpc>
                          <a:spcPct val="100000"/>
                        </a:lnSpc>
                        <a:spcBef>
                          <a:spcPct val="0"/>
                        </a:spcBef>
                        <a:spcAft>
                          <a:spcPts val="100"/>
                        </a:spcAft>
                        <a:buClr>
                          <a:srgbClr val="003399"/>
                        </a:buClr>
                        <a:buSzPct val="70000"/>
                        <a:buFont typeface="Wingdings" pitchFamily="2" charset="2"/>
                        <a:buNone/>
                        <a:tabLst/>
                        <a:defRPr/>
                      </a:pPr>
                      <a:r>
                        <a:rPr kumimoji="0" lang="en-US" sz="950" b="1" i="0" u="none" strike="noStrike" kern="1200" cap="none" normalizeH="0" baseline="0" dirty="0">
                          <a:ln>
                            <a:noFill/>
                          </a:ln>
                          <a:solidFill>
                            <a:schemeClr val="tx1">
                              <a:lumMod val="85000"/>
                              <a:lumOff val="15000"/>
                            </a:schemeClr>
                          </a:solidFill>
                          <a:effectLst/>
                          <a:latin typeface="Helvetica"/>
                          <a:ea typeface="+mn-ea"/>
                          <a:cs typeface="Helvetica"/>
                        </a:rPr>
                        <a:t>Net Debt/EV: </a:t>
                      </a:r>
                      <a:r>
                        <a:rPr kumimoji="0" lang="en-US" sz="950" b="0" i="0" u="none" strike="noStrike" kern="1200" cap="none" normalizeH="0" baseline="0" dirty="0">
                          <a:ln>
                            <a:noFill/>
                          </a:ln>
                          <a:solidFill>
                            <a:schemeClr val="tx1">
                              <a:lumMod val="85000"/>
                              <a:lumOff val="15000"/>
                            </a:schemeClr>
                          </a:solidFill>
                          <a:effectLst/>
                          <a:latin typeface="Helvetica"/>
                          <a:ea typeface="+mn-ea"/>
                          <a:cs typeface="Helvetica"/>
                        </a:rPr>
                        <a:t>3.7%</a:t>
                      </a:r>
                    </a:p>
                  </a:txBody>
                  <a:tcPr marR="45720" marT="36000" marB="137160" horzOverflow="overflow">
                    <a:lnL w="6350" cap="flat" cmpd="sng" algn="ctr">
                      <a:noFill/>
                      <a:prstDash val="solid"/>
                      <a:round/>
                      <a:headEnd type="none" w="med" len="med"/>
                      <a:tailEnd type="none" w="med" len="med"/>
                    </a:lnL>
                    <a:lnR cap="flat">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a:noFill/>
                    </a:lnTlToBr>
                    <a:lnBlToTr>
                      <a:noFill/>
                    </a:lnBlToTr>
                    <a:solidFill>
                      <a:srgbClr val="DEEBF5"/>
                    </a:solidFill>
                  </a:tcPr>
                </a:tc>
                <a:tc>
                  <a:txBody>
                    <a:bodyPr/>
                    <a:lstStyle/>
                    <a:p>
                      <a:pPr marL="0" marR="0" lvl="0" indent="0" algn="l" defTabSz="914400" rtl="0" eaLnBrk="0" fontAlgn="base" latinLnBrk="0" hangingPunct="0">
                        <a:lnSpc>
                          <a:spcPct val="100000"/>
                        </a:lnSpc>
                        <a:spcBef>
                          <a:spcPct val="0"/>
                        </a:spcBef>
                        <a:spcAft>
                          <a:spcPts val="100"/>
                        </a:spcAft>
                        <a:buClr>
                          <a:srgbClr val="003399"/>
                        </a:buClr>
                        <a:buSzPct val="70000"/>
                        <a:buFont typeface="Wingdings" pitchFamily="2" charset="2"/>
                        <a:buNone/>
                        <a:tabLst/>
                        <a:defRPr/>
                      </a:pPr>
                      <a:r>
                        <a:rPr kumimoji="0" lang="en-US" sz="950" b="1" i="0" u="none" strike="noStrike" kern="1200" cap="none" normalizeH="0" baseline="0" dirty="0">
                          <a:ln>
                            <a:noFill/>
                          </a:ln>
                          <a:solidFill>
                            <a:schemeClr val="tx1">
                              <a:lumMod val="85000"/>
                              <a:lumOff val="15000"/>
                            </a:schemeClr>
                          </a:solidFill>
                          <a:effectLst/>
                          <a:latin typeface="Helvetica"/>
                          <a:ea typeface="+mn-ea"/>
                          <a:cs typeface="Helvetica"/>
                        </a:rPr>
                        <a:t>P/E: </a:t>
                      </a:r>
                      <a:r>
                        <a:rPr kumimoji="0" lang="en-US" sz="950" b="0" i="0" u="none" strike="noStrike" kern="1200" cap="none" normalizeH="0" baseline="0" dirty="0">
                          <a:ln>
                            <a:noFill/>
                          </a:ln>
                          <a:solidFill>
                            <a:schemeClr val="tx1">
                              <a:lumMod val="85000"/>
                              <a:lumOff val="15000"/>
                            </a:schemeClr>
                          </a:solidFill>
                          <a:effectLst/>
                          <a:latin typeface="Helvetica"/>
                          <a:ea typeface="+mn-ea"/>
                          <a:cs typeface="Helvetica"/>
                        </a:rPr>
                        <a:t>13.8x</a:t>
                      </a:r>
                    </a:p>
                    <a:p>
                      <a:pPr marL="0" marR="0" lvl="0" indent="0" algn="l" defTabSz="914400" rtl="0" eaLnBrk="0" fontAlgn="base" latinLnBrk="0" hangingPunct="0">
                        <a:lnSpc>
                          <a:spcPct val="100000"/>
                        </a:lnSpc>
                        <a:spcBef>
                          <a:spcPct val="0"/>
                        </a:spcBef>
                        <a:spcAft>
                          <a:spcPts val="100"/>
                        </a:spcAft>
                        <a:buClr>
                          <a:srgbClr val="003399"/>
                        </a:buClr>
                        <a:buSzPct val="70000"/>
                        <a:buFont typeface="Wingdings" pitchFamily="2" charset="2"/>
                        <a:buNone/>
                        <a:tabLst/>
                        <a:defRPr/>
                      </a:pPr>
                      <a:r>
                        <a:rPr kumimoji="0" lang="en-US" sz="950" b="1" i="0" u="none" strike="noStrike" kern="1200" cap="none" normalizeH="0" baseline="0" dirty="0">
                          <a:ln>
                            <a:noFill/>
                          </a:ln>
                          <a:solidFill>
                            <a:schemeClr val="tx1">
                              <a:lumMod val="85000"/>
                              <a:lumOff val="15000"/>
                            </a:schemeClr>
                          </a:solidFill>
                          <a:effectLst/>
                          <a:latin typeface="Helvetica"/>
                          <a:ea typeface="+mn-ea"/>
                          <a:cs typeface="Helvetica"/>
                        </a:rPr>
                        <a:t>EV/EBITDA: </a:t>
                      </a:r>
                      <a:r>
                        <a:rPr kumimoji="0" lang="en-US" sz="950" b="0" i="0" u="none" strike="noStrike" kern="1200" cap="none" normalizeH="0" baseline="0" dirty="0">
                          <a:ln>
                            <a:noFill/>
                          </a:ln>
                          <a:solidFill>
                            <a:schemeClr val="tx1">
                              <a:lumMod val="85000"/>
                              <a:lumOff val="15000"/>
                            </a:schemeClr>
                          </a:solidFill>
                          <a:effectLst/>
                          <a:latin typeface="Helvetica"/>
                          <a:ea typeface="+mn-ea"/>
                          <a:cs typeface="Helvetica"/>
                        </a:rPr>
                        <a:t>11.9x</a:t>
                      </a:r>
                    </a:p>
                    <a:p>
                      <a:pPr marL="0" marR="0" lvl="0" indent="0" algn="l" defTabSz="914400" rtl="0" eaLnBrk="0" fontAlgn="base" latinLnBrk="0" hangingPunct="0">
                        <a:lnSpc>
                          <a:spcPct val="100000"/>
                        </a:lnSpc>
                        <a:spcBef>
                          <a:spcPct val="0"/>
                        </a:spcBef>
                        <a:spcAft>
                          <a:spcPts val="100"/>
                        </a:spcAft>
                        <a:buClr>
                          <a:srgbClr val="003399"/>
                        </a:buClr>
                        <a:buSzPct val="70000"/>
                        <a:buFont typeface="Wingdings" pitchFamily="2" charset="2"/>
                        <a:buNone/>
                        <a:tabLst/>
                        <a:defRPr/>
                      </a:pPr>
                      <a:r>
                        <a:rPr kumimoji="0" lang="en-US" sz="950" b="1" i="0" u="none" strike="noStrike" kern="1200" cap="none" normalizeH="0" baseline="0" dirty="0">
                          <a:ln>
                            <a:noFill/>
                          </a:ln>
                          <a:solidFill>
                            <a:schemeClr val="tx1">
                              <a:lumMod val="85000"/>
                              <a:lumOff val="15000"/>
                            </a:schemeClr>
                          </a:solidFill>
                          <a:effectLst/>
                          <a:latin typeface="Helvetica"/>
                          <a:ea typeface="+mn-ea"/>
                          <a:cs typeface="Helvetica"/>
                        </a:rPr>
                        <a:t>EV/Sales: </a:t>
                      </a:r>
                      <a:r>
                        <a:rPr kumimoji="0" lang="en-US" sz="950" b="0" i="0" u="none" strike="noStrike" kern="1200" cap="none" normalizeH="0" baseline="0" dirty="0">
                          <a:ln>
                            <a:noFill/>
                          </a:ln>
                          <a:solidFill>
                            <a:schemeClr val="tx1">
                              <a:lumMod val="85000"/>
                              <a:lumOff val="15000"/>
                            </a:schemeClr>
                          </a:solidFill>
                          <a:effectLst/>
                          <a:latin typeface="Helvetica"/>
                          <a:ea typeface="+mn-ea"/>
                          <a:cs typeface="Helvetica"/>
                        </a:rPr>
                        <a:t>2.9x</a:t>
                      </a:r>
                    </a:p>
                  </a:txBody>
                  <a:tcPr marR="45720" marT="36000" marB="137160" horzOverflow="overflow">
                    <a:lnL w="6350" cap="flat" cmpd="sng" algn="ctr">
                      <a:noFill/>
                      <a:prstDash val="solid"/>
                      <a:round/>
                      <a:headEnd type="none" w="med" len="med"/>
                      <a:tailEnd type="none" w="med" len="med"/>
                    </a:lnL>
                    <a:lnR cap="flat">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a:noFill/>
                    </a:lnTlToBr>
                    <a:lnBlToTr>
                      <a:noFill/>
                    </a:lnBlToTr>
                    <a:solidFill>
                      <a:srgbClr val="DEEBF5"/>
                    </a:solidFill>
                  </a:tcPr>
                </a:tc>
                <a:extLst>
                  <a:ext uri="{0D108BD9-81ED-4DB2-BD59-A6C34878D82A}">
                    <a16:rowId xmlns:a16="http://schemas.microsoft.com/office/drawing/2014/main" val="10002"/>
                  </a:ext>
                </a:extLst>
              </a:tr>
              <a:tr h="741468">
                <a:tc>
                  <a:txBody>
                    <a:bodyPr/>
                    <a:lstStyle/>
                    <a:p>
                      <a:pPr marL="0" marR="0" lvl="0" indent="0" algn="l" defTabSz="914400" rtl="0" eaLnBrk="1" fontAlgn="base" latinLnBrk="0" hangingPunct="1">
                        <a:lnSpc>
                          <a:spcPct val="100000"/>
                        </a:lnSpc>
                        <a:spcBef>
                          <a:spcPct val="0"/>
                        </a:spcBef>
                        <a:spcAft>
                          <a:spcPts val="100"/>
                        </a:spcAft>
                        <a:buClr>
                          <a:schemeClr val="accent1"/>
                        </a:buClr>
                        <a:buSzTx/>
                        <a:buFont typeface="Wingdings" pitchFamily="2" charset="2"/>
                        <a:buNone/>
                        <a:tabLst/>
                      </a:pPr>
                      <a:r>
                        <a:rPr kumimoji="0" lang="en-CA" sz="950" b="1" i="0" u="none" strike="noStrike" cap="none" normalizeH="0" baseline="0" dirty="0" err="1">
                          <a:ln>
                            <a:noFill/>
                          </a:ln>
                          <a:solidFill>
                            <a:schemeClr val="tx1"/>
                          </a:solidFill>
                          <a:effectLst/>
                          <a:latin typeface="Helvetica"/>
                          <a:cs typeface="Helvetica"/>
                        </a:rPr>
                        <a:t>Tencent</a:t>
                      </a:r>
                      <a:endParaRPr kumimoji="0" lang="en-CA" sz="950" b="1" i="0" u="none" strike="noStrike" cap="none" normalizeH="0" baseline="0" dirty="0">
                        <a:ln>
                          <a:noFill/>
                        </a:ln>
                        <a:solidFill>
                          <a:schemeClr val="tx1"/>
                        </a:solidFill>
                        <a:effectLst/>
                        <a:latin typeface="Helvetica"/>
                        <a:cs typeface="Helvetica"/>
                      </a:endParaRPr>
                    </a:p>
                  </a:txBody>
                  <a:tcPr marL="45720" marR="36576" marT="36000" marB="137160" horzOverflow="overflow">
                    <a:lnL cap="flat">
                      <a:noFill/>
                    </a:lnL>
                    <a:lnR w="12700" cap="flat" cmpd="sng" algn="ctr">
                      <a:no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172800" marR="0" lvl="0" indent="-172800" algn="l" defTabSz="914400" rtl="0" eaLnBrk="0" fontAlgn="base" latinLnBrk="0" hangingPunct="0">
                        <a:lnSpc>
                          <a:spcPct val="100000"/>
                        </a:lnSpc>
                        <a:spcBef>
                          <a:spcPct val="0"/>
                        </a:spcBef>
                        <a:spcAft>
                          <a:spcPts val="100"/>
                        </a:spcAft>
                        <a:buClr>
                          <a:schemeClr val="tx1">
                            <a:lumMod val="65000"/>
                            <a:lumOff val="35000"/>
                          </a:schemeClr>
                        </a:buClr>
                        <a:buSzPct val="100000"/>
                        <a:buFont typeface="Arial" pitchFamily="34" charset="0"/>
                        <a:buNone/>
                        <a:tabLst/>
                        <a:defRPr/>
                      </a:pPr>
                      <a:r>
                        <a:rPr kumimoji="0" lang="en-US" sz="950" b="0" i="0" u="none" strike="noStrike" kern="1200" cap="none" spc="0" normalizeH="0" baseline="0" dirty="0">
                          <a:ln>
                            <a:noFill/>
                          </a:ln>
                          <a:solidFill>
                            <a:schemeClr val="tx1">
                              <a:lumMod val="85000"/>
                              <a:lumOff val="15000"/>
                            </a:schemeClr>
                          </a:solidFill>
                          <a:effectLst/>
                          <a:uLnTx/>
                          <a:uFillTx/>
                          <a:latin typeface="Helvetica"/>
                          <a:ea typeface="+mn-ea"/>
                          <a:cs typeface="Helvetica"/>
                        </a:rPr>
                        <a:t>Riot Games</a:t>
                      </a:r>
                    </a:p>
                  </a:txBody>
                  <a:tcPr marL="36000" marR="36000" marT="36000" marB="137160" horzOverflow="overflow">
                    <a:lnL w="12700" cap="flat" cmpd="sng" algn="ctr">
                      <a:noFill/>
                      <a:prstDash val="solid"/>
                      <a:round/>
                      <a:headEnd type="none" w="med" len="med"/>
                      <a:tailEnd type="none" w="med" len="med"/>
                    </a:lnL>
                    <a:lnR cap="flat">
                      <a:noFill/>
                    </a:lnR>
                    <a:lnT w="12700" cap="flat" cmpd="sng" algn="ctr">
                      <a:solidFill>
                        <a:srgbClr val="E2E2E2"/>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72800" marR="0" lvl="0" indent="-172800" algn="l" defTabSz="914400" rtl="0" eaLnBrk="0" fontAlgn="base" latinLnBrk="0" hangingPunct="0">
                        <a:lnSpc>
                          <a:spcPct val="100000"/>
                        </a:lnSpc>
                        <a:spcBef>
                          <a:spcPct val="0"/>
                        </a:spcBef>
                        <a:spcAft>
                          <a:spcPts val="100"/>
                        </a:spcAft>
                        <a:buClr>
                          <a:schemeClr val="tx1">
                            <a:lumMod val="65000"/>
                            <a:lumOff val="35000"/>
                          </a:schemeClr>
                        </a:buClr>
                        <a:buSzPct val="100000"/>
                        <a:buFont typeface="Arial" pitchFamily="34" charset="0"/>
                        <a:buChar char="•"/>
                        <a:tabLst/>
                        <a:defRPr/>
                      </a:pPr>
                      <a:r>
                        <a:rPr kumimoji="0" lang="en-US" sz="950" b="0" i="0" u="none" strike="noStrike" kern="1200" cap="none" spc="0" normalizeH="0" baseline="0" dirty="0">
                          <a:ln>
                            <a:noFill/>
                          </a:ln>
                          <a:solidFill>
                            <a:schemeClr val="tx1">
                              <a:lumMod val="85000"/>
                              <a:lumOff val="15000"/>
                            </a:schemeClr>
                          </a:solidFill>
                          <a:effectLst/>
                          <a:uLnTx/>
                          <a:uFillTx/>
                          <a:latin typeface="Helvetica"/>
                          <a:ea typeface="+mn-ea"/>
                          <a:cs typeface="Helvetica"/>
                        </a:rPr>
                        <a:t>Leverage strength in domestic market to acquire into international markets</a:t>
                      </a:r>
                    </a:p>
                    <a:p>
                      <a:pPr marL="172800" marR="0" lvl="0" indent="-172800" algn="l" defTabSz="914400" rtl="0" eaLnBrk="0" fontAlgn="base" latinLnBrk="0" hangingPunct="0">
                        <a:lnSpc>
                          <a:spcPct val="100000"/>
                        </a:lnSpc>
                        <a:spcBef>
                          <a:spcPct val="0"/>
                        </a:spcBef>
                        <a:spcAft>
                          <a:spcPts val="100"/>
                        </a:spcAft>
                        <a:buClr>
                          <a:schemeClr val="tx1">
                            <a:lumMod val="65000"/>
                            <a:lumOff val="35000"/>
                          </a:schemeClr>
                        </a:buClr>
                        <a:buSzPct val="100000"/>
                        <a:buFont typeface="Arial" pitchFamily="34" charset="0"/>
                        <a:buChar char="•"/>
                        <a:tabLst/>
                        <a:defRPr/>
                      </a:pPr>
                      <a:r>
                        <a:rPr kumimoji="0" lang="en-US" sz="950" b="0" i="0" u="none" strike="noStrike" kern="1200" cap="none" spc="0" normalizeH="0" baseline="0" dirty="0">
                          <a:ln>
                            <a:noFill/>
                          </a:ln>
                          <a:solidFill>
                            <a:schemeClr val="tx1">
                              <a:lumMod val="85000"/>
                              <a:lumOff val="15000"/>
                            </a:schemeClr>
                          </a:solidFill>
                          <a:effectLst/>
                          <a:uLnTx/>
                          <a:uFillTx/>
                          <a:latin typeface="Helvetica"/>
                          <a:ea typeface="+mn-ea"/>
                          <a:cs typeface="Helvetica"/>
                        </a:rPr>
                        <a:t>Compete with rivals moving into gaming space</a:t>
                      </a:r>
                    </a:p>
                  </a:txBody>
                  <a:tcPr marL="36000" marR="36000" marT="36000" marB="137160" horzOverflow="overflow">
                    <a:lnL w="12700" cap="flat" cmpd="sng" algn="ctr">
                      <a:noFill/>
                      <a:prstDash val="solid"/>
                      <a:round/>
                      <a:headEnd type="none" w="med" len="med"/>
                      <a:tailEnd type="none" w="med" len="med"/>
                    </a:lnL>
                    <a:lnR cap="flat">
                      <a:noFill/>
                    </a:lnR>
                    <a:lnT w="12700" cap="flat" cmpd="sng" algn="ctr">
                      <a:solidFill>
                        <a:srgbClr val="E2E2E2"/>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r>
                        <a:rPr lang="en-CA" sz="950" dirty="0">
                          <a:latin typeface="Helvetica"/>
                          <a:cs typeface="Helvetica"/>
                        </a:rPr>
                        <a:t>80% Social</a:t>
                      </a:r>
                    </a:p>
                    <a:p>
                      <a:r>
                        <a:rPr lang="en-CA" sz="950" dirty="0">
                          <a:latin typeface="Helvetica"/>
                          <a:cs typeface="Helvetica"/>
                        </a:rPr>
                        <a:t>10% Online Ads</a:t>
                      </a:r>
                    </a:p>
                    <a:p>
                      <a:r>
                        <a:rPr lang="en-CA" sz="950" dirty="0">
                          <a:latin typeface="Helvetica"/>
                          <a:cs typeface="Helvetica"/>
                        </a:rPr>
                        <a:t>7% E-Commerce</a:t>
                      </a:r>
                    </a:p>
                  </a:txBody>
                  <a:tcPr marR="36000" marT="36000" marB="137160" horzOverflow="overflow">
                    <a:lnL w="6350" cap="flat" cmpd="sng" algn="ctr">
                      <a:noFill/>
                      <a:prstDash val="solid"/>
                      <a:round/>
                      <a:headEnd type="none" w="med" len="med"/>
                      <a:tailEnd type="none" w="med" len="med"/>
                    </a:lnL>
                    <a:lnR cap="flat">
                      <a:noFill/>
                    </a:lnR>
                    <a:lnT w="12700" cap="flat" cmpd="sng" algn="ctr">
                      <a:solidFill>
                        <a:srgbClr val="E2E2E2"/>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85725" marR="0" lvl="0" indent="-85725" algn="l" defTabSz="914400" rtl="0" eaLnBrk="0" fontAlgn="base" latinLnBrk="0" hangingPunct="0">
                        <a:lnSpc>
                          <a:spcPct val="100000"/>
                        </a:lnSpc>
                        <a:spcBef>
                          <a:spcPct val="0"/>
                        </a:spcBef>
                        <a:spcAft>
                          <a:spcPts val="100"/>
                        </a:spcAft>
                        <a:buClr>
                          <a:srgbClr val="003399"/>
                        </a:buClr>
                        <a:buSzPct val="70000"/>
                        <a:buFont typeface="Wingdings" pitchFamily="2" charset="2"/>
                        <a:buNone/>
                        <a:tabLst/>
                        <a:defRPr/>
                      </a:pPr>
                      <a:r>
                        <a:rPr kumimoji="0" lang="en-CA" sz="950" b="1" i="0" u="none" strike="noStrike" kern="1200" cap="none" spc="0" normalizeH="0" baseline="0" dirty="0">
                          <a:ln>
                            <a:noFill/>
                          </a:ln>
                          <a:solidFill>
                            <a:schemeClr val="tx1">
                              <a:lumMod val="85000"/>
                              <a:lumOff val="15000"/>
                            </a:schemeClr>
                          </a:solidFill>
                          <a:effectLst/>
                          <a:uLnTx/>
                          <a:uFillTx/>
                          <a:latin typeface="Helvetica"/>
                          <a:ea typeface="+mn-ea"/>
                          <a:cs typeface="Helvetica"/>
                        </a:rPr>
                        <a:t>Size: </a:t>
                      </a:r>
                      <a:r>
                        <a:rPr kumimoji="0" lang="en-CA" sz="950" b="0" i="0" u="none" strike="noStrike" kern="1200" cap="none" spc="0" normalizeH="0" baseline="0" dirty="0">
                          <a:ln>
                            <a:noFill/>
                          </a:ln>
                          <a:solidFill>
                            <a:schemeClr val="tx1">
                              <a:lumMod val="85000"/>
                              <a:lumOff val="15000"/>
                            </a:schemeClr>
                          </a:solidFill>
                          <a:effectLst/>
                          <a:uLnTx/>
                          <a:uFillTx/>
                          <a:latin typeface="Helvetica"/>
                          <a:ea typeface="+mn-ea"/>
                          <a:cs typeface="Helvetica"/>
                        </a:rPr>
                        <a:t>$154.0bn</a:t>
                      </a:r>
                    </a:p>
                    <a:p>
                      <a:pPr marL="0" marR="0" lvl="0" indent="0" algn="l" defTabSz="914400" rtl="0" eaLnBrk="0" fontAlgn="base" latinLnBrk="0" hangingPunct="0">
                        <a:lnSpc>
                          <a:spcPct val="100000"/>
                        </a:lnSpc>
                        <a:spcBef>
                          <a:spcPct val="0"/>
                        </a:spcBef>
                        <a:spcAft>
                          <a:spcPts val="100"/>
                        </a:spcAft>
                        <a:buClr>
                          <a:srgbClr val="003399"/>
                        </a:buClr>
                        <a:buSzPct val="70000"/>
                        <a:buFont typeface="Wingdings" pitchFamily="2" charset="2"/>
                        <a:buNone/>
                        <a:tabLst/>
                        <a:defRPr/>
                      </a:pPr>
                      <a:r>
                        <a:rPr kumimoji="0" lang="en-US" sz="950" b="1" i="0" u="none" strike="noStrike" kern="1200" cap="none" spc="0" normalizeH="0" baseline="0" dirty="0">
                          <a:ln>
                            <a:noFill/>
                          </a:ln>
                          <a:solidFill>
                            <a:schemeClr val="tx1">
                              <a:lumMod val="85000"/>
                              <a:lumOff val="15000"/>
                            </a:schemeClr>
                          </a:solidFill>
                          <a:effectLst/>
                          <a:uLnTx/>
                          <a:uFillTx/>
                          <a:latin typeface="Helvetica"/>
                          <a:ea typeface="+mn-ea"/>
                          <a:cs typeface="Helvetica"/>
                        </a:rPr>
                        <a:t>Cash: </a:t>
                      </a:r>
                      <a:r>
                        <a:rPr kumimoji="0" lang="en-US" sz="950" b="0" i="0" u="none" strike="noStrike" kern="1200" cap="none" spc="0" normalizeH="0" baseline="0" dirty="0">
                          <a:ln>
                            <a:noFill/>
                          </a:ln>
                          <a:solidFill>
                            <a:schemeClr val="tx1">
                              <a:lumMod val="85000"/>
                              <a:lumOff val="15000"/>
                            </a:schemeClr>
                          </a:solidFill>
                          <a:effectLst/>
                          <a:uLnTx/>
                          <a:uFillTx/>
                          <a:latin typeface="Helvetica"/>
                          <a:ea typeface="+mn-ea"/>
                          <a:cs typeface="Helvetica"/>
                        </a:rPr>
                        <a:t>$6.5bn</a:t>
                      </a:r>
                    </a:p>
                    <a:p>
                      <a:pPr marL="0" marR="0" lvl="0" indent="0" algn="l" defTabSz="914400" rtl="0" eaLnBrk="0" fontAlgn="base" latinLnBrk="0" hangingPunct="0">
                        <a:lnSpc>
                          <a:spcPct val="100000"/>
                        </a:lnSpc>
                        <a:spcBef>
                          <a:spcPct val="0"/>
                        </a:spcBef>
                        <a:spcAft>
                          <a:spcPts val="100"/>
                        </a:spcAft>
                        <a:buClr>
                          <a:srgbClr val="003399"/>
                        </a:buClr>
                        <a:buSzPct val="70000"/>
                        <a:buFont typeface="Wingdings" pitchFamily="2" charset="2"/>
                        <a:buNone/>
                        <a:tabLst/>
                        <a:defRPr/>
                      </a:pPr>
                      <a:r>
                        <a:rPr kumimoji="0" lang="en-US" sz="950" b="1" i="0" u="none" strike="noStrike" kern="1200" cap="none" spc="0" normalizeH="0" baseline="0" dirty="0">
                          <a:ln>
                            <a:noFill/>
                          </a:ln>
                          <a:solidFill>
                            <a:schemeClr val="tx1">
                              <a:lumMod val="85000"/>
                              <a:lumOff val="15000"/>
                            </a:schemeClr>
                          </a:solidFill>
                          <a:effectLst/>
                          <a:uLnTx/>
                          <a:uFillTx/>
                          <a:latin typeface="Helvetica"/>
                          <a:ea typeface="+mn-ea"/>
                          <a:cs typeface="Helvetica"/>
                        </a:rPr>
                        <a:t>Net Debt/EV: </a:t>
                      </a:r>
                      <a:r>
                        <a:rPr kumimoji="0" lang="en-US" sz="950" b="0" i="0" u="none" strike="noStrike" kern="1200" cap="none" spc="0" normalizeH="0" baseline="0" dirty="0">
                          <a:ln>
                            <a:noFill/>
                          </a:ln>
                          <a:solidFill>
                            <a:schemeClr val="tx1">
                              <a:lumMod val="85000"/>
                              <a:lumOff val="15000"/>
                            </a:schemeClr>
                          </a:solidFill>
                          <a:effectLst/>
                          <a:uLnTx/>
                          <a:uFillTx/>
                          <a:latin typeface="Helvetica"/>
                          <a:ea typeface="+mn-ea"/>
                          <a:cs typeface="Helvetica"/>
                        </a:rPr>
                        <a:t>0.6%</a:t>
                      </a:r>
                    </a:p>
                  </a:txBody>
                  <a:tcPr marR="36576" marT="36000" marB="137160" horzOverflow="overflow">
                    <a:lnL w="6350" cap="flat" cmpd="sng" algn="ctr">
                      <a:noFill/>
                      <a:prstDash val="solid"/>
                      <a:round/>
                      <a:headEnd type="none" w="med" len="med"/>
                      <a:tailEnd type="none" w="med" len="med"/>
                    </a:lnL>
                    <a:lnR cap="flat">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0" fontAlgn="base" latinLnBrk="0" hangingPunct="0">
                        <a:lnSpc>
                          <a:spcPct val="100000"/>
                        </a:lnSpc>
                        <a:spcBef>
                          <a:spcPct val="0"/>
                        </a:spcBef>
                        <a:spcAft>
                          <a:spcPts val="100"/>
                        </a:spcAft>
                        <a:buClr>
                          <a:srgbClr val="003399"/>
                        </a:buClr>
                        <a:buSzPct val="70000"/>
                        <a:buFont typeface="Wingdings" pitchFamily="2" charset="2"/>
                        <a:buNone/>
                        <a:tabLst/>
                        <a:defRPr/>
                      </a:pPr>
                      <a:r>
                        <a:rPr kumimoji="0" lang="en-US" sz="950" b="1" i="0" u="none" strike="noStrike" kern="1200" cap="none" normalizeH="0" baseline="0" dirty="0">
                          <a:ln>
                            <a:noFill/>
                          </a:ln>
                          <a:solidFill>
                            <a:schemeClr val="tx1">
                              <a:lumMod val="85000"/>
                              <a:lumOff val="15000"/>
                            </a:schemeClr>
                          </a:solidFill>
                          <a:effectLst/>
                          <a:latin typeface="Helvetica"/>
                          <a:ea typeface="+mn-ea"/>
                          <a:cs typeface="Helvetica"/>
                        </a:rPr>
                        <a:t>P/E: </a:t>
                      </a:r>
                      <a:r>
                        <a:rPr kumimoji="0" lang="en-CA" sz="950" b="0" i="0" u="none" strike="noStrike" kern="1200" cap="none" spc="0" normalizeH="0" baseline="0" dirty="0">
                          <a:ln>
                            <a:noFill/>
                          </a:ln>
                          <a:solidFill>
                            <a:schemeClr val="tx1">
                              <a:lumMod val="85000"/>
                              <a:lumOff val="15000"/>
                            </a:schemeClr>
                          </a:solidFill>
                          <a:effectLst/>
                          <a:uLnTx/>
                          <a:uFillTx/>
                          <a:latin typeface="+mn-lt"/>
                          <a:ea typeface="+mn-ea"/>
                          <a:cs typeface="Helvetica"/>
                        </a:rPr>
                        <a:t>39.5x</a:t>
                      </a:r>
                      <a:endParaRPr kumimoji="0" lang="en-US" sz="950" b="0" i="0" u="none" strike="noStrike" kern="1200" cap="none" spc="0" normalizeH="0" baseline="0" dirty="0">
                        <a:ln>
                          <a:noFill/>
                        </a:ln>
                        <a:solidFill>
                          <a:schemeClr val="tx1">
                            <a:lumMod val="85000"/>
                            <a:lumOff val="15000"/>
                          </a:schemeClr>
                        </a:solidFill>
                        <a:effectLst/>
                        <a:uLnTx/>
                        <a:uFillTx/>
                        <a:latin typeface="Helvetica"/>
                        <a:ea typeface="+mn-ea"/>
                        <a:cs typeface="Helvetica"/>
                      </a:endParaRPr>
                    </a:p>
                    <a:p>
                      <a:pPr marL="0" marR="0" lvl="0" indent="0" algn="l" defTabSz="914400" rtl="0" eaLnBrk="0" fontAlgn="base" latinLnBrk="0" hangingPunct="0">
                        <a:lnSpc>
                          <a:spcPct val="100000"/>
                        </a:lnSpc>
                        <a:spcBef>
                          <a:spcPct val="0"/>
                        </a:spcBef>
                        <a:spcAft>
                          <a:spcPts val="100"/>
                        </a:spcAft>
                        <a:buClr>
                          <a:srgbClr val="003399"/>
                        </a:buClr>
                        <a:buSzPct val="70000"/>
                        <a:buFont typeface="Wingdings" pitchFamily="2" charset="2"/>
                        <a:buNone/>
                        <a:tabLst/>
                        <a:defRPr/>
                      </a:pPr>
                      <a:r>
                        <a:rPr kumimoji="0" lang="en-US" sz="950" b="1" i="0" u="none" strike="noStrike" kern="1200" cap="none" normalizeH="0" baseline="0" dirty="0">
                          <a:ln>
                            <a:noFill/>
                          </a:ln>
                          <a:solidFill>
                            <a:schemeClr val="tx1">
                              <a:lumMod val="85000"/>
                              <a:lumOff val="15000"/>
                            </a:schemeClr>
                          </a:solidFill>
                          <a:effectLst/>
                          <a:latin typeface="Helvetica"/>
                          <a:ea typeface="+mn-ea"/>
                          <a:cs typeface="Helvetica"/>
                        </a:rPr>
                        <a:t>EV/EBITDA:</a:t>
                      </a:r>
                      <a:r>
                        <a:rPr kumimoji="0" lang="en-US" sz="950" b="0" i="0" u="none" strike="noStrike" kern="1200" cap="none" normalizeH="0" baseline="0" dirty="0">
                          <a:ln>
                            <a:noFill/>
                          </a:ln>
                          <a:solidFill>
                            <a:schemeClr val="tx1">
                              <a:lumMod val="85000"/>
                              <a:lumOff val="15000"/>
                            </a:schemeClr>
                          </a:solidFill>
                          <a:effectLst/>
                          <a:latin typeface="Helvetica"/>
                          <a:ea typeface="+mn-ea"/>
                          <a:cs typeface="Helvetica"/>
                        </a:rPr>
                        <a:t> </a:t>
                      </a:r>
                      <a:r>
                        <a:rPr kumimoji="0" lang="en-US" sz="950" b="0" i="0" u="none" strike="noStrike" kern="1200" cap="none" spc="0" normalizeH="0" baseline="0" dirty="0">
                          <a:ln>
                            <a:noFill/>
                          </a:ln>
                          <a:solidFill>
                            <a:schemeClr val="tx1">
                              <a:lumMod val="85000"/>
                              <a:lumOff val="15000"/>
                            </a:schemeClr>
                          </a:solidFill>
                          <a:effectLst/>
                          <a:uLnTx/>
                          <a:uFillTx/>
                          <a:latin typeface="Helvetica"/>
                          <a:ea typeface="+mn-ea"/>
                          <a:cs typeface="Helvetica"/>
                        </a:rPr>
                        <a:t>27.5x</a:t>
                      </a:r>
                    </a:p>
                    <a:p>
                      <a:pPr marL="0" marR="0" lvl="0" indent="0" algn="l" defTabSz="914400" rtl="0" eaLnBrk="0" fontAlgn="base" latinLnBrk="0" hangingPunct="0">
                        <a:lnSpc>
                          <a:spcPct val="100000"/>
                        </a:lnSpc>
                        <a:spcBef>
                          <a:spcPct val="0"/>
                        </a:spcBef>
                        <a:spcAft>
                          <a:spcPts val="100"/>
                        </a:spcAft>
                        <a:buClr>
                          <a:srgbClr val="003399"/>
                        </a:buClr>
                        <a:buSzPct val="70000"/>
                        <a:buFont typeface="Wingdings" pitchFamily="2" charset="2"/>
                        <a:buNone/>
                        <a:tabLst/>
                        <a:defRPr/>
                      </a:pPr>
                      <a:r>
                        <a:rPr kumimoji="0" lang="en-US" sz="950" b="1" i="0" u="none" strike="noStrike" kern="1200" cap="none" normalizeH="0" baseline="0" dirty="0">
                          <a:ln>
                            <a:noFill/>
                          </a:ln>
                          <a:solidFill>
                            <a:schemeClr val="tx1">
                              <a:lumMod val="85000"/>
                              <a:lumOff val="15000"/>
                            </a:schemeClr>
                          </a:solidFill>
                          <a:effectLst/>
                          <a:latin typeface="Helvetica"/>
                          <a:ea typeface="+mn-ea"/>
                          <a:cs typeface="Helvetica"/>
                        </a:rPr>
                        <a:t>EV/Sales: </a:t>
                      </a:r>
                      <a:r>
                        <a:rPr kumimoji="0" lang="en-US" sz="950" b="0" i="0" u="none" strike="noStrike" kern="1200" cap="none" spc="0" normalizeH="0" baseline="0" dirty="0">
                          <a:ln>
                            <a:noFill/>
                          </a:ln>
                          <a:solidFill>
                            <a:schemeClr val="tx1">
                              <a:lumMod val="85000"/>
                              <a:lumOff val="15000"/>
                            </a:schemeClr>
                          </a:solidFill>
                          <a:effectLst/>
                          <a:uLnTx/>
                          <a:uFillTx/>
                          <a:latin typeface="Helvetica"/>
                          <a:ea typeface="+mn-ea"/>
                          <a:cs typeface="Helvetica"/>
                        </a:rPr>
                        <a:t>12.0x</a:t>
                      </a:r>
                    </a:p>
                  </a:txBody>
                  <a:tcPr marR="0" marT="36000" marB="137160" horzOverflow="overflow">
                    <a:lnL w="6350" cap="flat" cmpd="sng" algn="ctr">
                      <a:noFill/>
                      <a:prstDash val="solid"/>
                      <a:round/>
                      <a:headEnd type="none" w="med" len="med"/>
                      <a:tailEnd type="none" w="med" len="med"/>
                    </a:lnL>
                    <a:lnR cap="flat">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3"/>
                  </a:ext>
                </a:extLst>
              </a:tr>
              <a:tr h="349293">
                <a:tc>
                  <a:txBody>
                    <a:bodyPr/>
                    <a:lstStyle/>
                    <a:p>
                      <a:pPr marL="0" marR="0" lvl="0" indent="0" algn="l" defTabSz="914400" rtl="0" eaLnBrk="1" fontAlgn="base" latinLnBrk="0" hangingPunct="1">
                        <a:lnSpc>
                          <a:spcPct val="100000"/>
                        </a:lnSpc>
                        <a:spcBef>
                          <a:spcPct val="0"/>
                        </a:spcBef>
                        <a:spcAft>
                          <a:spcPts val="100"/>
                        </a:spcAft>
                        <a:buClr>
                          <a:schemeClr val="accent1"/>
                        </a:buClr>
                        <a:buSzTx/>
                        <a:buFont typeface="Wingdings" pitchFamily="2" charset="2"/>
                        <a:buNone/>
                        <a:tabLst/>
                      </a:pPr>
                      <a:r>
                        <a:rPr kumimoji="0" lang="en-CA" sz="950" b="1" i="0" u="none" strike="noStrike" cap="none" normalizeH="0" baseline="0" dirty="0">
                          <a:ln>
                            <a:noFill/>
                          </a:ln>
                          <a:solidFill>
                            <a:schemeClr val="tx1"/>
                          </a:solidFill>
                          <a:effectLst/>
                          <a:latin typeface="Helvetica"/>
                          <a:cs typeface="Helvetica"/>
                        </a:rPr>
                        <a:t>Microsoft</a:t>
                      </a:r>
                    </a:p>
                  </a:txBody>
                  <a:tcPr marL="45720" marR="36576" marT="36000" marB="137160" horzOverflow="overflow">
                    <a:lnL cap="flat">
                      <a:noFill/>
                    </a:lnL>
                    <a:lnR w="12700" cap="flat" cmpd="sng" algn="ctr">
                      <a:no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a:noFill/>
                    </a:lnTlToBr>
                    <a:lnBlToTr>
                      <a:noFill/>
                    </a:lnBlToTr>
                    <a:solidFill>
                      <a:srgbClr val="DEEBF5"/>
                    </a:solidFill>
                  </a:tcPr>
                </a:tc>
                <a:tc>
                  <a:txBody>
                    <a:bodyPr/>
                    <a:lstStyle/>
                    <a:p>
                      <a:pPr marL="172800" marR="0" lvl="0" indent="-172800" algn="l" defTabSz="914400" rtl="0" eaLnBrk="0" fontAlgn="base" latinLnBrk="0" hangingPunct="0">
                        <a:lnSpc>
                          <a:spcPct val="100000"/>
                        </a:lnSpc>
                        <a:spcBef>
                          <a:spcPct val="0"/>
                        </a:spcBef>
                        <a:spcAft>
                          <a:spcPts val="100"/>
                        </a:spcAft>
                        <a:buClr>
                          <a:schemeClr val="tx1">
                            <a:lumMod val="65000"/>
                            <a:lumOff val="35000"/>
                          </a:schemeClr>
                        </a:buClr>
                        <a:buSzPct val="100000"/>
                        <a:buFont typeface="Arial" pitchFamily="34" charset="0"/>
                        <a:buNone/>
                        <a:tabLst/>
                        <a:defRPr/>
                      </a:pPr>
                      <a:r>
                        <a:rPr kumimoji="0" lang="en-US" sz="950" b="0" i="0" u="none" strike="noStrike" kern="1200" cap="none" spc="0" normalizeH="0" baseline="0" dirty="0" err="1">
                          <a:ln>
                            <a:noFill/>
                          </a:ln>
                          <a:solidFill>
                            <a:schemeClr val="tx1">
                              <a:lumMod val="85000"/>
                              <a:lumOff val="15000"/>
                            </a:schemeClr>
                          </a:solidFill>
                          <a:effectLst/>
                          <a:uLnTx/>
                          <a:uFillTx/>
                          <a:latin typeface="Helvetica"/>
                          <a:ea typeface="+mn-ea"/>
                          <a:cs typeface="Helvetica"/>
                        </a:rPr>
                        <a:t>Mojang</a:t>
                      </a:r>
                      <a:endParaRPr kumimoji="0" lang="en-US" sz="950" b="0" i="0" u="none" strike="noStrike" kern="1200" cap="none" spc="0" normalizeH="0" baseline="0" dirty="0">
                        <a:ln>
                          <a:noFill/>
                        </a:ln>
                        <a:solidFill>
                          <a:schemeClr val="tx1">
                            <a:lumMod val="85000"/>
                            <a:lumOff val="15000"/>
                          </a:schemeClr>
                        </a:solidFill>
                        <a:effectLst/>
                        <a:uLnTx/>
                        <a:uFillTx/>
                        <a:latin typeface="Helvetica"/>
                        <a:ea typeface="+mn-ea"/>
                        <a:cs typeface="Helvetica"/>
                      </a:endParaRPr>
                    </a:p>
                    <a:p>
                      <a:pPr marL="172800" marR="0" lvl="0" indent="-172800" algn="l" defTabSz="914400" rtl="0" eaLnBrk="0" fontAlgn="base" latinLnBrk="0" hangingPunct="0">
                        <a:lnSpc>
                          <a:spcPct val="100000"/>
                        </a:lnSpc>
                        <a:spcBef>
                          <a:spcPct val="0"/>
                        </a:spcBef>
                        <a:spcAft>
                          <a:spcPts val="100"/>
                        </a:spcAft>
                        <a:buClr>
                          <a:schemeClr val="tx1">
                            <a:lumMod val="65000"/>
                            <a:lumOff val="35000"/>
                          </a:schemeClr>
                        </a:buClr>
                        <a:buSzPct val="100000"/>
                        <a:buFont typeface="Arial" pitchFamily="34" charset="0"/>
                        <a:buNone/>
                        <a:tabLst/>
                        <a:defRPr/>
                      </a:pPr>
                      <a:r>
                        <a:rPr kumimoji="0" lang="en-US" sz="950" b="0" i="0" u="none" strike="noStrike" kern="1200" cap="none" spc="0" normalizeH="0" baseline="0" dirty="0">
                          <a:ln>
                            <a:noFill/>
                          </a:ln>
                          <a:solidFill>
                            <a:schemeClr val="tx1">
                              <a:lumMod val="85000"/>
                              <a:lumOff val="15000"/>
                            </a:schemeClr>
                          </a:solidFill>
                          <a:effectLst/>
                          <a:uLnTx/>
                          <a:uFillTx/>
                          <a:latin typeface="Helvetica"/>
                          <a:ea typeface="+mn-ea"/>
                          <a:cs typeface="Helvetica"/>
                        </a:rPr>
                        <a:t>Rare</a:t>
                      </a:r>
                    </a:p>
                  </a:txBody>
                  <a:tcPr marL="36000" marR="36000" marT="36000" marB="137160" horzOverflow="overflow">
                    <a:lnL w="12700" cap="flat" cmpd="sng" algn="ctr">
                      <a:noFill/>
                      <a:prstDash val="solid"/>
                      <a:round/>
                      <a:headEnd type="none" w="med" len="med"/>
                      <a:tailEnd type="none" w="med" len="med"/>
                    </a:lnL>
                    <a:lnR cap="flat">
                      <a:noFill/>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0" fontAlgn="base" latinLnBrk="0" hangingPunct="0">
                        <a:lnSpc>
                          <a:spcPct val="100000"/>
                        </a:lnSpc>
                        <a:spcBef>
                          <a:spcPct val="0"/>
                        </a:spcBef>
                        <a:spcAft>
                          <a:spcPts val="100"/>
                        </a:spcAft>
                        <a:buClr>
                          <a:schemeClr val="tx1">
                            <a:lumMod val="65000"/>
                            <a:lumOff val="35000"/>
                          </a:schemeClr>
                        </a:buClr>
                        <a:buSzPct val="100000"/>
                        <a:buFont typeface="Arial" pitchFamily="34" charset="0"/>
                        <a:buChar char="•"/>
                        <a:tabLst/>
                        <a:defRPr/>
                      </a:pPr>
                      <a:r>
                        <a:rPr kumimoji="0" lang="en-US" sz="950" b="0" i="0" u="none" strike="noStrike" kern="1200" cap="none" spc="0" normalizeH="0" baseline="0" dirty="0">
                          <a:ln>
                            <a:noFill/>
                          </a:ln>
                          <a:solidFill>
                            <a:schemeClr val="tx1">
                              <a:lumMod val="85000"/>
                              <a:lumOff val="15000"/>
                            </a:schemeClr>
                          </a:solidFill>
                          <a:effectLst/>
                          <a:uLnTx/>
                          <a:uFillTx/>
                          <a:latin typeface="Helvetica"/>
                          <a:ea typeface="+mn-ea"/>
                          <a:cs typeface="Helvetica"/>
                        </a:rPr>
                        <a:t>Recent acquisition demonstrates focus on connecting with gaming space and mobile platforms</a:t>
                      </a:r>
                    </a:p>
                  </a:txBody>
                  <a:tcPr marL="36000" marR="36000" marT="36000" marB="137160" horzOverflow="overflow">
                    <a:lnL w="12700" cap="flat" cmpd="sng" algn="ctr">
                      <a:noFill/>
                      <a:prstDash val="solid"/>
                      <a:round/>
                      <a:headEnd type="none" w="med" len="med"/>
                      <a:tailEnd type="none" w="med" len="med"/>
                    </a:lnL>
                    <a:lnR cap="flat">
                      <a:noFill/>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r>
                        <a:rPr lang="en-CA" sz="950" dirty="0">
                          <a:latin typeface="Helvetica"/>
                          <a:cs typeface="Helvetica"/>
                        </a:rPr>
                        <a:t>Conglomerate</a:t>
                      </a:r>
                    </a:p>
                  </a:txBody>
                  <a:tcPr marR="36000" marT="36000" marB="137160" horzOverflow="overflow">
                    <a:lnL w="6350" cap="flat" cmpd="sng" algn="ctr">
                      <a:noFill/>
                      <a:prstDash val="solid"/>
                      <a:round/>
                      <a:headEnd type="none" w="med" len="med"/>
                      <a:tailEnd type="none" w="med" len="med"/>
                    </a:lnL>
                    <a:lnR cap="flat">
                      <a:noFill/>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algn="l"/>
                      <a:r>
                        <a:rPr lang="en-CA" sz="950" b="1" dirty="0">
                          <a:latin typeface="Helvetica"/>
                          <a:cs typeface="Helvetica"/>
                        </a:rPr>
                        <a:t>Size:</a:t>
                      </a:r>
                      <a:r>
                        <a:rPr lang="en-CA" sz="950" b="1" baseline="0" dirty="0">
                          <a:latin typeface="Helvetica"/>
                          <a:cs typeface="Helvetica"/>
                        </a:rPr>
                        <a:t> </a:t>
                      </a:r>
                      <a:r>
                        <a:rPr lang="en-CA" sz="950" dirty="0">
                          <a:latin typeface="Helvetica"/>
                          <a:cs typeface="Helvetica"/>
                        </a:rPr>
                        <a:t>$389.0bn</a:t>
                      </a:r>
                    </a:p>
                    <a:p>
                      <a:pPr marL="0" marR="0" lvl="0" indent="0" algn="l" defTabSz="914400" rtl="0" eaLnBrk="0" fontAlgn="base" latinLnBrk="0" hangingPunct="0">
                        <a:lnSpc>
                          <a:spcPct val="100000"/>
                        </a:lnSpc>
                        <a:spcBef>
                          <a:spcPct val="0"/>
                        </a:spcBef>
                        <a:spcAft>
                          <a:spcPts val="100"/>
                        </a:spcAft>
                        <a:buClr>
                          <a:srgbClr val="003399"/>
                        </a:buClr>
                        <a:buSzPct val="70000"/>
                        <a:buFont typeface="Wingdings" pitchFamily="2" charset="2"/>
                        <a:buNone/>
                        <a:tabLst/>
                        <a:defRPr/>
                      </a:pPr>
                      <a:r>
                        <a:rPr kumimoji="0" lang="en-US" sz="950" b="1" i="0" u="none" strike="noStrike" kern="1200" cap="none" spc="0" normalizeH="0" baseline="0" dirty="0">
                          <a:ln>
                            <a:noFill/>
                          </a:ln>
                          <a:solidFill>
                            <a:schemeClr val="tx1">
                              <a:lumMod val="85000"/>
                              <a:lumOff val="15000"/>
                            </a:schemeClr>
                          </a:solidFill>
                          <a:effectLst/>
                          <a:uLnTx/>
                          <a:uFillTx/>
                          <a:latin typeface="Helvetica"/>
                          <a:ea typeface="+mn-ea"/>
                          <a:cs typeface="Helvetica"/>
                        </a:rPr>
                        <a:t>Cash:</a:t>
                      </a:r>
                      <a:r>
                        <a:rPr kumimoji="0" lang="en-US" sz="950" b="0" i="0" u="none" strike="noStrike" kern="1200" cap="none" spc="0" normalizeH="0" baseline="0" dirty="0">
                          <a:ln>
                            <a:noFill/>
                          </a:ln>
                          <a:solidFill>
                            <a:schemeClr val="tx1">
                              <a:lumMod val="85000"/>
                              <a:lumOff val="15000"/>
                            </a:schemeClr>
                          </a:solidFill>
                          <a:effectLst/>
                          <a:uLnTx/>
                          <a:uFillTx/>
                          <a:latin typeface="Helvetica"/>
                          <a:ea typeface="+mn-ea"/>
                          <a:cs typeface="Helvetica"/>
                        </a:rPr>
                        <a:t> $89.2bn</a:t>
                      </a:r>
                    </a:p>
                    <a:p>
                      <a:pPr marL="0" marR="0" lvl="0" indent="0" algn="l" defTabSz="914400" rtl="0" eaLnBrk="0" fontAlgn="base" latinLnBrk="0" hangingPunct="0">
                        <a:lnSpc>
                          <a:spcPct val="100000"/>
                        </a:lnSpc>
                        <a:spcBef>
                          <a:spcPct val="0"/>
                        </a:spcBef>
                        <a:spcAft>
                          <a:spcPts val="100"/>
                        </a:spcAft>
                        <a:buClr>
                          <a:srgbClr val="003399"/>
                        </a:buClr>
                        <a:buSzPct val="70000"/>
                        <a:buFont typeface="Wingdings" pitchFamily="2" charset="2"/>
                        <a:buNone/>
                        <a:tabLst/>
                        <a:defRPr/>
                      </a:pPr>
                      <a:r>
                        <a:rPr kumimoji="0" lang="en-US" sz="950" b="1" i="0" u="none" strike="noStrike" kern="1200" cap="none" spc="0" normalizeH="0" baseline="0" dirty="0">
                          <a:ln>
                            <a:noFill/>
                          </a:ln>
                          <a:solidFill>
                            <a:schemeClr val="tx1">
                              <a:lumMod val="85000"/>
                              <a:lumOff val="15000"/>
                            </a:schemeClr>
                          </a:solidFill>
                          <a:effectLst/>
                          <a:uLnTx/>
                          <a:uFillTx/>
                          <a:latin typeface="Helvetica"/>
                          <a:ea typeface="+mn-ea"/>
                          <a:cs typeface="Helvetica"/>
                        </a:rPr>
                        <a:t>Net Debt/EV: </a:t>
                      </a:r>
                      <a:r>
                        <a:rPr kumimoji="0" lang="en-US" sz="950" b="0" i="0" u="none" strike="noStrike" kern="1200" cap="none" spc="0" normalizeH="0" baseline="0" dirty="0">
                          <a:ln>
                            <a:noFill/>
                          </a:ln>
                          <a:solidFill>
                            <a:schemeClr val="tx1">
                              <a:lumMod val="85000"/>
                              <a:lumOff val="15000"/>
                            </a:schemeClr>
                          </a:solidFill>
                          <a:effectLst/>
                          <a:uLnTx/>
                          <a:uFillTx/>
                          <a:latin typeface="Helvetica"/>
                          <a:ea typeface="+mn-ea"/>
                          <a:cs typeface="Helvetica"/>
                        </a:rPr>
                        <a:t>5.4%</a:t>
                      </a:r>
                    </a:p>
                  </a:txBody>
                  <a:tcPr marR="36576" marT="36000" marB="137160" horzOverflow="overflow">
                    <a:lnL w="6350" cap="flat" cmpd="sng" algn="ctr">
                      <a:noFill/>
                      <a:prstDash val="solid"/>
                      <a:round/>
                      <a:headEnd type="none" w="med" len="med"/>
                      <a:tailEnd type="none" w="med" len="med"/>
                    </a:lnL>
                    <a:lnR cap="flat">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a:noFill/>
                    </a:lnTlToBr>
                    <a:lnBlToTr>
                      <a:noFill/>
                    </a:lnBlToTr>
                    <a:solidFill>
                      <a:srgbClr val="DEEBF5"/>
                    </a:solidFill>
                  </a:tcPr>
                </a:tc>
                <a:tc>
                  <a:txBody>
                    <a:bodyPr/>
                    <a:lstStyle/>
                    <a:p>
                      <a:pPr marL="0" marR="0" lvl="0" indent="0" algn="l" defTabSz="914400" rtl="0" eaLnBrk="0" fontAlgn="base" latinLnBrk="0" hangingPunct="0">
                        <a:lnSpc>
                          <a:spcPct val="100000"/>
                        </a:lnSpc>
                        <a:spcBef>
                          <a:spcPct val="0"/>
                        </a:spcBef>
                        <a:spcAft>
                          <a:spcPts val="100"/>
                        </a:spcAft>
                        <a:buClr>
                          <a:srgbClr val="003399"/>
                        </a:buClr>
                        <a:buSzPct val="70000"/>
                        <a:buFont typeface="Wingdings" pitchFamily="2" charset="2"/>
                        <a:buNone/>
                        <a:tabLst/>
                        <a:defRPr/>
                      </a:pPr>
                      <a:r>
                        <a:rPr kumimoji="0" lang="en-US" sz="950" b="1" i="0" u="none" strike="noStrike" kern="1200" cap="none" normalizeH="0" baseline="0" dirty="0">
                          <a:ln>
                            <a:noFill/>
                          </a:ln>
                          <a:solidFill>
                            <a:schemeClr val="tx1">
                              <a:lumMod val="85000"/>
                              <a:lumOff val="15000"/>
                            </a:schemeClr>
                          </a:solidFill>
                          <a:effectLst/>
                          <a:latin typeface="Helvetica"/>
                          <a:ea typeface="+mn-ea"/>
                          <a:cs typeface="Helvetica"/>
                        </a:rPr>
                        <a:t>P/E:</a:t>
                      </a:r>
                      <a:r>
                        <a:rPr kumimoji="0" lang="en-US" sz="950" b="0" i="0" u="none" strike="noStrike" kern="1200" cap="none" normalizeH="0" baseline="0" dirty="0">
                          <a:ln>
                            <a:noFill/>
                          </a:ln>
                          <a:solidFill>
                            <a:schemeClr val="tx1">
                              <a:lumMod val="85000"/>
                              <a:lumOff val="15000"/>
                            </a:schemeClr>
                          </a:solidFill>
                          <a:effectLst/>
                          <a:latin typeface="Helvetica"/>
                          <a:ea typeface="+mn-ea"/>
                          <a:cs typeface="Helvetica"/>
                        </a:rPr>
                        <a:t> </a:t>
                      </a:r>
                      <a:r>
                        <a:rPr kumimoji="0" lang="en-US" sz="950" b="0" i="0" u="none" strike="noStrike" kern="1200" cap="none" spc="0" normalizeH="0" baseline="0" dirty="0">
                          <a:ln>
                            <a:noFill/>
                          </a:ln>
                          <a:solidFill>
                            <a:schemeClr val="tx1">
                              <a:lumMod val="85000"/>
                              <a:lumOff val="15000"/>
                            </a:schemeClr>
                          </a:solidFill>
                          <a:effectLst/>
                          <a:uLnTx/>
                          <a:uFillTx/>
                          <a:latin typeface="Helvetica"/>
                          <a:ea typeface="+mn-ea"/>
                          <a:cs typeface="Helvetica"/>
                        </a:rPr>
                        <a:t>17.6x</a:t>
                      </a:r>
                    </a:p>
                    <a:p>
                      <a:pPr marL="0" marR="0" lvl="0" indent="0" algn="l" defTabSz="914400" rtl="0" eaLnBrk="0" fontAlgn="base" latinLnBrk="0" hangingPunct="0">
                        <a:lnSpc>
                          <a:spcPct val="100000"/>
                        </a:lnSpc>
                        <a:spcBef>
                          <a:spcPct val="0"/>
                        </a:spcBef>
                        <a:spcAft>
                          <a:spcPts val="100"/>
                        </a:spcAft>
                        <a:buClr>
                          <a:srgbClr val="003399"/>
                        </a:buClr>
                        <a:buSzPct val="70000"/>
                        <a:buFont typeface="Wingdings" pitchFamily="2" charset="2"/>
                        <a:buNone/>
                        <a:tabLst/>
                        <a:defRPr/>
                      </a:pPr>
                      <a:r>
                        <a:rPr kumimoji="0" lang="en-US" sz="950" b="1" i="0" u="none" strike="noStrike" kern="1200" cap="none" normalizeH="0" baseline="0" dirty="0">
                          <a:ln>
                            <a:noFill/>
                          </a:ln>
                          <a:solidFill>
                            <a:schemeClr val="tx1">
                              <a:lumMod val="85000"/>
                              <a:lumOff val="15000"/>
                            </a:schemeClr>
                          </a:solidFill>
                          <a:effectLst/>
                          <a:latin typeface="Helvetica"/>
                          <a:ea typeface="+mn-ea"/>
                          <a:cs typeface="Helvetica"/>
                        </a:rPr>
                        <a:t>EV/EBITDA: </a:t>
                      </a:r>
                      <a:r>
                        <a:rPr kumimoji="0" lang="en-US" sz="950" b="0" i="0" u="none" strike="noStrike" kern="1200" cap="none" spc="0" normalizeH="0" baseline="0" dirty="0">
                          <a:ln>
                            <a:noFill/>
                          </a:ln>
                          <a:solidFill>
                            <a:schemeClr val="tx1">
                              <a:lumMod val="85000"/>
                              <a:lumOff val="15000"/>
                            </a:schemeClr>
                          </a:solidFill>
                          <a:effectLst/>
                          <a:uLnTx/>
                          <a:uFillTx/>
                          <a:latin typeface="Helvetica"/>
                          <a:ea typeface="+mn-ea"/>
                          <a:cs typeface="Helvetica"/>
                        </a:rPr>
                        <a:t>10.1x</a:t>
                      </a:r>
                    </a:p>
                    <a:p>
                      <a:pPr marL="0" marR="0" lvl="0" indent="0" algn="l" defTabSz="914400" rtl="0" eaLnBrk="0" fontAlgn="base" latinLnBrk="0" hangingPunct="0">
                        <a:lnSpc>
                          <a:spcPct val="100000"/>
                        </a:lnSpc>
                        <a:spcBef>
                          <a:spcPct val="0"/>
                        </a:spcBef>
                        <a:spcAft>
                          <a:spcPts val="100"/>
                        </a:spcAft>
                        <a:buClr>
                          <a:srgbClr val="003399"/>
                        </a:buClr>
                        <a:buSzPct val="70000"/>
                        <a:buFont typeface="Wingdings" pitchFamily="2" charset="2"/>
                        <a:buNone/>
                        <a:tabLst/>
                        <a:defRPr/>
                      </a:pPr>
                      <a:r>
                        <a:rPr kumimoji="0" lang="en-US" sz="950" b="1" i="0" u="none" strike="noStrike" kern="1200" cap="none" normalizeH="0" baseline="0" dirty="0">
                          <a:ln>
                            <a:noFill/>
                          </a:ln>
                          <a:solidFill>
                            <a:schemeClr val="tx1">
                              <a:lumMod val="85000"/>
                              <a:lumOff val="15000"/>
                            </a:schemeClr>
                          </a:solidFill>
                          <a:effectLst/>
                          <a:latin typeface="Helvetica"/>
                          <a:ea typeface="+mn-ea"/>
                          <a:cs typeface="Helvetica"/>
                        </a:rPr>
                        <a:t>EV/Sales: </a:t>
                      </a:r>
                      <a:r>
                        <a:rPr kumimoji="0" lang="en-US" sz="950" b="0" i="0" u="none" strike="noStrike" kern="1200" cap="none" spc="0" normalizeH="0" baseline="0" dirty="0">
                          <a:ln>
                            <a:noFill/>
                          </a:ln>
                          <a:solidFill>
                            <a:schemeClr val="tx1">
                              <a:lumMod val="85000"/>
                              <a:lumOff val="15000"/>
                            </a:schemeClr>
                          </a:solidFill>
                          <a:effectLst/>
                          <a:uLnTx/>
                          <a:uFillTx/>
                          <a:latin typeface="Helvetica"/>
                          <a:ea typeface="+mn-ea"/>
                          <a:cs typeface="Helvetica"/>
                        </a:rPr>
                        <a:t>3.7x</a:t>
                      </a:r>
                    </a:p>
                  </a:txBody>
                  <a:tcPr marR="0" marT="36000" marB="137160" horzOverflow="overflow">
                    <a:lnL w="6350" cap="flat" cmpd="sng" algn="ctr">
                      <a:noFill/>
                      <a:prstDash val="solid"/>
                      <a:round/>
                      <a:headEnd type="none" w="med" len="med"/>
                      <a:tailEnd type="none" w="med" len="med"/>
                    </a:lnL>
                    <a:lnR cap="flat">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a:noFill/>
                    </a:lnTlToBr>
                    <a:lnBlToTr>
                      <a:noFill/>
                    </a:lnBlToTr>
                    <a:solidFill>
                      <a:srgbClr val="DEEBF5"/>
                    </a:solidFill>
                  </a:tcPr>
                </a:tc>
                <a:extLst>
                  <a:ext uri="{0D108BD9-81ED-4DB2-BD59-A6C34878D82A}">
                    <a16:rowId xmlns:a16="http://schemas.microsoft.com/office/drawing/2014/main" val="10004"/>
                  </a:ext>
                </a:extLst>
              </a:tr>
              <a:tr h="328869">
                <a:tc>
                  <a:txBody>
                    <a:bodyPr/>
                    <a:lstStyle/>
                    <a:p>
                      <a:r>
                        <a:rPr lang="en-CA" sz="950" b="1" dirty="0" err="1">
                          <a:solidFill>
                            <a:schemeClr val="tx1"/>
                          </a:solidFill>
                          <a:latin typeface="Helvetica"/>
                          <a:cs typeface="Helvetica"/>
                        </a:rPr>
                        <a:t>Nexon</a:t>
                      </a:r>
                      <a:endParaRPr lang="en-CA" sz="950" b="1" dirty="0">
                        <a:solidFill>
                          <a:schemeClr val="tx1"/>
                        </a:solidFill>
                        <a:latin typeface="Helvetica"/>
                        <a:cs typeface="Helvetica"/>
                      </a:endParaRPr>
                    </a:p>
                  </a:txBody>
                  <a:tcPr marL="45720" marR="36576" marT="36000" marB="137160" horzOverflow="overflow">
                    <a:lnL cap="flat">
                      <a:noFill/>
                    </a:lnL>
                    <a:lnR w="12700" cap="flat" cmpd="sng" algn="ctr">
                      <a:no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a:noFill/>
                    </a:lnTlToBr>
                    <a:lnBlToTr>
                      <a:noFill/>
                    </a:lnBlToTr>
                    <a:solidFill>
                      <a:srgbClr val="E2E2E2"/>
                    </a:solidFill>
                  </a:tcPr>
                </a:tc>
                <a:tc>
                  <a:txBody>
                    <a:bodyPr/>
                    <a:lstStyle/>
                    <a:p>
                      <a:r>
                        <a:rPr lang="en-CA" sz="950" dirty="0" err="1">
                          <a:latin typeface="Helvetica"/>
                          <a:cs typeface="Helvetica"/>
                        </a:rPr>
                        <a:t>gloops</a:t>
                      </a:r>
                      <a:endParaRPr lang="en-CA" sz="950" dirty="0">
                        <a:latin typeface="Helvetica"/>
                        <a:cs typeface="Helvetica"/>
                      </a:endParaRPr>
                    </a:p>
                  </a:txBody>
                  <a:tcPr marL="36000" marR="36000" marT="36000" marB="137160" horzOverflow="overflow">
                    <a:lnL w="12700" cap="flat" cmpd="sng" algn="ctr">
                      <a:noFill/>
                      <a:prstDash val="solid"/>
                      <a:round/>
                      <a:headEnd type="none" w="med" len="med"/>
                      <a:tailEnd type="none" w="med" len="med"/>
                    </a:lnL>
                    <a:lnR cap="flat">
                      <a:noFill/>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71450" indent="-171450">
                        <a:buFont typeface="Arial" panose="020B0604020202020204" pitchFamily="34" charset="0"/>
                        <a:buChar char="•"/>
                      </a:pPr>
                      <a:r>
                        <a:rPr lang="en-CA" sz="950" dirty="0">
                          <a:latin typeface="Helvetica"/>
                          <a:cs typeface="Helvetica"/>
                        </a:rPr>
                        <a:t>Expressed</a:t>
                      </a:r>
                      <a:r>
                        <a:rPr lang="en-CA" sz="950" baseline="0" dirty="0">
                          <a:latin typeface="Helvetica"/>
                          <a:cs typeface="Helvetica"/>
                        </a:rPr>
                        <a:t> interest in acquiring North American IP</a:t>
                      </a:r>
                      <a:endParaRPr lang="en-CA" sz="950" dirty="0">
                        <a:latin typeface="Helvetica"/>
                        <a:cs typeface="Helvetica"/>
                      </a:endParaRPr>
                    </a:p>
                  </a:txBody>
                  <a:tcPr marL="36000" marR="36000" marT="36000" marB="137160" horzOverflow="overflow">
                    <a:lnL w="12700" cap="flat" cmpd="sng" algn="ctr">
                      <a:noFill/>
                      <a:prstDash val="solid"/>
                      <a:round/>
                      <a:headEnd type="none" w="med" len="med"/>
                      <a:tailEnd type="none" w="med" len="med"/>
                    </a:lnL>
                    <a:lnR cap="flat">
                      <a:noFill/>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r>
                        <a:rPr lang="en-CA" sz="950" dirty="0">
                          <a:latin typeface="Helvetica"/>
                          <a:cs typeface="Helvetica"/>
                        </a:rPr>
                        <a:t>79% Online</a:t>
                      </a:r>
                    </a:p>
                    <a:p>
                      <a:r>
                        <a:rPr lang="en-CA" sz="950" dirty="0">
                          <a:latin typeface="Helvetica"/>
                          <a:cs typeface="Helvetica"/>
                        </a:rPr>
                        <a:t>21% Mobile </a:t>
                      </a:r>
                    </a:p>
                  </a:txBody>
                  <a:tcPr marR="36000" marT="36000" marB="137160" horzOverflow="overflow">
                    <a:lnL w="6350" cap="flat" cmpd="sng" algn="ctr">
                      <a:noFill/>
                      <a:prstDash val="solid"/>
                      <a:round/>
                      <a:headEnd type="none" w="med" len="med"/>
                      <a:tailEnd type="none" w="med" len="med"/>
                    </a:lnL>
                    <a:lnR cap="flat">
                      <a:noFill/>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algn="l"/>
                      <a:r>
                        <a:rPr lang="en-CA" sz="950" b="1" dirty="0">
                          <a:latin typeface="Helvetica"/>
                          <a:cs typeface="Helvetica"/>
                        </a:rPr>
                        <a:t>Size:</a:t>
                      </a:r>
                      <a:r>
                        <a:rPr lang="en-CA" sz="950" b="1" baseline="0" dirty="0">
                          <a:latin typeface="Helvetica"/>
                          <a:cs typeface="Helvetica"/>
                        </a:rPr>
                        <a:t> </a:t>
                      </a:r>
                      <a:r>
                        <a:rPr lang="en-CA" sz="950" dirty="0">
                          <a:latin typeface="Helvetica"/>
                          <a:cs typeface="Helvetica"/>
                        </a:rPr>
                        <a:t>$4.1bn</a:t>
                      </a:r>
                    </a:p>
                    <a:p>
                      <a:pPr marL="0" marR="0" lvl="0" indent="0" algn="l" defTabSz="914400" rtl="0" eaLnBrk="0" fontAlgn="base" latinLnBrk="0" hangingPunct="0">
                        <a:lnSpc>
                          <a:spcPct val="100000"/>
                        </a:lnSpc>
                        <a:spcBef>
                          <a:spcPct val="0"/>
                        </a:spcBef>
                        <a:spcAft>
                          <a:spcPts val="100"/>
                        </a:spcAft>
                        <a:buClr>
                          <a:srgbClr val="003399"/>
                        </a:buClr>
                        <a:buSzPct val="70000"/>
                        <a:buFont typeface="Wingdings" pitchFamily="2" charset="2"/>
                        <a:buNone/>
                        <a:tabLst/>
                        <a:defRPr/>
                      </a:pPr>
                      <a:r>
                        <a:rPr kumimoji="0" lang="en-CA" sz="950" b="1" i="0" u="none" strike="noStrike" kern="1200" cap="none" spc="0" normalizeH="0" baseline="0" dirty="0">
                          <a:ln>
                            <a:noFill/>
                          </a:ln>
                          <a:solidFill>
                            <a:schemeClr val="tx1">
                              <a:lumMod val="85000"/>
                              <a:lumOff val="15000"/>
                            </a:schemeClr>
                          </a:solidFill>
                          <a:effectLst/>
                          <a:uLnTx/>
                          <a:uFillTx/>
                          <a:latin typeface="Helvetica"/>
                          <a:ea typeface="+mn-ea"/>
                          <a:cs typeface="Helvetica"/>
                        </a:rPr>
                        <a:t>Cash: </a:t>
                      </a:r>
                      <a:r>
                        <a:rPr kumimoji="0" lang="en-CA" sz="950" b="0" i="0" u="none" strike="noStrike" kern="1200" cap="none" spc="0" normalizeH="0" baseline="0" dirty="0">
                          <a:ln>
                            <a:noFill/>
                          </a:ln>
                          <a:solidFill>
                            <a:schemeClr val="tx1">
                              <a:lumMod val="85000"/>
                              <a:lumOff val="15000"/>
                            </a:schemeClr>
                          </a:solidFill>
                          <a:effectLst/>
                          <a:uLnTx/>
                          <a:uFillTx/>
                          <a:latin typeface="Helvetica"/>
                          <a:ea typeface="+mn-ea"/>
                          <a:cs typeface="Helvetica"/>
                        </a:rPr>
                        <a:t>$1.0bn</a:t>
                      </a:r>
                    </a:p>
                    <a:p>
                      <a:pPr marL="0" marR="0" lvl="0" indent="0" algn="l" defTabSz="914400" rtl="0" eaLnBrk="0" fontAlgn="base" latinLnBrk="0" hangingPunct="0">
                        <a:lnSpc>
                          <a:spcPct val="100000"/>
                        </a:lnSpc>
                        <a:spcBef>
                          <a:spcPct val="0"/>
                        </a:spcBef>
                        <a:spcAft>
                          <a:spcPts val="100"/>
                        </a:spcAft>
                        <a:buClr>
                          <a:srgbClr val="003399"/>
                        </a:buClr>
                        <a:buSzPct val="70000"/>
                        <a:buFont typeface="Wingdings" pitchFamily="2" charset="2"/>
                        <a:buNone/>
                        <a:tabLst/>
                        <a:defRPr/>
                      </a:pPr>
                      <a:r>
                        <a:rPr kumimoji="0" lang="en-CA" sz="950" b="1" i="0" u="none" strike="noStrike" kern="1200" cap="none" spc="0" normalizeH="0" baseline="0" dirty="0">
                          <a:ln>
                            <a:noFill/>
                          </a:ln>
                          <a:solidFill>
                            <a:schemeClr val="tx1">
                              <a:lumMod val="85000"/>
                              <a:lumOff val="15000"/>
                            </a:schemeClr>
                          </a:solidFill>
                          <a:effectLst/>
                          <a:uLnTx/>
                          <a:uFillTx/>
                          <a:latin typeface="Helvetica"/>
                          <a:ea typeface="+mn-ea"/>
                          <a:cs typeface="Helvetica"/>
                        </a:rPr>
                        <a:t>Net Debt/EV: </a:t>
                      </a:r>
                      <a:r>
                        <a:rPr kumimoji="0" lang="en-CA" sz="950" b="0" i="0" u="none" strike="noStrike" kern="1200" cap="none" spc="0" normalizeH="0" baseline="0" dirty="0">
                          <a:ln>
                            <a:noFill/>
                          </a:ln>
                          <a:solidFill>
                            <a:schemeClr val="tx1">
                              <a:lumMod val="85000"/>
                              <a:lumOff val="15000"/>
                            </a:schemeClr>
                          </a:solidFill>
                          <a:effectLst/>
                          <a:uLnTx/>
                          <a:uFillTx/>
                          <a:latin typeface="Helvetica"/>
                          <a:ea typeface="+mn-ea"/>
                          <a:cs typeface="Helvetica"/>
                        </a:rPr>
                        <a:t>(19.1%)</a:t>
                      </a:r>
                    </a:p>
                  </a:txBody>
                  <a:tcPr marR="36576" marT="36000" marB="137160" horzOverflow="overflow">
                    <a:lnL w="6350" cap="flat" cmpd="sng" algn="ctr">
                      <a:noFill/>
                      <a:prstDash val="solid"/>
                      <a:round/>
                      <a:headEnd type="none" w="med" len="med"/>
                      <a:tailEnd type="none" w="med" len="med"/>
                    </a:lnL>
                    <a:lnR cap="flat">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a:noFill/>
                    </a:lnTlToBr>
                    <a:lnBlToTr>
                      <a:noFill/>
                    </a:lnBlToTr>
                    <a:solidFill>
                      <a:srgbClr val="E2E2E2"/>
                    </a:solidFill>
                  </a:tcPr>
                </a:tc>
                <a:tc>
                  <a:txBody>
                    <a:bodyPr/>
                    <a:lstStyle/>
                    <a:p>
                      <a:pPr marL="0" marR="0" lvl="0" indent="0" algn="l" defTabSz="914400" rtl="0" eaLnBrk="0" fontAlgn="base" latinLnBrk="0" hangingPunct="0">
                        <a:lnSpc>
                          <a:spcPct val="100000"/>
                        </a:lnSpc>
                        <a:spcBef>
                          <a:spcPct val="0"/>
                        </a:spcBef>
                        <a:spcAft>
                          <a:spcPts val="100"/>
                        </a:spcAft>
                        <a:buClr>
                          <a:srgbClr val="003399"/>
                        </a:buClr>
                        <a:buSzPct val="70000"/>
                        <a:buFont typeface="Wingdings" pitchFamily="2" charset="2"/>
                        <a:buNone/>
                        <a:tabLst/>
                        <a:defRPr/>
                      </a:pPr>
                      <a:r>
                        <a:rPr kumimoji="0" lang="en-US" sz="950" b="1" i="0" u="none" strike="noStrike" kern="1200" cap="none" normalizeH="0" baseline="0" dirty="0">
                          <a:ln>
                            <a:noFill/>
                          </a:ln>
                          <a:solidFill>
                            <a:schemeClr val="tx1">
                              <a:lumMod val="85000"/>
                              <a:lumOff val="15000"/>
                            </a:schemeClr>
                          </a:solidFill>
                          <a:effectLst/>
                          <a:latin typeface="Helvetica"/>
                          <a:ea typeface="+mn-ea"/>
                          <a:cs typeface="Helvetica"/>
                        </a:rPr>
                        <a:t>P/E: </a:t>
                      </a:r>
                      <a:r>
                        <a:rPr kumimoji="0" lang="en-CA" sz="950" b="0" i="0" u="none" strike="noStrike" kern="1200" cap="none" spc="0" normalizeH="0" baseline="0" dirty="0">
                          <a:ln>
                            <a:noFill/>
                          </a:ln>
                          <a:solidFill>
                            <a:schemeClr val="tx1">
                              <a:lumMod val="85000"/>
                              <a:lumOff val="15000"/>
                            </a:schemeClr>
                          </a:solidFill>
                          <a:effectLst/>
                          <a:uLnTx/>
                          <a:uFillTx/>
                          <a:latin typeface="Helvetica"/>
                          <a:ea typeface="+mn-ea"/>
                          <a:cs typeface="Helvetica"/>
                        </a:rPr>
                        <a:t>12.7x</a:t>
                      </a:r>
                    </a:p>
                    <a:p>
                      <a:pPr marL="0" marR="0" lvl="0" indent="0" algn="l" defTabSz="914400" rtl="0" eaLnBrk="0" fontAlgn="base" latinLnBrk="0" hangingPunct="0">
                        <a:lnSpc>
                          <a:spcPct val="100000"/>
                        </a:lnSpc>
                        <a:spcBef>
                          <a:spcPct val="0"/>
                        </a:spcBef>
                        <a:spcAft>
                          <a:spcPts val="100"/>
                        </a:spcAft>
                        <a:buClr>
                          <a:srgbClr val="003399"/>
                        </a:buClr>
                        <a:buSzPct val="70000"/>
                        <a:buFont typeface="Wingdings" pitchFamily="2" charset="2"/>
                        <a:buNone/>
                        <a:tabLst/>
                        <a:defRPr/>
                      </a:pPr>
                      <a:r>
                        <a:rPr kumimoji="0" lang="en-US" sz="950" b="1" i="0" u="none" strike="noStrike" kern="1200" cap="none" normalizeH="0" baseline="0" dirty="0">
                          <a:ln>
                            <a:noFill/>
                          </a:ln>
                          <a:solidFill>
                            <a:schemeClr val="tx1">
                              <a:lumMod val="85000"/>
                              <a:lumOff val="15000"/>
                            </a:schemeClr>
                          </a:solidFill>
                          <a:effectLst/>
                          <a:latin typeface="Helvetica"/>
                          <a:ea typeface="+mn-ea"/>
                          <a:cs typeface="Helvetica"/>
                        </a:rPr>
                        <a:t>EV/EBITDA: </a:t>
                      </a:r>
                      <a:r>
                        <a:rPr kumimoji="0" lang="en-CA" sz="950" b="0" i="0" u="none" strike="noStrike" kern="1200" cap="none" spc="0" normalizeH="0" baseline="0" dirty="0">
                          <a:ln>
                            <a:noFill/>
                          </a:ln>
                          <a:solidFill>
                            <a:schemeClr val="tx1">
                              <a:lumMod val="85000"/>
                              <a:lumOff val="15000"/>
                            </a:schemeClr>
                          </a:solidFill>
                          <a:effectLst/>
                          <a:uLnTx/>
                          <a:uFillTx/>
                          <a:latin typeface="Helvetica"/>
                          <a:ea typeface="+mn-ea"/>
                          <a:cs typeface="Helvetica"/>
                        </a:rPr>
                        <a:t>5.8x</a:t>
                      </a:r>
                    </a:p>
                    <a:p>
                      <a:pPr marL="0" marR="0" lvl="0" indent="0" algn="l" defTabSz="914400" rtl="0" eaLnBrk="0" fontAlgn="base" latinLnBrk="0" hangingPunct="0">
                        <a:lnSpc>
                          <a:spcPct val="100000"/>
                        </a:lnSpc>
                        <a:spcBef>
                          <a:spcPct val="0"/>
                        </a:spcBef>
                        <a:spcAft>
                          <a:spcPts val="100"/>
                        </a:spcAft>
                        <a:buClr>
                          <a:srgbClr val="003399"/>
                        </a:buClr>
                        <a:buSzPct val="70000"/>
                        <a:buFont typeface="Wingdings" pitchFamily="2" charset="2"/>
                        <a:buNone/>
                        <a:tabLst/>
                        <a:defRPr/>
                      </a:pPr>
                      <a:r>
                        <a:rPr kumimoji="0" lang="en-US" sz="950" b="1" i="0" u="none" strike="noStrike" kern="1200" cap="none" normalizeH="0" baseline="0" dirty="0">
                          <a:ln>
                            <a:noFill/>
                          </a:ln>
                          <a:solidFill>
                            <a:schemeClr val="tx1">
                              <a:lumMod val="85000"/>
                              <a:lumOff val="15000"/>
                            </a:schemeClr>
                          </a:solidFill>
                          <a:effectLst/>
                          <a:latin typeface="Helvetica"/>
                          <a:ea typeface="+mn-ea"/>
                          <a:cs typeface="Helvetica"/>
                        </a:rPr>
                        <a:t>EV/Sales: </a:t>
                      </a:r>
                      <a:r>
                        <a:rPr kumimoji="0" lang="en-CA" sz="950" b="0" i="0" u="none" strike="noStrike" kern="1200" cap="none" spc="0" normalizeH="0" baseline="0" dirty="0">
                          <a:ln>
                            <a:noFill/>
                          </a:ln>
                          <a:solidFill>
                            <a:schemeClr val="tx1">
                              <a:lumMod val="85000"/>
                              <a:lumOff val="15000"/>
                            </a:schemeClr>
                          </a:solidFill>
                          <a:effectLst/>
                          <a:uLnTx/>
                          <a:uFillTx/>
                          <a:latin typeface="Helvetica"/>
                          <a:ea typeface="+mn-ea"/>
                          <a:cs typeface="Helvetica"/>
                        </a:rPr>
                        <a:t>2.4x</a:t>
                      </a:r>
                    </a:p>
                  </a:txBody>
                  <a:tcPr marR="0" marT="36000" marB="137160" horzOverflow="overflow">
                    <a:lnL w="6350" cap="flat" cmpd="sng" algn="ctr">
                      <a:noFill/>
                      <a:prstDash val="solid"/>
                      <a:round/>
                      <a:headEnd type="none" w="med" len="med"/>
                      <a:tailEnd type="none" w="med" len="med"/>
                    </a:lnL>
                    <a:lnR cap="flat">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a:noFill/>
                    </a:lnTlToBr>
                    <a:lnBlToTr>
                      <a:noFill/>
                    </a:lnBlToTr>
                    <a:solidFill>
                      <a:srgbClr val="E2E2E2"/>
                    </a:solidFill>
                  </a:tcPr>
                </a:tc>
                <a:extLst>
                  <a:ext uri="{0D108BD9-81ED-4DB2-BD59-A6C34878D82A}">
                    <a16:rowId xmlns:a16="http://schemas.microsoft.com/office/drawing/2014/main" val="10005"/>
                  </a:ext>
                </a:extLst>
              </a:tr>
              <a:tr h="694125">
                <a:tc>
                  <a:txBody>
                    <a:bodyPr/>
                    <a:lstStyle/>
                    <a:p>
                      <a:r>
                        <a:rPr lang="en-CA" sz="950" b="1" dirty="0">
                          <a:solidFill>
                            <a:schemeClr val="tx1"/>
                          </a:solidFill>
                          <a:latin typeface="Helvetica"/>
                          <a:cs typeface="Helvetica"/>
                        </a:rPr>
                        <a:t>Nintendo</a:t>
                      </a:r>
                    </a:p>
                  </a:txBody>
                  <a:tcPr marL="45720" marR="36576" marT="36000" marB="137160" horzOverflow="overflow">
                    <a:lnL cap="flat">
                      <a:noFill/>
                    </a:lnL>
                    <a:lnR w="12700" cap="flat" cmpd="sng" algn="ctr">
                      <a:no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a:noFill/>
                    </a:lnTlToBr>
                    <a:lnBlToTr>
                      <a:noFill/>
                    </a:lnBlToTr>
                    <a:solidFill>
                      <a:srgbClr val="E2E2E2"/>
                    </a:solidFill>
                  </a:tcPr>
                </a:tc>
                <a:tc>
                  <a:txBody>
                    <a:bodyPr/>
                    <a:lstStyle/>
                    <a:p>
                      <a:endParaRPr lang="en-CA" sz="950" dirty="0">
                        <a:latin typeface="Helvetica"/>
                        <a:cs typeface="Helvetica"/>
                      </a:endParaRPr>
                    </a:p>
                  </a:txBody>
                  <a:tcPr marL="36000" marR="36000" marT="36000" marB="137160" horzOverflow="overflow">
                    <a:lnL w="12700" cap="flat" cmpd="sng" algn="ctr">
                      <a:noFill/>
                      <a:prstDash val="solid"/>
                      <a:round/>
                      <a:headEnd type="none" w="med" len="med"/>
                      <a:tailEnd type="none" w="med" len="med"/>
                    </a:lnL>
                    <a:lnR cap="flat">
                      <a:noFill/>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71450" indent="-171450">
                        <a:buFont typeface="Arial" panose="020B0604020202020204" pitchFamily="34" charset="0"/>
                        <a:buChar char="•"/>
                      </a:pPr>
                      <a:r>
                        <a:rPr lang="en-CA" sz="950" dirty="0">
                          <a:latin typeface="Helvetica"/>
                          <a:cs typeface="Helvetica"/>
                        </a:rPr>
                        <a:t>With</a:t>
                      </a:r>
                      <a:r>
                        <a:rPr lang="en-CA" sz="950" baseline="0" dirty="0">
                          <a:latin typeface="Helvetica"/>
                          <a:cs typeface="Helvetica"/>
                        </a:rPr>
                        <a:t> strong cash reserves, m</a:t>
                      </a:r>
                      <a:r>
                        <a:rPr lang="en-CA" sz="950" dirty="0">
                          <a:latin typeface="Helvetica"/>
                          <a:cs typeface="Helvetica"/>
                        </a:rPr>
                        <a:t>anagement</a:t>
                      </a:r>
                      <a:r>
                        <a:rPr lang="en-CA" sz="950" baseline="0" dirty="0">
                          <a:latin typeface="Helvetica"/>
                          <a:cs typeface="Helvetica"/>
                        </a:rPr>
                        <a:t> is open to M&amp;A</a:t>
                      </a:r>
                    </a:p>
                    <a:p>
                      <a:pPr marL="171450" indent="-171450">
                        <a:buFont typeface="Arial" panose="020B0604020202020204" pitchFamily="34" charset="0"/>
                        <a:buChar char="•"/>
                      </a:pPr>
                      <a:r>
                        <a:rPr lang="en-CA" sz="950" baseline="0" dirty="0">
                          <a:latin typeface="Helvetica"/>
                          <a:cs typeface="Helvetica"/>
                        </a:rPr>
                        <a:t>have been struggling recently </a:t>
                      </a:r>
                      <a:endParaRPr lang="en-CA" sz="950" dirty="0">
                        <a:latin typeface="Helvetica"/>
                        <a:cs typeface="Helvetica"/>
                      </a:endParaRPr>
                    </a:p>
                  </a:txBody>
                  <a:tcPr marL="36000" marR="36000" marT="36000" marB="137160" horzOverflow="overflow">
                    <a:lnL w="12700" cap="flat" cmpd="sng" algn="ctr">
                      <a:noFill/>
                      <a:prstDash val="solid"/>
                      <a:round/>
                      <a:headEnd type="none" w="med" len="med"/>
                      <a:tailEnd type="none" w="med" len="med"/>
                    </a:lnL>
                    <a:lnR cap="flat">
                      <a:noFill/>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r>
                        <a:rPr lang="en-CA" sz="950" dirty="0">
                          <a:latin typeface="Helvetica"/>
                          <a:cs typeface="Helvetica"/>
                        </a:rPr>
                        <a:t>100% Hardware</a:t>
                      </a:r>
                    </a:p>
                  </a:txBody>
                  <a:tcPr marR="36000" marT="36000" marB="137160" horzOverflow="overflow">
                    <a:lnL w="6350" cap="flat" cmpd="sng" algn="ctr">
                      <a:noFill/>
                      <a:prstDash val="solid"/>
                      <a:round/>
                      <a:headEnd type="none" w="med" len="med"/>
                      <a:tailEnd type="none" w="med" len="med"/>
                    </a:lnL>
                    <a:lnR cap="flat">
                      <a:noFill/>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85725" marR="0" lvl="0" indent="-85725" algn="l" defTabSz="914400" rtl="0" eaLnBrk="0" fontAlgn="base" latinLnBrk="0" hangingPunct="0">
                        <a:lnSpc>
                          <a:spcPct val="100000"/>
                        </a:lnSpc>
                        <a:spcBef>
                          <a:spcPct val="0"/>
                        </a:spcBef>
                        <a:spcAft>
                          <a:spcPts val="100"/>
                        </a:spcAft>
                        <a:buClr>
                          <a:srgbClr val="003399"/>
                        </a:buClr>
                        <a:buSzPct val="70000"/>
                        <a:buFont typeface="Wingdings" pitchFamily="2" charset="2"/>
                        <a:buNone/>
                        <a:tabLst/>
                        <a:defRPr/>
                      </a:pPr>
                      <a:r>
                        <a:rPr kumimoji="0" lang="en-US" sz="950" b="1" i="0" u="none" strike="noStrike" kern="1200" cap="none" spc="0" normalizeH="0" baseline="0" dirty="0">
                          <a:ln>
                            <a:noFill/>
                          </a:ln>
                          <a:solidFill>
                            <a:srgbClr val="000000"/>
                          </a:solidFill>
                          <a:effectLst/>
                          <a:uLnTx/>
                          <a:uFillTx/>
                          <a:latin typeface="Helvetica"/>
                          <a:ea typeface="+mn-ea"/>
                          <a:cs typeface="Helvetica"/>
                        </a:rPr>
                        <a:t>Size: </a:t>
                      </a:r>
                      <a:r>
                        <a:rPr kumimoji="0" lang="en-US" sz="950" b="0" i="0" u="none" strike="noStrike" kern="1200" cap="none" spc="0" normalizeH="0" baseline="0" dirty="0">
                          <a:ln>
                            <a:noFill/>
                          </a:ln>
                          <a:solidFill>
                            <a:srgbClr val="000000"/>
                          </a:solidFill>
                          <a:effectLst/>
                          <a:uLnTx/>
                          <a:uFillTx/>
                          <a:latin typeface="Helvetica"/>
                          <a:ea typeface="+mn-ea"/>
                          <a:cs typeface="Helvetica"/>
                        </a:rPr>
                        <a:t>$14.6bn</a:t>
                      </a:r>
                    </a:p>
                    <a:p>
                      <a:pPr marL="0" marR="0" lvl="0" indent="0" algn="l" defTabSz="914400" rtl="0" eaLnBrk="0" fontAlgn="base" latinLnBrk="0" hangingPunct="0">
                        <a:lnSpc>
                          <a:spcPct val="100000"/>
                        </a:lnSpc>
                        <a:spcBef>
                          <a:spcPct val="0"/>
                        </a:spcBef>
                        <a:spcAft>
                          <a:spcPts val="100"/>
                        </a:spcAft>
                        <a:buClr>
                          <a:srgbClr val="003399"/>
                        </a:buClr>
                        <a:buSzPct val="70000"/>
                        <a:buFont typeface="Wingdings" pitchFamily="2" charset="2"/>
                        <a:buNone/>
                        <a:tabLst/>
                        <a:defRPr/>
                      </a:pPr>
                      <a:r>
                        <a:rPr kumimoji="0" lang="en-CA" sz="950" b="1" i="0" u="none" strike="noStrike" kern="1200" cap="none" spc="0" normalizeH="0" baseline="0" dirty="0">
                          <a:ln>
                            <a:noFill/>
                          </a:ln>
                          <a:solidFill>
                            <a:srgbClr val="000000"/>
                          </a:solidFill>
                          <a:effectLst/>
                          <a:uLnTx/>
                          <a:uFillTx/>
                          <a:latin typeface="Helvetica"/>
                          <a:ea typeface="+mn-ea"/>
                          <a:cs typeface="Helvetica"/>
                        </a:rPr>
                        <a:t>Cash: </a:t>
                      </a:r>
                      <a:r>
                        <a:rPr kumimoji="0" lang="en-CA" sz="950" b="0" i="0" u="none" strike="noStrike" kern="1200" cap="none" spc="0" normalizeH="0" baseline="0" dirty="0">
                          <a:ln>
                            <a:noFill/>
                          </a:ln>
                          <a:solidFill>
                            <a:srgbClr val="000000"/>
                          </a:solidFill>
                          <a:effectLst/>
                          <a:uLnTx/>
                          <a:uFillTx/>
                          <a:latin typeface="Helvetica"/>
                          <a:ea typeface="+mn-ea"/>
                          <a:cs typeface="Helvetica"/>
                        </a:rPr>
                        <a:t>$7.6bn</a:t>
                      </a:r>
                    </a:p>
                    <a:p>
                      <a:pPr marL="0" marR="0" lvl="0" indent="0" algn="l" defTabSz="914400" rtl="0" eaLnBrk="0" fontAlgn="base" latinLnBrk="0" hangingPunct="0">
                        <a:lnSpc>
                          <a:spcPct val="100000"/>
                        </a:lnSpc>
                        <a:spcBef>
                          <a:spcPct val="0"/>
                        </a:spcBef>
                        <a:spcAft>
                          <a:spcPts val="100"/>
                        </a:spcAft>
                        <a:buClr>
                          <a:srgbClr val="003399"/>
                        </a:buClr>
                        <a:buSzPct val="70000"/>
                        <a:buFont typeface="Arial" panose="020B0604020202020204" pitchFamily="34" charset="0"/>
                        <a:buNone/>
                        <a:tabLst/>
                        <a:defRPr/>
                      </a:pPr>
                      <a:r>
                        <a:rPr kumimoji="0" lang="en-US" sz="950" b="1" i="0" u="none" strike="noStrike" kern="1200" cap="none" normalizeH="0" baseline="0" dirty="0">
                          <a:ln>
                            <a:noFill/>
                          </a:ln>
                          <a:solidFill>
                            <a:srgbClr val="000000"/>
                          </a:solidFill>
                          <a:effectLst/>
                          <a:latin typeface="Helvetica"/>
                          <a:ea typeface="+mn-ea"/>
                          <a:cs typeface="Helvetica"/>
                        </a:rPr>
                        <a:t>Net Debt/EV: </a:t>
                      </a:r>
                      <a:r>
                        <a:rPr kumimoji="0" lang="en-US" sz="950" b="0" i="0" u="none" strike="noStrike" kern="1200" cap="none" normalizeH="0" baseline="0" dirty="0">
                          <a:ln>
                            <a:noFill/>
                          </a:ln>
                          <a:solidFill>
                            <a:srgbClr val="000000"/>
                          </a:solidFill>
                          <a:effectLst/>
                          <a:latin typeface="Helvetica"/>
                          <a:ea typeface="+mn-ea"/>
                          <a:cs typeface="Helvetica"/>
                        </a:rPr>
                        <a:t>NA</a:t>
                      </a:r>
                    </a:p>
                  </a:txBody>
                  <a:tcPr marR="36576" marT="36000" marB="137160" horzOverflow="overflow">
                    <a:lnL w="6350" cap="flat" cmpd="sng" algn="ctr">
                      <a:noFill/>
                      <a:prstDash val="solid"/>
                      <a:round/>
                      <a:headEnd type="none" w="med" len="med"/>
                      <a:tailEnd type="none" w="med" len="med"/>
                    </a:lnL>
                    <a:lnR cap="flat">
                      <a:noFill/>
                    </a:lnR>
                    <a:lnT w="6350" cap="flat" cmpd="sng" algn="ctr">
                      <a:solidFill>
                        <a:schemeClr val="bg1"/>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a:noFill/>
                    </a:lnTlToBr>
                    <a:lnBlToTr>
                      <a:noFill/>
                    </a:lnBlToTr>
                    <a:solidFill>
                      <a:srgbClr val="E2E2E2"/>
                    </a:solidFill>
                  </a:tcPr>
                </a:tc>
                <a:tc>
                  <a:txBody>
                    <a:bodyPr/>
                    <a:lstStyle/>
                    <a:p>
                      <a:pPr marL="0" marR="0" indent="0" algn="l" rtl="0" eaLnBrk="0" fontAlgn="base" latinLnBrk="0" hangingPunct="0">
                        <a:spcBef>
                          <a:spcPts val="0"/>
                        </a:spcBef>
                        <a:spcAft>
                          <a:spcPts val="100"/>
                        </a:spcAft>
                      </a:pPr>
                      <a:r>
                        <a:rPr kumimoji="0" lang="en-US" sz="950" b="1" i="0" u="none" strike="noStrike" kern="1200" cap="none" normalizeH="0" baseline="0" dirty="0">
                          <a:ln>
                            <a:noFill/>
                          </a:ln>
                          <a:solidFill>
                            <a:srgbClr val="000000"/>
                          </a:solidFill>
                          <a:effectLst/>
                          <a:latin typeface="Helvetica"/>
                          <a:ea typeface="+mn-ea"/>
                          <a:cs typeface="Helvetica"/>
                        </a:rPr>
                        <a:t>P/E: </a:t>
                      </a:r>
                      <a:r>
                        <a:rPr kumimoji="0" lang="en-US" sz="950" b="0" i="0" u="none" strike="noStrike" kern="1200" cap="none" spc="0" normalizeH="0" baseline="0" dirty="0">
                          <a:ln>
                            <a:noFill/>
                          </a:ln>
                          <a:solidFill>
                            <a:srgbClr val="000000"/>
                          </a:solidFill>
                          <a:effectLst/>
                          <a:latin typeface="Helvetica"/>
                          <a:ea typeface="+mn-ea"/>
                          <a:cs typeface="Helvetica"/>
                        </a:rPr>
                        <a:t>52.8x</a:t>
                      </a:r>
                      <a:endParaRPr lang="en-US" sz="950" b="0" i="0" u="none" strike="noStrike" dirty="0">
                        <a:solidFill>
                          <a:srgbClr val="000000"/>
                        </a:solidFill>
                        <a:effectLst/>
                        <a:latin typeface="Helvetica"/>
                        <a:cs typeface="Helvetica"/>
                      </a:endParaRPr>
                    </a:p>
                    <a:p>
                      <a:pPr marL="0" marR="0" lvl="0" indent="0" algn="l" defTabSz="914400" rtl="0" eaLnBrk="0" fontAlgn="base" latinLnBrk="0" hangingPunct="0">
                        <a:lnSpc>
                          <a:spcPct val="100000"/>
                        </a:lnSpc>
                        <a:spcBef>
                          <a:spcPct val="0"/>
                        </a:spcBef>
                        <a:spcAft>
                          <a:spcPts val="100"/>
                        </a:spcAft>
                        <a:buClr>
                          <a:srgbClr val="003399"/>
                        </a:buClr>
                        <a:buSzPct val="70000"/>
                        <a:buFont typeface="Wingdings" pitchFamily="2" charset="2"/>
                        <a:buNone/>
                        <a:tabLst/>
                        <a:defRPr/>
                      </a:pPr>
                      <a:r>
                        <a:rPr kumimoji="0" lang="en-US" sz="950" b="1" i="0" u="none" strike="noStrike" kern="1200" cap="none" normalizeH="0" baseline="0" dirty="0">
                          <a:ln>
                            <a:noFill/>
                          </a:ln>
                          <a:solidFill>
                            <a:srgbClr val="000000"/>
                          </a:solidFill>
                          <a:effectLst/>
                          <a:latin typeface="Helvetica"/>
                          <a:ea typeface="+mn-ea"/>
                          <a:cs typeface="Helvetica"/>
                        </a:rPr>
                        <a:t>EV/EBITDA: </a:t>
                      </a:r>
                      <a:r>
                        <a:rPr kumimoji="0" lang="en-CA" sz="950" b="0" i="0" u="none" strike="noStrike" kern="1200" cap="none" spc="0" normalizeH="0" baseline="0" dirty="0">
                          <a:ln>
                            <a:noFill/>
                          </a:ln>
                          <a:solidFill>
                            <a:srgbClr val="000000"/>
                          </a:solidFill>
                          <a:effectLst/>
                          <a:uLnTx/>
                          <a:uFillTx/>
                          <a:latin typeface="Helvetica"/>
                          <a:ea typeface="+mn-ea"/>
                          <a:cs typeface="Helvetica"/>
                        </a:rPr>
                        <a:t>22.0x</a:t>
                      </a:r>
                    </a:p>
                    <a:p>
                      <a:pPr marL="0" marR="0" lvl="0" indent="0" algn="l" defTabSz="914400" rtl="0" eaLnBrk="0" fontAlgn="base" latinLnBrk="0" hangingPunct="0">
                        <a:lnSpc>
                          <a:spcPct val="100000"/>
                        </a:lnSpc>
                        <a:spcBef>
                          <a:spcPct val="0"/>
                        </a:spcBef>
                        <a:spcAft>
                          <a:spcPts val="100"/>
                        </a:spcAft>
                        <a:buClr>
                          <a:srgbClr val="003399"/>
                        </a:buClr>
                        <a:buSzPct val="70000"/>
                        <a:buFont typeface="Wingdings" pitchFamily="2" charset="2"/>
                        <a:buNone/>
                        <a:tabLst/>
                        <a:defRPr/>
                      </a:pPr>
                      <a:r>
                        <a:rPr kumimoji="0" lang="en-US" sz="950" b="1" i="0" u="none" strike="noStrike" kern="1200" cap="none" normalizeH="0" baseline="0" dirty="0">
                          <a:ln>
                            <a:noFill/>
                          </a:ln>
                          <a:solidFill>
                            <a:srgbClr val="000000"/>
                          </a:solidFill>
                          <a:effectLst/>
                          <a:latin typeface="Helvetica"/>
                          <a:ea typeface="+mn-ea"/>
                          <a:cs typeface="Helvetica"/>
                        </a:rPr>
                        <a:t>EV/Sales: </a:t>
                      </a:r>
                      <a:r>
                        <a:rPr kumimoji="0" lang="en-CA" sz="950" b="0" i="0" u="none" strike="noStrike" kern="1200" cap="none" spc="0" normalizeH="0" baseline="0" dirty="0">
                          <a:ln>
                            <a:noFill/>
                          </a:ln>
                          <a:solidFill>
                            <a:srgbClr val="000000"/>
                          </a:solidFill>
                          <a:effectLst/>
                          <a:uLnTx/>
                          <a:uFillTx/>
                          <a:latin typeface="Helvetica"/>
                          <a:ea typeface="+mn-ea"/>
                          <a:cs typeface="Helvetica"/>
                        </a:rPr>
                        <a:t>1.8x</a:t>
                      </a:r>
                    </a:p>
                  </a:txBody>
                  <a:tcPr marR="36576" marT="36000" marB="137160">
                    <a:lnL w="6350" cap="flat" cmpd="sng" algn="ctr">
                      <a:noFill/>
                      <a:prstDash val="solid"/>
                      <a:round/>
                      <a:headEnd type="none" w="med" len="med"/>
                      <a:tailEnd type="none" w="med" len="med"/>
                    </a:lnL>
                    <a:lnR cap="flat">
                      <a:noFill/>
                    </a:lnR>
                    <a:lnT w="6350" cap="flat" cmpd="sng" algn="ctr">
                      <a:solidFill>
                        <a:schemeClr val="bg1"/>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a:noFill/>
                    </a:lnTlToBr>
                    <a:lnBlToTr>
                      <a:noFill/>
                    </a:lnBlToTr>
                    <a:solidFill>
                      <a:srgbClr val="E2E2E2"/>
                    </a:solidFill>
                  </a:tcPr>
                </a:tc>
                <a:extLst>
                  <a:ext uri="{0D108BD9-81ED-4DB2-BD59-A6C34878D82A}">
                    <a16:rowId xmlns:a16="http://schemas.microsoft.com/office/drawing/2014/main" val="10006"/>
                  </a:ext>
                </a:extLst>
              </a:tr>
            </a:tbl>
          </a:graphicData>
        </a:graphic>
      </p:graphicFrame>
      <p:sp>
        <p:nvSpPr>
          <p:cNvPr id="8" name="Title 1">
            <a:extLst>
              <a:ext uri="{FF2B5EF4-FFF2-40B4-BE49-F238E27FC236}">
                <a16:creationId xmlns:a16="http://schemas.microsoft.com/office/drawing/2014/main" id="{B0947EED-E960-4084-87B4-CD5F0DC44373}"/>
              </a:ext>
            </a:extLst>
          </p:cNvPr>
          <p:cNvSpPr txBox="1">
            <a:spLocks/>
          </p:cNvSpPr>
          <p:nvPr/>
        </p:nvSpPr>
        <p:spPr bwMode="auto">
          <a:xfrm>
            <a:off x="219077" y="254002"/>
            <a:ext cx="8645525" cy="60388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a:solidFill>
                  <a:schemeClr val="bg1"/>
                </a:solidFill>
                <a:latin typeface="+mj-lt"/>
                <a:ea typeface="+mj-ea"/>
                <a:cs typeface="+mj-cs"/>
              </a:defRPr>
            </a:lvl1pPr>
            <a:lvl2pPr algn="r" rtl="0" eaLnBrk="0" fontAlgn="base" hangingPunct="0">
              <a:spcBef>
                <a:spcPct val="0"/>
              </a:spcBef>
              <a:spcAft>
                <a:spcPct val="0"/>
              </a:spcAft>
              <a:defRPr sz="2800">
                <a:solidFill>
                  <a:schemeClr val="bg1"/>
                </a:solidFill>
                <a:latin typeface="HelveticaNeue LT 45 Lt" pitchFamily="34" charset="0"/>
                <a:cs typeface="Arial" charset="0"/>
              </a:defRPr>
            </a:lvl2pPr>
            <a:lvl3pPr algn="r" rtl="0" eaLnBrk="0" fontAlgn="base" hangingPunct="0">
              <a:spcBef>
                <a:spcPct val="0"/>
              </a:spcBef>
              <a:spcAft>
                <a:spcPct val="0"/>
              </a:spcAft>
              <a:defRPr sz="2800">
                <a:solidFill>
                  <a:schemeClr val="bg1"/>
                </a:solidFill>
                <a:latin typeface="HelveticaNeue LT 45 Lt" pitchFamily="34" charset="0"/>
                <a:cs typeface="Arial" charset="0"/>
              </a:defRPr>
            </a:lvl3pPr>
            <a:lvl4pPr algn="r" rtl="0" eaLnBrk="0" fontAlgn="base" hangingPunct="0">
              <a:spcBef>
                <a:spcPct val="0"/>
              </a:spcBef>
              <a:spcAft>
                <a:spcPct val="0"/>
              </a:spcAft>
              <a:defRPr sz="2800">
                <a:solidFill>
                  <a:schemeClr val="bg1"/>
                </a:solidFill>
                <a:latin typeface="HelveticaNeue LT 45 Lt" pitchFamily="34" charset="0"/>
                <a:cs typeface="Arial" charset="0"/>
              </a:defRPr>
            </a:lvl4pPr>
            <a:lvl5pPr algn="r" rtl="0" eaLnBrk="0" fontAlgn="base" hangingPunct="0">
              <a:spcBef>
                <a:spcPct val="0"/>
              </a:spcBef>
              <a:spcAft>
                <a:spcPct val="0"/>
              </a:spcAft>
              <a:defRPr sz="2800">
                <a:solidFill>
                  <a:schemeClr val="bg1"/>
                </a:solidFill>
                <a:latin typeface="HelveticaNeue LT 45 Lt" pitchFamily="34" charset="0"/>
                <a:cs typeface="Arial" charset="0"/>
              </a:defRPr>
            </a:lvl5pPr>
            <a:lvl6pPr marL="457200" algn="r" rtl="0" fontAlgn="base">
              <a:spcBef>
                <a:spcPct val="0"/>
              </a:spcBef>
              <a:spcAft>
                <a:spcPct val="0"/>
              </a:spcAft>
              <a:defRPr sz="2800">
                <a:solidFill>
                  <a:schemeClr val="bg1"/>
                </a:solidFill>
                <a:latin typeface="HelveticaNeue LT 45 Lt" pitchFamily="34" charset="0"/>
                <a:cs typeface="Arial" charset="0"/>
              </a:defRPr>
            </a:lvl6pPr>
            <a:lvl7pPr marL="914400" algn="r" rtl="0" fontAlgn="base">
              <a:spcBef>
                <a:spcPct val="0"/>
              </a:spcBef>
              <a:spcAft>
                <a:spcPct val="0"/>
              </a:spcAft>
              <a:defRPr sz="2800">
                <a:solidFill>
                  <a:schemeClr val="bg1"/>
                </a:solidFill>
                <a:latin typeface="HelveticaNeue LT 45 Lt" pitchFamily="34" charset="0"/>
                <a:cs typeface="Arial" charset="0"/>
              </a:defRPr>
            </a:lvl7pPr>
            <a:lvl8pPr marL="1371600" algn="r" rtl="0" fontAlgn="base">
              <a:spcBef>
                <a:spcPct val="0"/>
              </a:spcBef>
              <a:spcAft>
                <a:spcPct val="0"/>
              </a:spcAft>
              <a:defRPr sz="2800">
                <a:solidFill>
                  <a:schemeClr val="bg1"/>
                </a:solidFill>
                <a:latin typeface="HelveticaNeue LT 45 Lt" pitchFamily="34" charset="0"/>
                <a:cs typeface="Arial" charset="0"/>
              </a:defRPr>
            </a:lvl8pPr>
            <a:lvl9pPr marL="1828800" algn="r" rtl="0" fontAlgn="base">
              <a:spcBef>
                <a:spcPct val="0"/>
              </a:spcBef>
              <a:spcAft>
                <a:spcPct val="0"/>
              </a:spcAft>
              <a:defRPr sz="2800">
                <a:solidFill>
                  <a:schemeClr val="bg1"/>
                </a:solidFill>
                <a:latin typeface="HelveticaNeue LT 45 Lt" pitchFamily="34" charset="0"/>
                <a:cs typeface="Arial" charset="0"/>
              </a:defRPr>
            </a:lvl9pPr>
          </a:lstStyle>
          <a:p>
            <a:r>
              <a:rPr lang="en-US" kern="0" dirty="0">
                <a:solidFill>
                  <a:srgbClr val="FFFFFF"/>
                </a:solidFill>
                <a:latin typeface="HelveticaNeue LT 45 Lt"/>
                <a:cs typeface="Arial"/>
              </a:rPr>
              <a:t>Transaction – Opportunities Overview (EA)</a:t>
            </a:r>
            <a:endParaRPr lang="en-CA" kern="0" dirty="0">
              <a:solidFill>
                <a:srgbClr val="FFFFFF"/>
              </a:solidFill>
              <a:latin typeface="HelveticaNeue LT 45 Lt"/>
              <a:cs typeface="Arial"/>
            </a:endParaRPr>
          </a:p>
        </p:txBody>
      </p:sp>
    </p:spTree>
    <p:extLst>
      <p:ext uri="{BB962C8B-B14F-4D97-AF65-F5344CB8AC3E}">
        <p14:creationId xmlns:p14="http://schemas.microsoft.com/office/powerpoint/2010/main" val="4270735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4"/>
          <p:cNvSpPr>
            <a:spLocks noGrp="1"/>
          </p:cNvSpPr>
          <p:nvPr>
            <p:ph type="sldNum" sz="quarter" idx="10"/>
          </p:nvPr>
        </p:nvSpPr>
        <p:spPr/>
        <p:txBody>
          <a:bodyPr/>
          <a:lstStyle/>
          <a:p>
            <a:pPr>
              <a:defRPr/>
            </a:pPr>
            <a:fld id="{7D2DF075-FB03-4886-8FC9-7048671DDBF9}" type="slidenum">
              <a:rPr lang="en-AU">
                <a:solidFill>
                  <a:srgbClr val="FFFFFF"/>
                </a:solidFill>
                <a:latin typeface="Helvetica"/>
                <a:cs typeface="Arial"/>
              </a:rPr>
              <a:pPr>
                <a:defRPr/>
              </a:pPr>
              <a:t>3</a:t>
            </a:fld>
            <a:endParaRPr lang="en-AU" dirty="0">
              <a:solidFill>
                <a:srgbClr val="FFFFFF"/>
              </a:solidFill>
              <a:latin typeface="Helvetica"/>
              <a:cs typeface="Arial"/>
            </a:endParaRPr>
          </a:p>
        </p:txBody>
      </p:sp>
      <p:sp>
        <p:nvSpPr>
          <p:cNvPr id="8" name="Title 1">
            <a:extLst>
              <a:ext uri="{FF2B5EF4-FFF2-40B4-BE49-F238E27FC236}">
                <a16:creationId xmlns:a16="http://schemas.microsoft.com/office/drawing/2014/main" id="{B0947EED-E960-4084-87B4-CD5F0DC44373}"/>
              </a:ext>
            </a:extLst>
          </p:cNvPr>
          <p:cNvSpPr txBox="1">
            <a:spLocks/>
          </p:cNvSpPr>
          <p:nvPr/>
        </p:nvSpPr>
        <p:spPr bwMode="auto">
          <a:xfrm>
            <a:off x="219077" y="254002"/>
            <a:ext cx="8645525" cy="60388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a:solidFill>
                  <a:schemeClr val="bg1"/>
                </a:solidFill>
                <a:latin typeface="+mj-lt"/>
                <a:ea typeface="+mj-ea"/>
                <a:cs typeface="+mj-cs"/>
              </a:defRPr>
            </a:lvl1pPr>
            <a:lvl2pPr algn="r" rtl="0" eaLnBrk="0" fontAlgn="base" hangingPunct="0">
              <a:spcBef>
                <a:spcPct val="0"/>
              </a:spcBef>
              <a:spcAft>
                <a:spcPct val="0"/>
              </a:spcAft>
              <a:defRPr sz="2800">
                <a:solidFill>
                  <a:schemeClr val="bg1"/>
                </a:solidFill>
                <a:latin typeface="HelveticaNeue LT 45 Lt" pitchFamily="34" charset="0"/>
                <a:cs typeface="Arial" charset="0"/>
              </a:defRPr>
            </a:lvl2pPr>
            <a:lvl3pPr algn="r" rtl="0" eaLnBrk="0" fontAlgn="base" hangingPunct="0">
              <a:spcBef>
                <a:spcPct val="0"/>
              </a:spcBef>
              <a:spcAft>
                <a:spcPct val="0"/>
              </a:spcAft>
              <a:defRPr sz="2800">
                <a:solidFill>
                  <a:schemeClr val="bg1"/>
                </a:solidFill>
                <a:latin typeface="HelveticaNeue LT 45 Lt" pitchFamily="34" charset="0"/>
                <a:cs typeface="Arial" charset="0"/>
              </a:defRPr>
            </a:lvl3pPr>
            <a:lvl4pPr algn="r" rtl="0" eaLnBrk="0" fontAlgn="base" hangingPunct="0">
              <a:spcBef>
                <a:spcPct val="0"/>
              </a:spcBef>
              <a:spcAft>
                <a:spcPct val="0"/>
              </a:spcAft>
              <a:defRPr sz="2800">
                <a:solidFill>
                  <a:schemeClr val="bg1"/>
                </a:solidFill>
                <a:latin typeface="HelveticaNeue LT 45 Lt" pitchFamily="34" charset="0"/>
                <a:cs typeface="Arial" charset="0"/>
              </a:defRPr>
            </a:lvl4pPr>
            <a:lvl5pPr algn="r" rtl="0" eaLnBrk="0" fontAlgn="base" hangingPunct="0">
              <a:spcBef>
                <a:spcPct val="0"/>
              </a:spcBef>
              <a:spcAft>
                <a:spcPct val="0"/>
              </a:spcAft>
              <a:defRPr sz="2800">
                <a:solidFill>
                  <a:schemeClr val="bg1"/>
                </a:solidFill>
                <a:latin typeface="HelveticaNeue LT 45 Lt" pitchFamily="34" charset="0"/>
                <a:cs typeface="Arial" charset="0"/>
              </a:defRPr>
            </a:lvl5pPr>
            <a:lvl6pPr marL="457200" algn="r" rtl="0" fontAlgn="base">
              <a:spcBef>
                <a:spcPct val="0"/>
              </a:spcBef>
              <a:spcAft>
                <a:spcPct val="0"/>
              </a:spcAft>
              <a:defRPr sz="2800">
                <a:solidFill>
                  <a:schemeClr val="bg1"/>
                </a:solidFill>
                <a:latin typeface="HelveticaNeue LT 45 Lt" pitchFamily="34" charset="0"/>
                <a:cs typeface="Arial" charset="0"/>
              </a:defRPr>
            </a:lvl6pPr>
            <a:lvl7pPr marL="914400" algn="r" rtl="0" fontAlgn="base">
              <a:spcBef>
                <a:spcPct val="0"/>
              </a:spcBef>
              <a:spcAft>
                <a:spcPct val="0"/>
              </a:spcAft>
              <a:defRPr sz="2800">
                <a:solidFill>
                  <a:schemeClr val="bg1"/>
                </a:solidFill>
                <a:latin typeface="HelveticaNeue LT 45 Lt" pitchFamily="34" charset="0"/>
                <a:cs typeface="Arial" charset="0"/>
              </a:defRPr>
            </a:lvl7pPr>
            <a:lvl8pPr marL="1371600" algn="r" rtl="0" fontAlgn="base">
              <a:spcBef>
                <a:spcPct val="0"/>
              </a:spcBef>
              <a:spcAft>
                <a:spcPct val="0"/>
              </a:spcAft>
              <a:defRPr sz="2800">
                <a:solidFill>
                  <a:schemeClr val="bg1"/>
                </a:solidFill>
                <a:latin typeface="HelveticaNeue LT 45 Lt" pitchFamily="34" charset="0"/>
                <a:cs typeface="Arial" charset="0"/>
              </a:defRPr>
            </a:lvl8pPr>
            <a:lvl9pPr marL="1828800" algn="r" rtl="0" fontAlgn="base">
              <a:spcBef>
                <a:spcPct val="0"/>
              </a:spcBef>
              <a:spcAft>
                <a:spcPct val="0"/>
              </a:spcAft>
              <a:defRPr sz="2800">
                <a:solidFill>
                  <a:schemeClr val="bg1"/>
                </a:solidFill>
                <a:latin typeface="HelveticaNeue LT 45 Lt" pitchFamily="34" charset="0"/>
                <a:cs typeface="Arial" charset="0"/>
              </a:defRPr>
            </a:lvl9pPr>
          </a:lstStyle>
          <a:p>
            <a:r>
              <a:rPr lang="en-US" kern="0" dirty="0">
                <a:solidFill>
                  <a:srgbClr val="FFFFFF"/>
                </a:solidFill>
                <a:latin typeface="HelveticaNeue LT 45 Lt"/>
                <a:cs typeface="Arial"/>
              </a:rPr>
              <a:t>Transaction – Opportunities Overview (EA)</a:t>
            </a:r>
            <a:endParaRPr lang="en-CA" kern="0" dirty="0">
              <a:solidFill>
                <a:srgbClr val="FFFFFF"/>
              </a:solidFill>
              <a:latin typeface="HelveticaNeue LT 45 Lt"/>
              <a:cs typeface="Arial"/>
            </a:endParaRPr>
          </a:p>
        </p:txBody>
      </p:sp>
      <p:graphicFrame>
        <p:nvGraphicFramePr>
          <p:cNvPr id="10" name="Group 476">
            <a:extLst>
              <a:ext uri="{FF2B5EF4-FFF2-40B4-BE49-F238E27FC236}">
                <a16:creationId xmlns:a16="http://schemas.microsoft.com/office/drawing/2014/main" id="{89D1ED46-6F8A-4FCC-AFE9-0D4C7B7B16D2}"/>
              </a:ext>
            </a:extLst>
          </p:cNvPr>
          <p:cNvGraphicFramePr>
            <a:graphicFrameLocks noGrp="1"/>
          </p:cNvGraphicFramePr>
          <p:nvPr>
            <p:extLst/>
          </p:nvPr>
        </p:nvGraphicFramePr>
        <p:xfrm>
          <a:off x="521551" y="1108796"/>
          <a:ext cx="8325924" cy="5398726"/>
        </p:xfrm>
        <a:graphic>
          <a:graphicData uri="http://schemas.openxmlformats.org/drawingml/2006/table">
            <a:tbl>
              <a:tblPr firstCol="1"/>
              <a:tblGrid>
                <a:gridCol w="1486714">
                  <a:extLst>
                    <a:ext uri="{9D8B030D-6E8A-4147-A177-3AD203B41FA5}">
                      <a16:colId xmlns:a16="http://schemas.microsoft.com/office/drawing/2014/main" val="20000"/>
                    </a:ext>
                  </a:extLst>
                </a:gridCol>
                <a:gridCol w="2895176">
                  <a:extLst>
                    <a:ext uri="{9D8B030D-6E8A-4147-A177-3AD203B41FA5}">
                      <a16:colId xmlns:a16="http://schemas.microsoft.com/office/drawing/2014/main" val="20001"/>
                    </a:ext>
                  </a:extLst>
                </a:gridCol>
                <a:gridCol w="2337006">
                  <a:extLst>
                    <a:ext uri="{9D8B030D-6E8A-4147-A177-3AD203B41FA5}">
                      <a16:colId xmlns:a16="http://schemas.microsoft.com/office/drawing/2014/main" val="20002"/>
                    </a:ext>
                  </a:extLst>
                </a:gridCol>
                <a:gridCol w="1607028">
                  <a:extLst>
                    <a:ext uri="{9D8B030D-6E8A-4147-A177-3AD203B41FA5}">
                      <a16:colId xmlns:a16="http://schemas.microsoft.com/office/drawing/2014/main" val="20003"/>
                    </a:ext>
                  </a:extLst>
                </a:gridCol>
              </a:tblGrid>
              <a:tr h="206282">
                <a:tc>
                  <a:txBody>
                    <a:bodyPr/>
                    <a:lstStyle/>
                    <a:p>
                      <a:pPr marL="0" marR="0" lvl="0" indent="0" algn="l" defTabSz="914400" rtl="0" eaLnBrk="1" fontAlgn="base" latinLnBrk="0" hangingPunct="1">
                        <a:lnSpc>
                          <a:spcPct val="100000"/>
                        </a:lnSpc>
                        <a:spcBef>
                          <a:spcPct val="0"/>
                        </a:spcBef>
                        <a:spcAft>
                          <a:spcPts val="600"/>
                        </a:spcAft>
                        <a:buClr>
                          <a:schemeClr val="accent1"/>
                        </a:buClr>
                        <a:buSzTx/>
                        <a:buFont typeface="Wingdings" pitchFamily="2" charset="2"/>
                        <a:buNone/>
                        <a:tabLst/>
                      </a:pPr>
                      <a:r>
                        <a:rPr kumimoji="0" lang="en-CA" sz="1000" b="1" i="0" u="none" strike="noStrike" cap="none" normalizeH="0" baseline="0" dirty="0">
                          <a:ln>
                            <a:noFill/>
                          </a:ln>
                          <a:solidFill>
                            <a:schemeClr val="bg1"/>
                          </a:solidFill>
                          <a:effectLst/>
                          <a:latin typeface="+mn-lt"/>
                          <a:cs typeface="Arial" pitchFamily="34" charset="0"/>
                        </a:rPr>
                        <a:t>Transaction</a:t>
                      </a:r>
                    </a:p>
                  </a:txBody>
                  <a:tcPr marL="45720" marR="36576" marT="18288" marB="18288" anchor="ctr" horzOverflow="overflow">
                    <a:lnL cap="flat">
                      <a:noFill/>
                    </a:lnL>
                    <a:lnR w="12700" cap="flat" cmpd="sng" algn="ctr">
                      <a:noFill/>
                      <a:prstDash val="solid"/>
                      <a:round/>
                      <a:headEnd type="none" w="sm" len="sm"/>
                      <a:tailEnd type="none" w="sm" len="sm"/>
                    </a:lnR>
                    <a:lnT w="1270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lnTlToBr>
                      <a:noFill/>
                    </a:lnTlToBr>
                    <a:lnBlToTr>
                      <a:noFill/>
                    </a:lnBlToTr>
                    <a:solidFill>
                      <a:srgbClr val="444960"/>
                    </a:solidFill>
                  </a:tcPr>
                </a:tc>
                <a:tc>
                  <a:txBody>
                    <a:bodyPr/>
                    <a:lstStyle/>
                    <a:p>
                      <a:pPr marL="0" marR="0" lvl="0" indent="0" algn="l" defTabSz="914400" rtl="0" eaLnBrk="1" fontAlgn="base" latinLnBrk="0" hangingPunct="1">
                        <a:lnSpc>
                          <a:spcPct val="100000"/>
                        </a:lnSpc>
                        <a:spcBef>
                          <a:spcPct val="0"/>
                        </a:spcBef>
                        <a:spcAft>
                          <a:spcPts val="600"/>
                        </a:spcAft>
                        <a:buClr>
                          <a:schemeClr val="accent1"/>
                        </a:buClr>
                        <a:buSzTx/>
                        <a:buFont typeface="Wingdings" pitchFamily="2" charset="2"/>
                        <a:buNone/>
                        <a:tabLst/>
                      </a:pPr>
                      <a:r>
                        <a:rPr kumimoji="0" lang="en-CA" sz="1000" b="1" i="0" u="none" strike="noStrike" cap="none" normalizeH="0" baseline="0" dirty="0">
                          <a:ln>
                            <a:noFill/>
                          </a:ln>
                          <a:solidFill>
                            <a:schemeClr val="bg1"/>
                          </a:solidFill>
                          <a:effectLst/>
                          <a:latin typeface="+mn-lt"/>
                          <a:cs typeface="Arial" pitchFamily="34" charset="0"/>
                        </a:rPr>
                        <a:t>Rationale</a:t>
                      </a:r>
                    </a:p>
                  </a:txBody>
                  <a:tcPr marL="0" marR="0" marT="18288" marB="18288" anchor="ctr" horzOverflow="overflow">
                    <a:lnL w="12700" cap="flat" cmpd="sng" algn="ctr">
                      <a:noFill/>
                      <a:prstDash val="solid"/>
                      <a:round/>
                      <a:headEnd type="none" w="sm" len="sm"/>
                      <a:tailEnd type="none" w="sm" len="sm"/>
                    </a:lnL>
                    <a:lnR cap="flat">
                      <a:noFill/>
                    </a:lnR>
                    <a:lnT w="12700" cap="flat" cmpd="sng" algn="ctr">
                      <a:noFill/>
                      <a:prstDash val="solid"/>
                      <a:round/>
                      <a:headEnd type="none" w="sm" len="sm"/>
                      <a:tailEnd type="none" w="sm" len="sm"/>
                    </a:lnT>
                    <a:lnB w="6350" cap="flat" cmpd="sng" algn="ctr">
                      <a:solidFill>
                        <a:schemeClr val="bg1"/>
                      </a:solidFill>
                      <a:prstDash val="solid"/>
                      <a:round/>
                      <a:headEnd type="none" w="med" len="med"/>
                      <a:tailEnd type="none" w="med" len="med"/>
                    </a:lnB>
                    <a:lnTlToBr>
                      <a:noFill/>
                    </a:lnTlToBr>
                    <a:lnBlToTr>
                      <a:noFill/>
                    </a:lnBlToTr>
                    <a:solidFill>
                      <a:srgbClr val="444960"/>
                    </a:solidFill>
                  </a:tcPr>
                </a:tc>
                <a:tc>
                  <a:txBody>
                    <a:bodyPr/>
                    <a:lstStyle/>
                    <a:p>
                      <a:pPr marL="0" marR="0" lvl="0" indent="0" algn="l" defTabSz="914400" rtl="0" eaLnBrk="1" fontAlgn="base" latinLnBrk="0" hangingPunct="1">
                        <a:lnSpc>
                          <a:spcPct val="100000"/>
                        </a:lnSpc>
                        <a:spcBef>
                          <a:spcPct val="0"/>
                        </a:spcBef>
                        <a:spcAft>
                          <a:spcPts val="600"/>
                        </a:spcAft>
                        <a:buClr>
                          <a:schemeClr val="accent1"/>
                        </a:buClr>
                        <a:buSzTx/>
                        <a:buFont typeface="Wingdings" pitchFamily="2" charset="2"/>
                        <a:buNone/>
                        <a:tabLst/>
                      </a:pPr>
                      <a:r>
                        <a:rPr kumimoji="0" lang="en-CA" sz="1000" b="1" i="0" u="none" strike="noStrike" kern="1200" cap="none" normalizeH="0" baseline="0" dirty="0">
                          <a:ln>
                            <a:noFill/>
                          </a:ln>
                          <a:solidFill>
                            <a:schemeClr val="bg1"/>
                          </a:solidFill>
                          <a:effectLst/>
                          <a:latin typeface="+mn-lt"/>
                          <a:ea typeface="+mn-ea"/>
                          <a:cs typeface="Arial" pitchFamily="34" charset="0"/>
                        </a:rPr>
                        <a:t>Considerations</a:t>
                      </a:r>
                    </a:p>
                  </a:txBody>
                  <a:tcPr marL="36576" marR="0" marT="18288" marB="18288" anchor="ctr" horzOverflow="overflow">
                    <a:lnL w="12700" cap="flat" cmpd="sng" algn="ctr">
                      <a:noFill/>
                      <a:prstDash val="solid"/>
                      <a:round/>
                      <a:headEnd type="none" w="sm" len="sm"/>
                      <a:tailEnd type="none" w="sm" len="sm"/>
                    </a:lnL>
                    <a:lnR cap="flat">
                      <a:noFill/>
                    </a:lnR>
                    <a:lnT w="12700" cap="flat" cmpd="sng" algn="ctr">
                      <a:noFill/>
                      <a:prstDash val="solid"/>
                      <a:round/>
                      <a:headEnd type="none" w="sm" len="sm"/>
                      <a:tailEnd type="none" w="sm" len="sm"/>
                    </a:lnT>
                    <a:lnB w="6350" cap="flat" cmpd="sng" algn="ctr">
                      <a:solidFill>
                        <a:schemeClr val="bg1"/>
                      </a:solidFill>
                      <a:prstDash val="solid"/>
                      <a:round/>
                      <a:headEnd type="none" w="med" len="med"/>
                      <a:tailEnd type="none" w="med" len="med"/>
                    </a:lnB>
                    <a:lnTlToBr>
                      <a:noFill/>
                    </a:lnTlToBr>
                    <a:lnBlToTr>
                      <a:noFill/>
                    </a:lnBlToTr>
                    <a:solidFill>
                      <a:srgbClr val="444960"/>
                    </a:solidFill>
                  </a:tcPr>
                </a:tc>
                <a:tc>
                  <a:txBody>
                    <a:bodyPr/>
                    <a:lstStyle/>
                    <a:p>
                      <a:pPr marL="0" marR="0" lvl="0" indent="0" algn="l" defTabSz="914400" rtl="0" eaLnBrk="1" fontAlgn="base" latinLnBrk="0" hangingPunct="1">
                        <a:lnSpc>
                          <a:spcPct val="100000"/>
                        </a:lnSpc>
                        <a:spcBef>
                          <a:spcPct val="0"/>
                        </a:spcBef>
                        <a:spcAft>
                          <a:spcPts val="0"/>
                        </a:spcAft>
                        <a:buClr>
                          <a:schemeClr val="accent1"/>
                        </a:buClr>
                        <a:buSzTx/>
                        <a:buFont typeface="Wingdings" pitchFamily="2" charset="2"/>
                        <a:buNone/>
                        <a:tabLst/>
                      </a:pPr>
                      <a:r>
                        <a:rPr kumimoji="0" lang="en-CA" sz="1000" b="1" i="0" u="none" strike="noStrike" kern="1200" cap="none" normalizeH="0" baseline="0" dirty="0">
                          <a:ln>
                            <a:noFill/>
                          </a:ln>
                          <a:solidFill>
                            <a:schemeClr val="bg1"/>
                          </a:solidFill>
                          <a:effectLst/>
                          <a:latin typeface="+mn-lt"/>
                          <a:ea typeface="+mn-ea"/>
                          <a:cs typeface="Arial" pitchFamily="34" charset="0"/>
                        </a:rPr>
                        <a:t>Examples</a:t>
                      </a:r>
                    </a:p>
                  </a:txBody>
                  <a:tcPr marR="0" marT="18000" marB="18288" anchor="ctr" horzOverflow="overflow">
                    <a:lnL w="12700" cap="flat" cmpd="sng" algn="ctr">
                      <a:noFill/>
                      <a:prstDash val="solid"/>
                      <a:round/>
                      <a:headEnd type="none" w="sm" len="sm"/>
                      <a:tailEnd type="none" w="sm" len="sm"/>
                    </a:lnL>
                    <a:lnR cap="flat">
                      <a:noFill/>
                    </a:lnR>
                    <a:lnT w="12700" cap="flat" cmpd="sng" algn="ctr">
                      <a:noFill/>
                      <a:prstDash val="solid"/>
                      <a:round/>
                      <a:headEnd type="none" w="sm" len="sm"/>
                      <a:tailEnd type="none" w="sm" len="sm"/>
                    </a:lnT>
                    <a:lnB w="6350" cap="flat" cmpd="sng" algn="ctr">
                      <a:solidFill>
                        <a:schemeClr val="bg1"/>
                      </a:solidFill>
                      <a:prstDash val="solid"/>
                      <a:round/>
                      <a:headEnd type="none" w="med" len="med"/>
                      <a:tailEnd type="none" w="med" len="med"/>
                    </a:lnB>
                    <a:lnTlToBr>
                      <a:noFill/>
                    </a:lnTlToBr>
                    <a:lnBlToTr>
                      <a:noFill/>
                    </a:lnBlToTr>
                    <a:solidFill>
                      <a:srgbClr val="444960"/>
                    </a:solidFill>
                  </a:tcPr>
                </a:tc>
                <a:extLst>
                  <a:ext uri="{0D108BD9-81ED-4DB2-BD59-A6C34878D82A}">
                    <a16:rowId xmlns:a16="http://schemas.microsoft.com/office/drawing/2014/main" val="10000"/>
                  </a:ext>
                </a:extLst>
              </a:tr>
              <a:tr h="513798">
                <a:tc>
                  <a:txBody>
                    <a:bodyPr/>
                    <a:lstStyle/>
                    <a:p>
                      <a:pPr marL="119063" marR="0" lvl="0" indent="-119063" algn="l" defTabSz="914400" rtl="0" eaLnBrk="1" fontAlgn="auto" latinLnBrk="0" hangingPunct="1">
                        <a:lnSpc>
                          <a:spcPct val="100000"/>
                        </a:lnSpc>
                        <a:spcBef>
                          <a:spcPts val="0"/>
                        </a:spcBef>
                        <a:spcAft>
                          <a:spcPts val="0"/>
                        </a:spcAft>
                        <a:buClrTx/>
                        <a:buSzTx/>
                        <a:buFontTx/>
                        <a:buNone/>
                        <a:tabLst/>
                        <a:defRPr/>
                      </a:pPr>
                      <a:r>
                        <a:rPr lang="en-US" sz="950" b="1" dirty="0">
                          <a:solidFill>
                            <a:schemeClr val="tx1"/>
                          </a:solidFill>
                          <a:latin typeface="+mn-lt"/>
                          <a:ea typeface="Calibri"/>
                          <a:cs typeface="Helvetica"/>
                        </a:rPr>
                        <a:t>1) Acquire</a:t>
                      </a:r>
                      <a:r>
                        <a:rPr lang="en-US" sz="950" b="1" baseline="0" dirty="0">
                          <a:solidFill>
                            <a:schemeClr val="tx1"/>
                          </a:solidFill>
                          <a:latin typeface="+mn-lt"/>
                          <a:ea typeface="Calibri"/>
                          <a:cs typeface="Helvetica"/>
                        </a:rPr>
                        <a:t> content developer</a:t>
                      </a:r>
                      <a:endParaRPr lang="en-US" sz="950" b="1" dirty="0">
                        <a:solidFill>
                          <a:schemeClr val="tx1"/>
                        </a:solidFill>
                        <a:latin typeface="+mn-lt"/>
                        <a:ea typeface="Calibri"/>
                        <a:cs typeface="Helvetica"/>
                      </a:endParaRPr>
                    </a:p>
                    <a:p>
                      <a:pPr marL="0" marR="0" lvl="0" indent="0" algn="l" defTabSz="914400" rtl="0" eaLnBrk="1" fontAlgn="base" latinLnBrk="0" hangingPunct="1">
                        <a:lnSpc>
                          <a:spcPct val="100000"/>
                        </a:lnSpc>
                        <a:spcBef>
                          <a:spcPct val="0"/>
                        </a:spcBef>
                        <a:spcAft>
                          <a:spcPts val="100"/>
                        </a:spcAft>
                        <a:buClr>
                          <a:schemeClr val="accent1"/>
                        </a:buClr>
                        <a:buSzTx/>
                        <a:buFont typeface="Wingdings" pitchFamily="2" charset="2"/>
                        <a:buNone/>
                        <a:tabLst/>
                        <a:defRPr/>
                      </a:pPr>
                      <a:endParaRPr lang="en-US" sz="950" b="1" dirty="0">
                        <a:solidFill>
                          <a:schemeClr val="tx1"/>
                        </a:solidFill>
                        <a:latin typeface="Helvetica"/>
                        <a:ea typeface="Calibri"/>
                        <a:cs typeface="Helvetica"/>
                      </a:endParaRPr>
                    </a:p>
                  </a:txBody>
                  <a:tcPr marL="45720" marR="45720" marT="27432" marB="27432" horzOverflow="overflow">
                    <a:lnL cap="flat">
                      <a:noFill/>
                    </a:lnL>
                    <a:lnR w="12700" cap="flat" cmpd="sng" algn="ctr">
                      <a:no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p>
                      <a:pPr marL="171450" indent="-171450">
                        <a:buFont typeface="Wingdings" charset="2"/>
                        <a:buChar char="§"/>
                      </a:pPr>
                      <a:r>
                        <a:rPr lang="en-US" sz="950" dirty="0">
                          <a:latin typeface="Helvetica"/>
                          <a:cs typeface="Helvetica"/>
                        </a:rPr>
                        <a:t>Access to proven content and titles</a:t>
                      </a:r>
                    </a:p>
                    <a:p>
                      <a:pPr marL="171450" indent="-171450">
                        <a:buFont typeface="Wingdings" charset="2"/>
                        <a:buChar char="§"/>
                      </a:pPr>
                      <a:r>
                        <a:rPr lang="en-US" sz="950" dirty="0">
                          <a:latin typeface="Helvetica"/>
                          <a:cs typeface="Helvetica"/>
                        </a:rPr>
                        <a:t>Facilitates</a:t>
                      </a:r>
                      <a:r>
                        <a:rPr lang="en-US" sz="950" baseline="0" dirty="0">
                          <a:latin typeface="Helvetica"/>
                          <a:cs typeface="Helvetica"/>
                        </a:rPr>
                        <a:t> hit-driven business model</a:t>
                      </a:r>
                    </a:p>
                    <a:p>
                      <a:pPr marL="171450" indent="-171450">
                        <a:buFont typeface="Wingdings" charset="2"/>
                        <a:buChar char="§"/>
                      </a:pPr>
                      <a:r>
                        <a:rPr lang="en-US" sz="950" dirty="0">
                          <a:latin typeface="Helvetica"/>
                          <a:cs typeface="Helvetica"/>
                        </a:rPr>
                        <a:t>Growing importance</a:t>
                      </a:r>
                      <a:r>
                        <a:rPr lang="en-US" sz="950" baseline="0" dirty="0">
                          <a:latin typeface="Helvetica"/>
                          <a:cs typeface="Helvetica"/>
                        </a:rPr>
                        <a:t> of international footprint</a:t>
                      </a:r>
                    </a:p>
                  </a:txBody>
                  <a:tcPr marL="36000" marR="45720" marT="27432" marB="27432" horzOverflow="overflow">
                    <a:lnL w="12700" cap="flat" cmpd="sng" algn="ctr">
                      <a:noFill/>
                      <a:prstDash val="solid"/>
                      <a:round/>
                      <a:headEnd type="none" w="med" len="med"/>
                      <a:tailEnd type="none" w="med" len="med"/>
                    </a:lnL>
                    <a:lnR cap="flat">
                      <a:noFill/>
                    </a:lnR>
                    <a:lnT w="6350" cap="flat" cmpd="sng" algn="ctr">
                      <a:solidFill>
                        <a:schemeClr val="bg1"/>
                      </a:solidFill>
                      <a:prstDash val="solid"/>
                      <a:round/>
                      <a:headEnd type="none" w="med" len="med"/>
                      <a:tailEnd type="none" w="med" len="med"/>
                    </a:lnT>
                    <a:lnB w="6350" cap="flat" cmpd="sng" algn="ctr">
                      <a:solidFill>
                        <a:srgbClr val="FFFFFF">
                          <a:lumMod val="75000"/>
                        </a:srgbClr>
                      </a:solidFill>
                      <a:prstDash val="solid"/>
                      <a:round/>
                      <a:headEnd type="none" w="med" len="med"/>
                      <a:tailEnd type="none" w="med" len="med"/>
                    </a:lnB>
                    <a:lnTlToBr>
                      <a:noFill/>
                    </a:lnTlToBr>
                    <a:lnBlToTr>
                      <a:noFill/>
                    </a:lnBlToTr>
                    <a:noFill/>
                  </a:tcPr>
                </a:tc>
                <a:tc>
                  <a:txBody>
                    <a:bodyPr/>
                    <a:lstStyle/>
                    <a:p>
                      <a:pPr marL="171450" indent="-171450">
                        <a:buFont typeface="Wingdings" charset="2"/>
                        <a:buChar char="§"/>
                      </a:pPr>
                      <a:r>
                        <a:rPr lang="en-US" sz="950" dirty="0">
                          <a:latin typeface="Helvetica"/>
                          <a:cs typeface="Helvetica"/>
                        </a:rPr>
                        <a:t>Bidding</a:t>
                      </a:r>
                      <a:r>
                        <a:rPr lang="en-US" sz="950" baseline="0" dirty="0">
                          <a:latin typeface="Helvetica"/>
                          <a:cs typeface="Helvetica"/>
                        </a:rPr>
                        <a:t> wars likely </a:t>
                      </a:r>
                    </a:p>
                    <a:p>
                      <a:pPr marL="171450" indent="-171450">
                        <a:buFont typeface="Wingdings" charset="2"/>
                        <a:buChar char="§"/>
                      </a:pPr>
                      <a:r>
                        <a:rPr lang="en-US" sz="950" baseline="0" dirty="0">
                          <a:latin typeface="Helvetica"/>
                          <a:cs typeface="Helvetica"/>
                        </a:rPr>
                        <a:t>Risky given that content is generally unproven in popularity </a:t>
                      </a:r>
                      <a:endParaRPr lang="en-US" sz="950" dirty="0">
                        <a:latin typeface="Helvetica"/>
                        <a:cs typeface="Helvetica"/>
                      </a:endParaRPr>
                    </a:p>
                  </a:txBody>
                  <a:tcPr marL="36000" marR="45720" marT="27432" marB="27432" horzOverflow="overflow">
                    <a:lnL w="12700" cap="flat" cmpd="sng" algn="ctr">
                      <a:noFill/>
                      <a:prstDash val="solid"/>
                      <a:round/>
                      <a:headEnd type="none" w="med" len="med"/>
                      <a:tailEnd type="none" w="med" len="med"/>
                    </a:lnL>
                    <a:lnR cap="flat">
                      <a:noFill/>
                    </a:lnR>
                    <a:lnT w="6350" cap="flat" cmpd="sng" algn="ctr">
                      <a:solidFill>
                        <a:schemeClr val="bg1"/>
                      </a:solidFill>
                      <a:prstDash val="solid"/>
                      <a:round/>
                      <a:headEnd type="none" w="med" len="med"/>
                      <a:tailEnd type="none" w="med" len="med"/>
                    </a:lnT>
                    <a:lnB w="6350" cap="flat" cmpd="sng" algn="ctr">
                      <a:solidFill>
                        <a:srgbClr val="FFFFFF">
                          <a:lumMod val="75000"/>
                        </a:srgbClr>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0" fontAlgn="base" latinLnBrk="0" hangingPunct="0">
                        <a:lnSpc>
                          <a:spcPct val="100000"/>
                        </a:lnSpc>
                        <a:spcBef>
                          <a:spcPct val="0"/>
                        </a:spcBef>
                        <a:spcAft>
                          <a:spcPts val="100"/>
                        </a:spcAft>
                        <a:buClrTx/>
                        <a:buSzPct val="100000"/>
                        <a:buFont typeface="Wingdings" charset="2"/>
                        <a:buChar char="§"/>
                        <a:tabLst/>
                        <a:defRPr/>
                      </a:pPr>
                      <a:r>
                        <a:rPr kumimoji="0" lang="en-US" sz="950" b="0" i="0" u="none" strike="noStrike" kern="1200" cap="none" normalizeH="0" baseline="0" dirty="0">
                          <a:ln>
                            <a:noFill/>
                          </a:ln>
                          <a:solidFill>
                            <a:schemeClr val="tx1">
                              <a:lumMod val="85000"/>
                              <a:lumOff val="15000"/>
                            </a:schemeClr>
                          </a:solidFill>
                          <a:effectLst/>
                          <a:latin typeface="+mn-lt"/>
                          <a:ea typeface="+mn-ea"/>
                          <a:cs typeface="Helvetica"/>
                        </a:rPr>
                        <a:t>Acquire Telltale Games</a:t>
                      </a:r>
                      <a:endParaRPr lang="en-US" sz="950" dirty="0">
                        <a:latin typeface="+mn-lt"/>
                        <a:cs typeface="Helvetica"/>
                      </a:endParaRPr>
                    </a:p>
                    <a:p>
                      <a:pPr marL="171450" marR="0" lvl="0" indent="-171450" algn="l" defTabSz="914400" rtl="0" eaLnBrk="0" fontAlgn="base" latinLnBrk="0" hangingPunct="0">
                        <a:lnSpc>
                          <a:spcPct val="100000"/>
                        </a:lnSpc>
                        <a:spcBef>
                          <a:spcPct val="0"/>
                        </a:spcBef>
                        <a:spcAft>
                          <a:spcPts val="100"/>
                        </a:spcAft>
                        <a:buClrTx/>
                        <a:buSzPct val="100000"/>
                        <a:buFont typeface="Wingdings" charset="2"/>
                        <a:buChar char="§"/>
                        <a:tabLst/>
                        <a:defRPr/>
                      </a:pPr>
                      <a:endParaRPr kumimoji="0" lang="en-US" sz="950" b="0" i="0" u="none" strike="noStrike" kern="1200" cap="none" normalizeH="0" baseline="0" dirty="0">
                        <a:ln>
                          <a:noFill/>
                        </a:ln>
                        <a:solidFill>
                          <a:schemeClr val="tx1">
                            <a:lumMod val="85000"/>
                            <a:lumOff val="15000"/>
                          </a:schemeClr>
                        </a:solidFill>
                        <a:effectLst/>
                        <a:latin typeface="Helvetica"/>
                        <a:ea typeface="+mn-ea"/>
                        <a:cs typeface="Helvetica"/>
                      </a:endParaRPr>
                    </a:p>
                  </a:txBody>
                  <a:tcPr marR="45720" marT="27432" marB="27432" horzOverflow="overflow">
                    <a:lnL w="6350" cap="flat" cmpd="sng" algn="ctr">
                      <a:noFill/>
                      <a:prstDash val="solid"/>
                      <a:round/>
                      <a:headEnd type="none" w="med" len="med"/>
                      <a:tailEnd type="none" w="med" len="med"/>
                    </a:lnL>
                    <a:lnR cap="flat">
                      <a:noFill/>
                    </a:lnR>
                    <a:lnT w="6350" cap="flat" cmpd="sng" algn="ctr">
                      <a:solidFill>
                        <a:schemeClr val="bg1"/>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1"/>
                  </a:ext>
                </a:extLst>
              </a:tr>
              <a:tr h="360040">
                <a:tc>
                  <a:txBody>
                    <a:bodyPr/>
                    <a:lstStyle/>
                    <a:p>
                      <a:pPr marL="119063" indent="-119063"/>
                      <a:r>
                        <a:rPr lang="en-US" sz="950" b="1" dirty="0">
                          <a:latin typeface="+mn-lt"/>
                          <a:cs typeface="Helvetica"/>
                        </a:rPr>
                        <a:t>2) Acquire movie / book franchises</a:t>
                      </a:r>
                      <a:endParaRPr lang="en-US" sz="950" b="1" dirty="0">
                        <a:latin typeface="Helvetica"/>
                        <a:cs typeface="Helvetica"/>
                      </a:endParaRPr>
                    </a:p>
                  </a:txBody>
                  <a:tcPr marL="45720" marR="45720" marT="27432" marB="27432" horzOverflow="overflow">
                    <a:lnL cap="flat">
                      <a:noFill/>
                    </a:lnL>
                    <a:lnR w="12700" cap="flat" cmpd="sng" algn="ctr">
                      <a:no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charset="2"/>
                        <a:buChar char="§"/>
                        <a:tabLst/>
                        <a:defRPr/>
                      </a:pPr>
                      <a:r>
                        <a:rPr lang="en-US" sz="950" b="0" baseline="0" dirty="0">
                          <a:latin typeface="+mn-lt"/>
                          <a:cs typeface="Helvetica"/>
                        </a:rPr>
                        <a:t>Access to up and coming titles</a:t>
                      </a:r>
                    </a:p>
                    <a:p>
                      <a:pPr marL="171450" marR="0" indent="-171450" algn="l" defTabSz="914400" rtl="0" eaLnBrk="1" fontAlgn="auto" latinLnBrk="0" hangingPunct="1">
                        <a:lnSpc>
                          <a:spcPct val="100000"/>
                        </a:lnSpc>
                        <a:spcBef>
                          <a:spcPts val="0"/>
                        </a:spcBef>
                        <a:spcAft>
                          <a:spcPts val="0"/>
                        </a:spcAft>
                        <a:buClrTx/>
                        <a:buSzTx/>
                        <a:buFont typeface="Wingdings" charset="2"/>
                        <a:buChar char="§"/>
                        <a:tabLst/>
                        <a:defRPr/>
                      </a:pPr>
                      <a:r>
                        <a:rPr lang="en-US" sz="950" b="0" baseline="0" dirty="0">
                          <a:latin typeface="+mn-lt"/>
                          <a:cs typeface="Helvetica"/>
                        </a:rPr>
                        <a:t>Destiny writer left to join Game of Thrones team</a:t>
                      </a:r>
                      <a:endParaRPr lang="en-US" sz="950" b="0" dirty="0">
                        <a:latin typeface="+mn-lt"/>
                        <a:cs typeface="Helvetica"/>
                      </a:endParaRPr>
                    </a:p>
                  </a:txBody>
                  <a:tcPr marL="36000" marR="45720" marT="27432" marB="27432" horzOverflow="overflow">
                    <a:lnL w="12700" cap="flat" cmpd="sng" algn="ctr">
                      <a:noFill/>
                      <a:prstDash val="solid"/>
                      <a:round/>
                      <a:headEnd type="none" w="med" len="med"/>
                      <a:tailEnd type="none" w="med" len="med"/>
                    </a:lnL>
                    <a:lnR cap="flat">
                      <a:noFill/>
                    </a:lnR>
                    <a:lnT w="6350" cap="flat" cmpd="sng" algn="ctr">
                      <a:solidFill>
                        <a:srgbClr val="FFFFFF">
                          <a:lumMod val="75000"/>
                        </a:srgbClr>
                      </a:solidFill>
                      <a:prstDash val="solid"/>
                      <a:round/>
                      <a:headEnd type="none" w="med" len="med"/>
                      <a:tailEnd type="none" w="med" len="med"/>
                    </a:lnT>
                    <a:lnB w="6350" cap="flat" cmpd="sng" algn="ctr">
                      <a:solidFill>
                        <a:srgbClr val="FFFFFF">
                          <a:lumMod val="75000"/>
                        </a:srgbClr>
                      </a:solidFill>
                      <a:prstDash val="solid"/>
                      <a:round/>
                      <a:headEnd type="none" w="med" len="med"/>
                      <a:tailEnd type="none" w="med" len="med"/>
                    </a:lnB>
                    <a:lnTlToBr>
                      <a:noFill/>
                    </a:lnTlToBr>
                    <a:lnBlToTr>
                      <a:noFill/>
                    </a:lnBlToTr>
                    <a:noFill/>
                  </a:tcPr>
                </a:tc>
                <a:tc>
                  <a:txBody>
                    <a:bodyPr/>
                    <a:lstStyle/>
                    <a:p>
                      <a:pPr marL="171450" indent="-171450">
                        <a:buFont typeface="Wingdings" charset="2"/>
                        <a:buChar char="§"/>
                      </a:pPr>
                      <a:r>
                        <a:rPr lang="en-US" sz="950" dirty="0">
                          <a:latin typeface="Helvetica"/>
                          <a:cs typeface="Helvetica"/>
                        </a:rPr>
                        <a:t>Limited transformational</a:t>
                      </a:r>
                      <a:r>
                        <a:rPr lang="en-US" sz="950" baseline="0" dirty="0">
                          <a:latin typeface="Helvetica"/>
                          <a:cs typeface="Helvetica"/>
                        </a:rPr>
                        <a:t> change</a:t>
                      </a:r>
                      <a:endParaRPr lang="en-US" sz="950" dirty="0">
                        <a:latin typeface="Helvetica"/>
                        <a:cs typeface="Helvetica"/>
                      </a:endParaRPr>
                    </a:p>
                  </a:txBody>
                  <a:tcPr marL="36000" marR="45720" marT="27432" marB="27432" horzOverflow="overflow">
                    <a:lnL w="12700" cap="flat" cmpd="sng" algn="ctr">
                      <a:noFill/>
                      <a:prstDash val="solid"/>
                      <a:round/>
                      <a:headEnd type="none" w="med" len="med"/>
                      <a:tailEnd type="none" w="med" len="med"/>
                    </a:lnL>
                    <a:lnR cap="flat">
                      <a:noFill/>
                    </a:lnR>
                    <a:lnT w="6350" cap="flat" cmpd="sng" algn="ctr">
                      <a:solidFill>
                        <a:srgbClr val="FFFFFF">
                          <a:lumMod val="75000"/>
                        </a:srgbClr>
                      </a:solidFill>
                      <a:prstDash val="solid"/>
                      <a:round/>
                      <a:headEnd type="none" w="med" len="med"/>
                      <a:tailEnd type="none" w="med" len="med"/>
                    </a:lnT>
                    <a:lnB w="6350" cap="flat" cmpd="sng" algn="ctr">
                      <a:solidFill>
                        <a:srgbClr val="FFFFFF">
                          <a:lumMod val="75000"/>
                        </a:srgbClr>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charset="2"/>
                        <a:buChar char="§"/>
                        <a:tabLst/>
                        <a:defRPr/>
                      </a:pPr>
                      <a:r>
                        <a:rPr kumimoji="0" lang="en-US" sz="950" b="0" i="0" u="none" strike="noStrike" kern="1200" cap="none" spc="0" normalizeH="0" baseline="0" noProof="0" dirty="0">
                          <a:ln>
                            <a:noFill/>
                          </a:ln>
                          <a:solidFill>
                            <a:srgbClr val="000000"/>
                          </a:solidFill>
                          <a:effectLst/>
                          <a:uLnTx/>
                          <a:uFillTx/>
                          <a:latin typeface="+mn-lt"/>
                          <a:ea typeface="+mn-ea"/>
                          <a:cs typeface="Helvetica"/>
                        </a:rPr>
                        <a:t>Game of Thrones</a:t>
                      </a:r>
                    </a:p>
                    <a:p>
                      <a:endParaRPr lang="en-US" sz="950" dirty="0">
                        <a:latin typeface="Helvetica"/>
                        <a:cs typeface="Helvetica"/>
                      </a:endParaRPr>
                    </a:p>
                  </a:txBody>
                  <a:tcPr marR="45720" marT="27432" marB="27432" horzOverflow="overflow">
                    <a:lnL w="6350" cap="flat" cmpd="sng" algn="ctr">
                      <a:noFill/>
                      <a:prstDash val="solid"/>
                      <a:round/>
                      <a:headEnd type="none" w="med" len="med"/>
                      <a:tailEnd type="none" w="med" len="med"/>
                    </a:lnL>
                    <a:lnR cap="flat">
                      <a:noFill/>
                    </a:lnR>
                    <a:lnT w="6350" cap="flat" cmpd="sng" algn="ctr">
                      <a:solidFill>
                        <a:srgbClr val="FFFFFF"/>
                      </a:solidFill>
                      <a:prstDash val="solid"/>
                      <a:round/>
                      <a:headEnd type="none" w="med" len="med"/>
                      <a:tailEnd type="none" w="med" len="med"/>
                    </a:lnT>
                    <a:lnB w="6350"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2"/>
                  </a:ext>
                </a:extLst>
              </a:tr>
              <a:tr h="453742">
                <a:tc>
                  <a:txBody>
                    <a:bodyPr/>
                    <a:lstStyle/>
                    <a:p>
                      <a:pPr marL="119063" indent="-119063"/>
                      <a:r>
                        <a:rPr lang="en-US" sz="950" b="1" dirty="0">
                          <a:latin typeface="Helvetica"/>
                          <a:cs typeface="Helvetica"/>
                        </a:rPr>
                        <a:t>3) Acquire</a:t>
                      </a:r>
                      <a:r>
                        <a:rPr lang="en-US" sz="950" b="1" baseline="0" dirty="0">
                          <a:latin typeface="Helvetica"/>
                          <a:cs typeface="Helvetica"/>
                        </a:rPr>
                        <a:t> </a:t>
                      </a:r>
                      <a:r>
                        <a:rPr lang="en-US" sz="950" b="1" dirty="0">
                          <a:latin typeface="Helvetica"/>
                          <a:cs typeface="Helvetica"/>
                        </a:rPr>
                        <a:t>rights for</a:t>
                      </a:r>
                      <a:r>
                        <a:rPr lang="en-US" sz="950" b="1" baseline="0" dirty="0">
                          <a:latin typeface="Helvetica"/>
                          <a:cs typeface="Helvetica"/>
                        </a:rPr>
                        <a:t> new games</a:t>
                      </a:r>
                      <a:endParaRPr lang="en-US" sz="950" b="1" dirty="0">
                        <a:latin typeface="Helvetica"/>
                        <a:cs typeface="Helvetica"/>
                      </a:endParaRPr>
                    </a:p>
                  </a:txBody>
                  <a:tcPr marL="45720" marR="45720" marT="27432" marB="27432" horzOverflow="overflow">
                    <a:lnL cap="flat">
                      <a:noFill/>
                    </a:lnL>
                    <a:lnR w="12700" cap="flat" cmpd="sng" algn="ctr">
                      <a:no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charset="2"/>
                        <a:buChar char="§"/>
                        <a:tabLst/>
                        <a:defRPr/>
                      </a:pPr>
                      <a:r>
                        <a:rPr lang="en-US" sz="950" b="0" dirty="0">
                          <a:latin typeface="+mn-lt"/>
                          <a:cs typeface="Helvetica"/>
                        </a:rPr>
                        <a:t>Acquiring new</a:t>
                      </a:r>
                      <a:r>
                        <a:rPr lang="en-US" sz="950" b="0" baseline="0" dirty="0">
                          <a:latin typeface="+mn-lt"/>
                          <a:cs typeface="Helvetica"/>
                        </a:rPr>
                        <a:t> high-quality </a:t>
                      </a:r>
                      <a:r>
                        <a:rPr lang="en-US" sz="950" b="0" dirty="0">
                          <a:latin typeface="+mn-lt"/>
                          <a:cs typeface="Helvetica"/>
                        </a:rPr>
                        <a:t>content is increasingly competitive</a:t>
                      </a:r>
                    </a:p>
                  </a:txBody>
                  <a:tcPr marL="36000" marR="45720" marT="27432" marB="27432" horzOverflow="overflow">
                    <a:lnL w="12700" cap="flat" cmpd="sng" algn="ctr">
                      <a:noFill/>
                      <a:prstDash val="solid"/>
                      <a:round/>
                      <a:headEnd type="none" w="med" len="med"/>
                      <a:tailEnd type="none" w="med" len="med"/>
                    </a:lnL>
                    <a:lnR cap="flat">
                      <a:noFill/>
                    </a:lnR>
                    <a:lnT w="6350" cap="flat" cmpd="sng" algn="ctr">
                      <a:solidFill>
                        <a:srgbClr val="FFFFFF">
                          <a:lumMod val="75000"/>
                        </a:srgbClr>
                      </a:solidFill>
                      <a:prstDash val="solid"/>
                      <a:round/>
                      <a:headEnd type="none" w="med" len="med"/>
                      <a:tailEnd type="none" w="med" len="med"/>
                    </a:lnT>
                    <a:lnB w="6350" cap="flat" cmpd="sng" algn="ctr">
                      <a:solidFill>
                        <a:schemeClr val="bg2">
                          <a:lumMod val="90000"/>
                        </a:schemeClr>
                      </a:solidFill>
                      <a:prstDash val="solid"/>
                      <a:round/>
                      <a:headEnd type="none" w="med" len="med"/>
                      <a:tailEnd type="none" w="med" len="med"/>
                    </a:lnB>
                    <a:lnTlToBr>
                      <a:noFill/>
                    </a:lnTlToBr>
                    <a:lnBlToTr>
                      <a:noFill/>
                    </a:lnBlToTr>
                    <a:no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charset="2"/>
                        <a:buChar char="§"/>
                        <a:tabLst/>
                        <a:defRPr/>
                      </a:pPr>
                      <a:r>
                        <a:rPr lang="en-US" sz="950" dirty="0">
                          <a:latin typeface="+mn-lt"/>
                          <a:cs typeface="Helvetica"/>
                        </a:rPr>
                        <a:t>Limited transformational</a:t>
                      </a:r>
                      <a:r>
                        <a:rPr lang="en-US" sz="950" baseline="0" dirty="0">
                          <a:latin typeface="+mn-lt"/>
                          <a:cs typeface="Helvetica"/>
                        </a:rPr>
                        <a:t> change</a:t>
                      </a:r>
                      <a:endParaRPr lang="en-US" sz="950" dirty="0">
                        <a:latin typeface="+mn-lt"/>
                        <a:cs typeface="Helvetica"/>
                      </a:endParaRPr>
                    </a:p>
                    <a:p>
                      <a:pPr marL="171450" indent="-171450">
                        <a:buFont typeface="Wingdings" charset="2"/>
                        <a:buChar char="§"/>
                      </a:pPr>
                      <a:endParaRPr lang="en-US" sz="950" dirty="0">
                        <a:latin typeface="Helvetica"/>
                        <a:cs typeface="Helvetica"/>
                      </a:endParaRPr>
                    </a:p>
                  </a:txBody>
                  <a:tcPr marL="36000" marR="45720" marT="27432" marB="27432" horzOverflow="overflow">
                    <a:lnL w="12700" cap="flat" cmpd="sng" algn="ctr">
                      <a:noFill/>
                      <a:prstDash val="solid"/>
                      <a:round/>
                      <a:headEnd type="none" w="med" len="med"/>
                      <a:tailEnd type="none" w="med" len="med"/>
                    </a:lnL>
                    <a:lnR cap="flat">
                      <a:noFill/>
                    </a:lnR>
                    <a:lnT w="6350" cap="flat" cmpd="sng" algn="ctr">
                      <a:solidFill>
                        <a:srgbClr val="FFFFFF">
                          <a:lumMod val="75000"/>
                        </a:srgbClr>
                      </a:solidFill>
                      <a:prstDash val="solid"/>
                      <a:round/>
                      <a:headEnd type="none" w="med" len="med"/>
                      <a:tailEnd type="none" w="med" len="med"/>
                    </a:lnT>
                    <a:lnB w="6350" cap="flat" cmpd="sng" algn="ctr">
                      <a:solidFill>
                        <a:schemeClr val="bg2">
                          <a:lumMod val="90000"/>
                        </a:schemeClr>
                      </a:solidFill>
                      <a:prstDash val="solid"/>
                      <a:round/>
                      <a:headEnd type="none" w="med" len="med"/>
                      <a:tailEnd type="none" w="med" len="med"/>
                    </a:lnB>
                    <a:lnTlToBr>
                      <a:noFill/>
                    </a:lnTlToBr>
                    <a:lnBlToTr>
                      <a:noFill/>
                    </a:lnBlToTr>
                    <a:noFill/>
                  </a:tcPr>
                </a:tc>
                <a:tc>
                  <a:txBody>
                    <a:bodyPr/>
                    <a:lstStyle/>
                    <a:p>
                      <a:endParaRPr lang="en-US" sz="950" dirty="0">
                        <a:latin typeface="Helvetica"/>
                        <a:cs typeface="Helvetica"/>
                      </a:endParaRPr>
                    </a:p>
                  </a:txBody>
                  <a:tcPr marR="45720" marT="27432" marB="27432" horzOverflow="overflow">
                    <a:lnL w="6350" cap="flat" cmpd="sng" algn="ctr">
                      <a:noFill/>
                      <a:prstDash val="solid"/>
                      <a:round/>
                      <a:headEnd type="none" w="med" len="med"/>
                      <a:tailEnd type="none" w="med" len="med"/>
                    </a:lnL>
                    <a:lnR cap="flat">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3"/>
                  </a:ext>
                </a:extLst>
              </a:tr>
              <a:tr h="536503">
                <a:tc>
                  <a:txBody>
                    <a:bodyPr/>
                    <a:lstStyle/>
                    <a:p>
                      <a:pPr marL="119063" marR="0" indent="-119063" algn="l" defTabSz="914400" rtl="0" eaLnBrk="1" fontAlgn="auto" latinLnBrk="0" hangingPunct="1">
                        <a:lnSpc>
                          <a:spcPct val="100000"/>
                        </a:lnSpc>
                        <a:spcBef>
                          <a:spcPts val="0"/>
                        </a:spcBef>
                        <a:spcAft>
                          <a:spcPts val="0"/>
                        </a:spcAft>
                        <a:buClrTx/>
                        <a:buSzTx/>
                        <a:buFontTx/>
                        <a:buNone/>
                        <a:tabLst/>
                        <a:defRPr/>
                      </a:pPr>
                      <a:r>
                        <a:rPr lang="en-US" sz="950" b="1" baseline="0" dirty="0">
                          <a:latin typeface="+mn-lt"/>
                          <a:cs typeface="Helvetica"/>
                        </a:rPr>
                        <a:t>4) Acquire company in mobile, online and free-to-play  segment</a:t>
                      </a:r>
                      <a:endParaRPr lang="en-US" sz="950" b="1" baseline="0" dirty="0">
                        <a:latin typeface="Helvetica"/>
                        <a:cs typeface="Helvetica"/>
                      </a:endParaRPr>
                    </a:p>
                  </a:txBody>
                  <a:tcPr marL="27224" marR="27224" marT="27432" marB="27432">
                    <a:lnL cap="flat">
                      <a:noFill/>
                    </a:lnL>
                    <a:lnR w="12700" cap="flat" cmpd="sng" algn="ctr">
                      <a:no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171450" indent="-171450">
                        <a:buFont typeface="Wingdings" charset="2"/>
                        <a:buChar char="§"/>
                      </a:pPr>
                      <a:r>
                        <a:rPr lang="en-US" sz="950" baseline="0" dirty="0">
                          <a:latin typeface="Helvetica"/>
                          <a:cs typeface="Helvetica"/>
                        </a:rPr>
                        <a:t>Mobile &amp; social gaming revenue growth up 55% </a:t>
                      </a:r>
                      <a:r>
                        <a:rPr lang="en-US" sz="950" baseline="0" dirty="0" err="1">
                          <a:latin typeface="Helvetica"/>
                          <a:cs typeface="Helvetica"/>
                        </a:rPr>
                        <a:t>YoY</a:t>
                      </a:r>
                      <a:r>
                        <a:rPr lang="en-US" sz="950" baseline="0" dirty="0">
                          <a:latin typeface="Helvetica"/>
                          <a:cs typeface="Helvetica"/>
                        </a:rPr>
                        <a:t> in 2013 </a:t>
                      </a:r>
                    </a:p>
                    <a:p>
                      <a:pPr marL="171450" marR="0" indent="-171450" algn="l" defTabSz="914400" rtl="0" eaLnBrk="1" fontAlgn="auto" latinLnBrk="0" hangingPunct="1">
                        <a:lnSpc>
                          <a:spcPct val="100000"/>
                        </a:lnSpc>
                        <a:spcBef>
                          <a:spcPts val="0"/>
                        </a:spcBef>
                        <a:spcAft>
                          <a:spcPts val="0"/>
                        </a:spcAft>
                        <a:buClrTx/>
                        <a:buSzTx/>
                        <a:buFont typeface="Wingdings" charset="2"/>
                        <a:buChar char="§"/>
                        <a:tabLst/>
                        <a:defRPr/>
                      </a:pPr>
                      <a:r>
                        <a:rPr lang="en-US" sz="950" dirty="0">
                          <a:latin typeface="+mn-lt"/>
                          <a:cs typeface="Helvetica"/>
                        </a:rPr>
                        <a:t>Establish</a:t>
                      </a:r>
                      <a:r>
                        <a:rPr lang="en-US" sz="950" baseline="0" dirty="0">
                          <a:latin typeface="+mn-lt"/>
                          <a:cs typeface="Helvetica"/>
                        </a:rPr>
                        <a:t> market leadership and preempt competition</a:t>
                      </a:r>
                      <a:endParaRPr lang="en-US" sz="950" dirty="0">
                        <a:latin typeface="+mn-lt"/>
                        <a:cs typeface="Helvetica"/>
                      </a:endParaRPr>
                    </a:p>
                  </a:txBody>
                  <a:tcPr marL="27224" marR="27224" marT="27432" marB="27432">
                    <a:lnL w="12700" cap="flat" cmpd="sng" algn="ctr">
                      <a:noFill/>
                      <a:prstDash val="solid"/>
                      <a:round/>
                      <a:headEnd type="none" w="med" len="med"/>
                      <a:tailEnd type="none" w="med" len="med"/>
                    </a:lnL>
                    <a:lnR cap="flat">
                      <a:noFill/>
                    </a:lnR>
                    <a:lnT w="6350" cap="flat" cmpd="sng" algn="ctr">
                      <a:solidFill>
                        <a:schemeClr val="bg2">
                          <a:lumMod val="90000"/>
                        </a:schemeClr>
                      </a:solidFill>
                      <a:prstDash val="solid"/>
                      <a:round/>
                      <a:headEnd type="none" w="med" len="med"/>
                      <a:tailEnd type="none" w="med" len="med"/>
                    </a:lnT>
                    <a:lnB w="6350" cap="flat" cmpd="sng" algn="ctr">
                      <a:solidFill>
                        <a:schemeClr val="bg2">
                          <a:lumMod val="90000"/>
                        </a:schemeClr>
                      </a:solidFill>
                      <a:prstDash val="solid"/>
                      <a:round/>
                      <a:headEnd type="none" w="med" len="med"/>
                      <a:tailEnd type="none" w="med" len="med"/>
                    </a:lnB>
                    <a:lnTlToBr>
                      <a:noFill/>
                    </a:lnTlToBr>
                    <a:lnBlToTr>
                      <a:noFill/>
                    </a:lnBlToTr>
                    <a:noFill/>
                  </a:tcPr>
                </a:tc>
                <a:tc>
                  <a:txBody>
                    <a:bodyPr/>
                    <a:lstStyle/>
                    <a:p>
                      <a:pPr marL="171450" indent="-171450">
                        <a:buFont typeface="Wingdings" charset="2"/>
                        <a:buChar char="§"/>
                      </a:pPr>
                      <a:r>
                        <a:rPr lang="en-US" sz="950" dirty="0">
                          <a:latin typeface="Helvetica"/>
                          <a:cs typeface="Helvetica"/>
                        </a:rPr>
                        <a:t>Difficult to gain competitive advantage</a:t>
                      </a:r>
                      <a:r>
                        <a:rPr lang="en-US" sz="950" baseline="0" dirty="0">
                          <a:latin typeface="Helvetica"/>
                          <a:cs typeface="Helvetica"/>
                        </a:rPr>
                        <a:t> as there are many players within the mobile gaming space </a:t>
                      </a:r>
                    </a:p>
                  </a:txBody>
                  <a:tcPr marL="27224" marR="27224" marT="27432" marB="27432">
                    <a:lnL w="12700" cap="flat" cmpd="sng" algn="ctr">
                      <a:noFill/>
                      <a:prstDash val="solid"/>
                      <a:round/>
                      <a:headEnd type="none" w="med" len="med"/>
                      <a:tailEnd type="none" w="med" len="med"/>
                    </a:lnL>
                    <a:lnR cap="flat">
                      <a:noFill/>
                    </a:lnR>
                    <a:lnT w="6350" cap="flat" cmpd="sng" algn="ctr">
                      <a:solidFill>
                        <a:schemeClr val="bg2">
                          <a:lumMod val="90000"/>
                        </a:schemeClr>
                      </a:solidFill>
                      <a:prstDash val="solid"/>
                      <a:round/>
                      <a:headEnd type="none" w="med" len="med"/>
                      <a:tailEnd type="none" w="med" len="med"/>
                    </a:lnT>
                    <a:lnB w="6350" cap="flat" cmpd="sng" algn="ctr">
                      <a:solidFill>
                        <a:schemeClr val="bg2">
                          <a:lumMod val="90000"/>
                        </a:schemeClr>
                      </a:solidFill>
                      <a:prstDash val="solid"/>
                      <a:round/>
                      <a:headEnd type="none" w="med" len="med"/>
                      <a:tailEnd type="none" w="med" len="med"/>
                    </a:lnB>
                    <a:lnTlToBr>
                      <a:noFill/>
                    </a:lnTlToBr>
                    <a:lnBlToTr>
                      <a:noFill/>
                    </a:lnBlToTr>
                    <a:noFill/>
                  </a:tcPr>
                </a:tc>
                <a:tc>
                  <a:txBody>
                    <a:bodyPr/>
                    <a:lstStyle/>
                    <a:p>
                      <a:pPr marL="171450" indent="-171450">
                        <a:buFont typeface="Wingdings" charset="2"/>
                        <a:buChar char="§"/>
                      </a:pPr>
                      <a:r>
                        <a:rPr lang="en-US" sz="950" dirty="0">
                          <a:latin typeface="Helvetica"/>
                          <a:cs typeface="Helvetica"/>
                        </a:rPr>
                        <a:t>Acquire </a:t>
                      </a:r>
                      <a:r>
                        <a:rPr lang="en-US" sz="950" dirty="0" err="1">
                          <a:latin typeface="Helvetica"/>
                          <a:cs typeface="Helvetica"/>
                        </a:rPr>
                        <a:t>Zynga</a:t>
                      </a:r>
                      <a:endParaRPr lang="en-US" sz="950" dirty="0">
                        <a:latin typeface="Helvetica"/>
                        <a:cs typeface="Helvetica"/>
                      </a:endParaRPr>
                    </a:p>
                    <a:p>
                      <a:pPr marL="171450" indent="-171450">
                        <a:buFont typeface="Wingdings" charset="2"/>
                        <a:buChar char="§"/>
                      </a:pPr>
                      <a:r>
                        <a:rPr lang="en-US" sz="950" dirty="0">
                          <a:latin typeface="Helvetica"/>
                          <a:cs typeface="Helvetica"/>
                        </a:rPr>
                        <a:t>Acquire King</a:t>
                      </a:r>
                    </a:p>
                  </a:txBody>
                  <a:tcPr marL="27224" marR="27224" marT="27432" marB="27432">
                    <a:lnL w="6350" cap="flat" cmpd="sng" algn="ctr">
                      <a:noFill/>
                      <a:prstDash val="solid"/>
                      <a:round/>
                      <a:headEnd type="none" w="med" len="med"/>
                      <a:tailEnd type="none" w="med" len="med"/>
                    </a:lnL>
                    <a:lnR cap="flat">
                      <a:noFill/>
                    </a:lnR>
                    <a:lnT w="6350" cap="flat" cmpd="sng" algn="ctr">
                      <a:solidFill>
                        <a:schemeClr val="bg1"/>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4"/>
                  </a:ext>
                </a:extLst>
              </a:tr>
              <a:tr h="536503">
                <a:tc rowSpan="2">
                  <a:txBody>
                    <a:bodyPr/>
                    <a:lstStyle/>
                    <a:p>
                      <a:pPr marL="119063" marR="0" indent="-119063" algn="l" defTabSz="914400" rtl="0" eaLnBrk="1" fontAlgn="auto" latinLnBrk="0" hangingPunct="1">
                        <a:lnSpc>
                          <a:spcPct val="100000"/>
                        </a:lnSpc>
                        <a:spcBef>
                          <a:spcPts val="0"/>
                        </a:spcBef>
                        <a:spcAft>
                          <a:spcPts val="0"/>
                        </a:spcAft>
                        <a:buClrTx/>
                        <a:buSzTx/>
                        <a:buFontTx/>
                        <a:buNone/>
                        <a:tabLst/>
                        <a:defRPr/>
                      </a:pPr>
                      <a:r>
                        <a:rPr lang="en-US" sz="950" b="1" baseline="0" dirty="0">
                          <a:latin typeface="+mn-lt"/>
                          <a:cs typeface="Helvetica"/>
                        </a:rPr>
                        <a:t>5) Acquire company with market share in Asia</a:t>
                      </a:r>
                      <a:endParaRPr lang="en-US" sz="950" b="1" dirty="0">
                        <a:latin typeface="+mn-lt"/>
                        <a:cs typeface="Helvetica"/>
                      </a:endParaRPr>
                    </a:p>
                    <a:p>
                      <a:pPr marL="119063" marR="0" indent="-119063" algn="l" defTabSz="914400" rtl="0" eaLnBrk="1" fontAlgn="auto" latinLnBrk="0" hangingPunct="1">
                        <a:lnSpc>
                          <a:spcPct val="100000"/>
                        </a:lnSpc>
                        <a:spcBef>
                          <a:spcPts val="0"/>
                        </a:spcBef>
                        <a:spcAft>
                          <a:spcPts val="0"/>
                        </a:spcAft>
                        <a:buClrTx/>
                        <a:buSzTx/>
                        <a:buFontTx/>
                        <a:buNone/>
                        <a:tabLst/>
                        <a:defRPr/>
                      </a:pPr>
                      <a:endParaRPr lang="en-US" sz="950" b="1" baseline="0" dirty="0">
                        <a:latin typeface="Helvetica"/>
                        <a:cs typeface="Helvetica"/>
                      </a:endParaRPr>
                    </a:p>
                  </a:txBody>
                  <a:tcPr marL="27224" marR="27224" marT="27432" marB="27432">
                    <a:lnL cap="flat">
                      <a:noFill/>
                    </a:lnL>
                    <a:lnR w="12700" cap="flat" cmpd="sng" algn="ctr">
                      <a:no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171450" indent="-171450">
                        <a:buFont typeface="Wingdings" charset="2"/>
                        <a:buChar char="§"/>
                      </a:pPr>
                      <a:r>
                        <a:rPr lang="en-US" sz="950" dirty="0">
                          <a:latin typeface="Helvetica"/>
                          <a:cs typeface="Helvetica"/>
                        </a:rPr>
                        <a:t>Asia</a:t>
                      </a:r>
                      <a:r>
                        <a:rPr lang="en-US" sz="950" baseline="0" dirty="0">
                          <a:latin typeface="Helvetica"/>
                          <a:cs typeface="Helvetica"/>
                        </a:rPr>
                        <a:t> accounts for close to 50% of video game revenues</a:t>
                      </a:r>
                    </a:p>
                    <a:p>
                      <a:pPr marL="171450" indent="-171450">
                        <a:buFont typeface="Wingdings" charset="2"/>
                        <a:buChar char="§"/>
                      </a:pPr>
                      <a:r>
                        <a:rPr lang="en-US" sz="950" baseline="0" dirty="0">
                          <a:latin typeface="Helvetica"/>
                          <a:cs typeface="Helvetica"/>
                        </a:rPr>
                        <a:t>Only ~7% of EA's revenues derive from Asia</a:t>
                      </a:r>
                      <a:endParaRPr lang="en-US" sz="950" dirty="0">
                        <a:latin typeface="Helvetica"/>
                        <a:cs typeface="Helvetica"/>
                      </a:endParaRPr>
                    </a:p>
                  </a:txBody>
                  <a:tcPr marL="27224" marR="27224" marT="27432" marB="27432">
                    <a:lnL w="12700" cap="flat" cmpd="sng" algn="ctr">
                      <a:noFill/>
                      <a:prstDash val="solid"/>
                      <a:round/>
                      <a:headEnd type="none" w="med" len="med"/>
                      <a:tailEnd type="none" w="med" len="med"/>
                    </a:lnL>
                    <a:lnR cap="flat">
                      <a:noFill/>
                    </a:lnR>
                    <a:lnT w="6350" cap="flat" cmpd="sng" algn="ctr">
                      <a:solidFill>
                        <a:schemeClr val="bg2">
                          <a:lumMod val="90000"/>
                        </a:schemeClr>
                      </a:solidFill>
                      <a:prstDash val="solid"/>
                      <a:round/>
                      <a:headEnd type="none" w="med" len="med"/>
                      <a:tailEnd type="none" w="med" len="med"/>
                    </a:lnT>
                    <a:lnB w="6350" cap="flat" cmpd="sng" algn="ctr">
                      <a:solidFill>
                        <a:schemeClr val="bg1"/>
                      </a:solidFill>
                      <a:prstDash val="solid"/>
                      <a:round/>
                      <a:headEnd type="none" w="med" len="med"/>
                      <a:tailEnd type="none" w="med" len="med"/>
                    </a:lnB>
                    <a:lnTlToBr>
                      <a:noFill/>
                    </a:lnTlToBr>
                    <a:lnBlToTr>
                      <a:noFill/>
                    </a:lnBlToTr>
                    <a:noFill/>
                  </a:tcPr>
                </a:tc>
                <a:tc>
                  <a:txBody>
                    <a:bodyPr/>
                    <a:lstStyle/>
                    <a:p>
                      <a:pPr marL="171450" indent="-171450">
                        <a:buFont typeface="Wingdings" charset="2"/>
                        <a:buChar char="§"/>
                      </a:pPr>
                      <a:r>
                        <a:rPr lang="en-US" sz="950" baseline="0" dirty="0">
                          <a:latin typeface="Helvetica"/>
                          <a:cs typeface="Helvetica"/>
                        </a:rPr>
                        <a:t>Asian market has different culture and focuses on different genres </a:t>
                      </a:r>
                    </a:p>
                    <a:p>
                      <a:pPr marL="171450" indent="-171450">
                        <a:buFont typeface="Wingdings" charset="2"/>
                        <a:buChar char="§"/>
                      </a:pPr>
                      <a:r>
                        <a:rPr lang="en-US" sz="950" baseline="0" dirty="0">
                          <a:latin typeface="Helvetica"/>
                          <a:cs typeface="Helvetica"/>
                        </a:rPr>
                        <a:t>Difficult to find target willing to sell especially in countries like Japan</a:t>
                      </a:r>
                    </a:p>
                  </a:txBody>
                  <a:tcPr marL="27224" marR="27224" marT="27432" marB="27432">
                    <a:lnL w="12700" cap="flat" cmpd="sng" algn="ctr">
                      <a:noFill/>
                      <a:prstDash val="solid"/>
                      <a:round/>
                      <a:headEnd type="none" w="med" len="med"/>
                      <a:tailEnd type="none" w="med" len="med"/>
                    </a:lnL>
                    <a:lnR cap="flat">
                      <a:noFill/>
                    </a:lnR>
                    <a:lnT w="6350" cap="flat" cmpd="sng" algn="ctr">
                      <a:solidFill>
                        <a:schemeClr val="bg2">
                          <a:lumMod val="90000"/>
                        </a:schemeClr>
                      </a:solidFill>
                      <a:prstDash val="solid"/>
                      <a:round/>
                      <a:headEnd type="none" w="med" len="med"/>
                      <a:tailEnd type="none" w="med" len="med"/>
                    </a:lnT>
                    <a:lnB w="6350" cap="flat" cmpd="sng" algn="ctr">
                      <a:solidFill>
                        <a:schemeClr val="bg1"/>
                      </a:solidFill>
                      <a:prstDash val="solid"/>
                      <a:round/>
                      <a:headEnd type="none" w="med" len="med"/>
                      <a:tailEnd type="none" w="med" len="med"/>
                    </a:lnB>
                    <a:lnTlToBr>
                      <a:noFill/>
                    </a:lnTlToBr>
                    <a:lnBlToTr>
                      <a:noFill/>
                    </a:lnBlToTr>
                    <a:noFill/>
                  </a:tcPr>
                </a:tc>
                <a:tc rowSpan="2">
                  <a:txBody>
                    <a:bodyPr/>
                    <a:lstStyle/>
                    <a:p>
                      <a:pPr marL="171450" marR="0" indent="-171450" algn="l" defTabSz="914400" rtl="0" eaLnBrk="1" fontAlgn="auto" latinLnBrk="0" hangingPunct="1">
                        <a:lnSpc>
                          <a:spcPct val="100000"/>
                        </a:lnSpc>
                        <a:spcBef>
                          <a:spcPts val="0"/>
                        </a:spcBef>
                        <a:spcAft>
                          <a:spcPts val="0"/>
                        </a:spcAft>
                        <a:buClrTx/>
                        <a:buSzTx/>
                        <a:buFont typeface="Wingdings" charset="2"/>
                        <a:buChar char="§"/>
                        <a:tabLst/>
                        <a:defRPr/>
                      </a:pPr>
                      <a:r>
                        <a:rPr lang="en-US" sz="950" dirty="0">
                          <a:latin typeface="+mn-lt"/>
                          <a:cs typeface="Helvetica"/>
                        </a:rPr>
                        <a:t>Acquire </a:t>
                      </a:r>
                      <a:r>
                        <a:rPr lang="en-US" sz="950" dirty="0" err="1">
                          <a:latin typeface="+mn-lt"/>
                          <a:cs typeface="Helvetica"/>
                        </a:rPr>
                        <a:t>DeNA</a:t>
                      </a:r>
                      <a:endParaRPr lang="en-US" sz="950" dirty="0">
                        <a:latin typeface="+mn-lt"/>
                        <a:cs typeface="Helvetica"/>
                      </a:endParaRPr>
                    </a:p>
                    <a:p>
                      <a:pPr marL="171450" indent="-171450">
                        <a:buFont typeface="Wingdings" charset="2"/>
                        <a:buChar char="§"/>
                      </a:pPr>
                      <a:endParaRPr lang="en-US" sz="950" dirty="0">
                        <a:latin typeface="Helvetica"/>
                        <a:cs typeface="Helvetica"/>
                      </a:endParaRPr>
                    </a:p>
                  </a:txBody>
                  <a:tcPr marL="27224" marR="27224" marT="27432" marB="27432">
                    <a:lnL w="6350" cap="flat" cmpd="sng" algn="ctr">
                      <a:noFill/>
                      <a:prstDash val="solid"/>
                      <a:round/>
                      <a:headEnd type="none" w="med" len="med"/>
                      <a:tailEnd type="none" w="med" len="med"/>
                    </a:lnL>
                    <a:lnR cap="flat">
                      <a:noFill/>
                    </a:lnR>
                    <a:lnT w="6350" cap="flat" cmpd="sng" algn="ctr">
                      <a:solidFill>
                        <a:srgbClr val="FFFFFF"/>
                      </a:solidFill>
                      <a:prstDash val="solid"/>
                      <a:round/>
                      <a:headEnd type="none" w="med" len="med"/>
                      <a:tailEnd type="none" w="med" len="med"/>
                    </a:lnT>
                    <a:lnB w="6350"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5"/>
                  </a:ext>
                </a:extLst>
              </a:tr>
              <a:tr h="411336">
                <a:tc vMerge="1">
                  <a:txBody>
                    <a:bodyPr/>
                    <a:lstStyle/>
                    <a:p>
                      <a:endParaRPr lang="en-US" sz="950" b="1" dirty="0">
                        <a:latin typeface="Helvetica"/>
                        <a:cs typeface="Helvetica"/>
                      </a:endParaRPr>
                    </a:p>
                  </a:txBody>
                  <a:tcPr marL="27224" marR="27224" marT="27432" marB="27432">
                    <a:lnL cap="flat">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tc>
                  <a:txBody>
                    <a:bodyPr/>
                    <a:lstStyle/>
                    <a:p>
                      <a:r>
                        <a:rPr lang="en-US" sz="950" b="1" dirty="0">
                          <a:latin typeface="Helvetica"/>
                          <a:cs typeface="Helvetica"/>
                        </a:rPr>
                        <a:t>EA to acquire </a:t>
                      </a:r>
                      <a:r>
                        <a:rPr lang="en-US" sz="950" b="1" dirty="0" err="1">
                          <a:latin typeface="Helvetica"/>
                          <a:cs typeface="Helvetica"/>
                        </a:rPr>
                        <a:t>DeNA</a:t>
                      </a:r>
                      <a:endParaRPr lang="en-US" sz="950" b="1" dirty="0">
                        <a:latin typeface="Helvetica"/>
                        <a:cs typeface="Helvetica"/>
                      </a:endParaRPr>
                    </a:p>
                    <a:p>
                      <a:pPr marL="171450" indent="-171450">
                        <a:buFont typeface="Wingdings" charset="2"/>
                        <a:buChar char="§"/>
                      </a:pPr>
                      <a:r>
                        <a:rPr lang="en-US" sz="950" b="0" dirty="0">
                          <a:latin typeface="Helvetica"/>
                          <a:cs typeface="Helvetica"/>
                        </a:rPr>
                        <a:t>Gain</a:t>
                      </a:r>
                      <a:r>
                        <a:rPr lang="en-US" sz="950" b="0" baseline="0" dirty="0">
                          <a:latin typeface="Helvetica"/>
                          <a:cs typeface="Helvetica"/>
                        </a:rPr>
                        <a:t> first player advantage in Asia</a:t>
                      </a:r>
                      <a:endParaRPr lang="en-US" sz="950" b="0" dirty="0">
                        <a:latin typeface="Helvetica"/>
                        <a:cs typeface="Helvetica"/>
                      </a:endParaRPr>
                    </a:p>
                  </a:txBody>
                  <a:tcPr marL="27224" marR="27224" marT="27432" marB="27432">
                    <a:lnL w="12700" cap="flat" cmpd="sng" algn="ctr">
                      <a:noFill/>
                      <a:prstDash val="solid"/>
                      <a:round/>
                      <a:headEnd type="none" w="med" len="med"/>
                      <a:tailEnd type="none" w="med" len="med"/>
                    </a:lnL>
                    <a:lnR cap="flat">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a:noFill/>
                    </a:lnTlToBr>
                    <a:lnBlToTr>
                      <a:noFill/>
                    </a:lnBlToTr>
                    <a:solidFill>
                      <a:srgbClr val="F0EDE3"/>
                    </a:solidFill>
                  </a:tcPr>
                </a:tc>
                <a:tc>
                  <a:txBody>
                    <a:bodyPr/>
                    <a:lstStyle/>
                    <a:p>
                      <a:pPr marL="171450" indent="-171450">
                        <a:buFont typeface="Wingdings" charset="2"/>
                        <a:buChar char="§"/>
                      </a:pPr>
                      <a:r>
                        <a:rPr lang="en-US" sz="950" dirty="0">
                          <a:latin typeface="Helvetica"/>
                          <a:cs typeface="Helvetica"/>
                        </a:rPr>
                        <a:t>International acquisition brings foreign transactions problems </a:t>
                      </a:r>
                    </a:p>
                  </a:txBody>
                  <a:tcPr marL="27224" marR="27224" marT="27432" marB="27432">
                    <a:lnL w="12700" cap="flat" cmpd="sng" algn="ctr">
                      <a:noFill/>
                      <a:prstDash val="solid"/>
                      <a:round/>
                      <a:headEnd type="none" w="med" len="med"/>
                      <a:tailEnd type="none" w="med" len="med"/>
                    </a:lnL>
                    <a:lnR cap="flat">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a:noFill/>
                    </a:lnTlToBr>
                    <a:lnBlToTr>
                      <a:noFill/>
                    </a:lnBlToTr>
                    <a:solidFill>
                      <a:srgbClr val="F0EDE3"/>
                    </a:solidFill>
                  </a:tcPr>
                </a:tc>
                <a:tc vMerge="1">
                  <a:txBody>
                    <a:bodyPr/>
                    <a:lstStyle/>
                    <a:p>
                      <a:endParaRPr lang="en-US" sz="950" dirty="0">
                        <a:latin typeface="Helvetica"/>
                        <a:cs typeface="Helvetica"/>
                      </a:endParaRPr>
                    </a:p>
                  </a:txBody>
                  <a:tcPr marL="27224" marR="27224" marT="27432" marB="27432">
                    <a:lnL w="6350" cap="flat" cmpd="sng" algn="ctr">
                      <a:noFill/>
                      <a:prstDash val="solid"/>
                      <a:round/>
                      <a:headEnd type="none" w="med" len="med"/>
                      <a:tailEnd type="none" w="med" len="med"/>
                    </a:lnL>
                    <a:lnR cap="flat">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6"/>
                  </a:ext>
                </a:extLst>
              </a:tr>
              <a:tr h="300916">
                <a:tc>
                  <a:txBody>
                    <a:bodyPr/>
                    <a:lstStyle/>
                    <a:p>
                      <a:pPr marL="119063" indent="-119063"/>
                      <a:r>
                        <a:rPr lang="en-US" sz="950" b="1" dirty="0">
                          <a:latin typeface="Helvetica"/>
                          <a:cs typeface="Helvetica"/>
                        </a:rPr>
                        <a:t>6) Consolidate with console-game makers </a:t>
                      </a:r>
                    </a:p>
                  </a:txBody>
                  <a:tcPr marL="27224" marR="27224" marT="27432" marB="27432">
                    <a:lnL cap="flat">
                      <a:noFill/>
                    </a:lnL>
                    <a:lnR w="12700" cap="flat" cmpd="sng" algn="ctr">
                      <a:no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171450" indent="-171450">
                        <a:buFont typeface="Wingdings" charset="2"/>
                        <a:buChar char="§"/>
                      </a:pPr>
                      <a:r>
                        <a:rPr lang="en-US" sz="950" dirty="0">
                          <a:latin typeface="Helvetica"/>
                          <a:cs typeface="Helvetica"/>
                        </a:rPr>
                        <a:t>Economies of scale</a:t>
                      </a:r>
                    </a:p>
                    <a:p>
                      <a:pPr marL="171450" indent="-171450">
                        <a:buFont typeface="Wingdings" charset="2"/>
                        <a:buChar char="§"/>
                      </a:pPr>
                      <a:r>
                        <a:rPr lang="en-US" sz="950" dirty="0">
                          <a:latin typeface="Helvetica"/>
                          <a:cs typeface="Helvetica"/>
                        </a:rPr>
                        <a:t>Follow consolidation</a:t>
                      </a:r>
                      <a:r>
                        <a:rPr lang="en-US" sz="950" baseline="0" dirty="0">
                          <a:latin typeface="Helvetica"/>
                          <a:cs typeface="Helvetica"/>
                        </a:rPr>
                        <a:t> trend of industry</a:t>
                      </a:r>
                    </a:p>
                  </a:txBody>
                  <a:tcPr marL="27224" marR="27224" marT="27432" marB="27432">
                    <a:lnL w="12700" cap="flat" cmpd="sng" algn="ctr">
                      <a:noFill/>
                      <a:prstDash val="solid"/>
                      <a:round/>
                      <a:headEnd type="none" w="med" len="med"/>
                      <a:tailEnd type="none" w="med" len="med"/>
                    </a:lnL>
                    <a:lnR cap="flat">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a:noFill/>
                    </a:lnTlToBr>
                    <a:lnBlToTr>
                      <a:noFill/>
                    </a:lnBlToTr>
                    <a:noFill/>
                  </a:tcPr>
                </a:tc>
                <a:tc>
                  <a:txBody>
                    <a:bodyPr/>
                    <a:lstStyle/>
                    <a:p>
                      <a:pPr marL="171450" indent="-171450">
                        <a:buFont typeface="Wingdings" charset="2"/>
                        <a:buChar char="§"/>
                      </a:pPr>
                      <a:r>
                        <a:rPr lang="en-US" sz="950" dirty="0">
                          <a:latin typeface="Helvetica"/>
                          <a:cs typeface="Helvetica"/>
                        </a:rPr>
                        <a:t>Content</a:t>
                      </a:r>
                      <a:r>
                        <a:rPr lang="en-US" sz="950" baseline="0" dirty="0">
                          <a:latin typeface="Helvetica"/>
                          <a:cs typeface="Helvetica"/>
                        </a:rPr>
                        <a:t> might not be a good fit </a:t>
                      </a:r>
                      <a:endParaRPr lang="en-US" sz="950" dirty="0">
                        <a:latin typeface="Helvetica"/>
                        <a:cs typeface="Helvetica"/>
                      </a:endParaRPr>
                    </a:p>
                  </a:txBody>
                  <a:tcPr marL="27224" marR="27224" marT="27432" marB="27432">
                    <a:lnL w="12700" cap="flat" cmpd="sng" algn="ctr">
                      <a:noFill/>
                      <a:prstDash val="solid"/>
                      <a:round/>
                      <a:headEnd type="none" w="med" len="med"/>
                      <a:tailEnd type="none" w="med" len="med"/>
                    </a:lnL>
                    <a:lnR cap="flat">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a:noFill/>
                    </a:lnTlToBr>
                    <a:lnBlToTr>
                      <a:noFill/>
                    </a:lnBlToTr>
                    <a:noFill/>
                  </a:tcPr>
                </a:tc>
                <a:tc>
                  <a:txBody>
                    <a:bodyPr/>
                    <a:lstStyle/>
                    <a:p>
                      <a:pPr marL="171450" indent="-171450">
                        <a:buFont typeface="Wingdings" charset="2"/>
                        <a:buChar char="§"/>
                      </a:pPr>
                      <a:r>
                        <a:rPr lang="en-US" sz="950" dirty="0">
                          <a:latin typeface="Helvetica"/>
                          <a:cs typeface="Helvetica"/>
                        </a:rPr>
                        <a:t>Acquire Take Two </a:t>
                      </a:r>
                    </a:p>
                    <a:p>
                      <a:pPr marL="171450" indent="-171450">
                        <a:buFont typeface="Wingdings" charset="2"/>
                        <a:buChar char="§"/>
                      </a:pPr>
                      <a:r>
                        <a:rPr lang="en-US" sz="950" dirty="0">
                          <a:latin typeface="Helvetica"/>
                          <a:cs typeface="Helvetica"/>
                        </a:rPr>
                        <a:t>Acquire</a:t>
                      </a:r>
                      <a:r>
                        <a:rPr lang="en-US" sz="950" baseline="0" dirty="0">
                          <a:latin typeface="Helvetica"/>
                          <a:cs typeface="Helvetica"/>
                        </a:rPr>
                        <a:t> </a:t>
                      </a:r>
                      <a:r>
                        <a:rPr lang="en-US" sz="950" baseline="0" dirty="0" err="1">
                          <a:latin typeface="Helvetica"/>
                          <a:cs typeface="Helvetica"/>
                        </a:rPr>
                        <a:t>Ubisoft</a:t>
                      </a:r>
                      <a:endParaRPr lang="en-US" sz="950" dirty="0">
                        <a:latin typeface="Helvetica"/>
                        <a:cs typeface="Helvetica"/>
                      </a:endParaRPr>
                    </a:p>
                  </a:txBody>
                  <a:tcPr marL="27224" marR="27224" marT="27432" marB="27432">
                    <a:lnL w="6350" cap="flat" cmpd="sng" algn="ctr">
                      <a:noFill/>
                      <a:prstDash val="solid"/>
                      <a:round/>
                      <a:headEnd type="none" w="med" len="med"/>
                      <a:tailEnd type="none" w="med" len="med"/>
                    </a:lnL>
                    <a:lnR cap="flat">
                      <a:noFill/>
                    </a:lnR>
                    <a:lnT w="635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7"/>
                  </a:ext>
                </a:extLst>
              </a:tr>
              <a:tr h="485227">
                <a:tc>
                  <a:txBody>
                    <a:bodyPr/>
                    <a:lstStyle/>
                    <a:p>
                      <a:endParaRPr lang="en-US" sz="950" b="1" dirty="0">
                        <a:latin typeface="Helvetica"/>
                        <a:cs typeface="Helvetica"/>
                      </a:endParaRPr>
                    </a:p>
                  </a:txBody>
                  <a:tcPr marL="27224" marR="27224" marT="27432" marB="27432">
                    <a:lnL cap="flat">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r>
                        <a:rPr lang="en-US" sz="950" b="1" dirty="0">
                          <a:latin typeface="Helvetica"/>
                          <a:cs typeface="Helvetica"/>
                        </a:rPr>
                        <a:t>EA to acquire Take Two </a:t>
                      </a:r>
                    </a:p>
                    <a:p>
                      <a:pPr marL="171450" indent="-171450">
                        <a:buFont typeface="Wingdings" charset="2"/>
                        <a:buChar char="§"/>
                      </a:pPr>
                      <a:r>
                        <a:rPr lang="en-US" sz="950" b="0" dirty="0">
                          <a:latin typeface="Helvetica"/>
                          <a:cs typeface="Helvetica"/>
                        </a:rPr>
                        <a:t>Access to blockbuster</a:t>
                      </a:r>
                      <a:r>
                        <a:rPr lang="en-US" sz="950" b="0" baseline="0" dirty="0">
                          <a:latin typeface="Helvetica"/>
                          <a:cs typeface="Helvetica"/>
                        </a:rPr>
                        <a:t> Grand Theft Auto </a:t>
                      </a:r>
                    </a:p>
                    <a:p>
                      <a:pPr marL="171450" indent="-171450">
                        <a:buFont typeface="Wingdings" charset="2"/>
                        <a:buChar char="§"/>
                      </a:pPr>
                      <a:r>
                        <a:rPr lang="en-US" sz="950" b="0" baseline="0" dirty="0">
                          <a:latin typeface="Helvetica"/>
                          <a:cs typeface="Helvetica"/>
                        </a:rPr>
                        <a:t>Preempt acquisition by rivals</a:t>
                      </a:r>
                      <a:endParaRPr lang="en-US" sz="950" b="0" dirty="0">
                        <a:latin typeface="Helvetica"/>
                        <a:cs typeface="Helvetica"/>
                      </a:endParaRPr>
                    </a:p>
                  </a:txBody>
                  <a:tcPr marL="27224" marR="27224" marT="27432" marB="27432">
                    <a:lnL w="12700" cap="flat" cmpd="sng" algn="ctr">
                      <a:noFill/>
                      <a:prstDash val="solid"/>
                      <a:round/>
                      <a:headEnd type="none" w="med" len="med"/>
                      <a:tailEnd type="none" w="med" len="med"/>
                    </a:lnL>
                    <a:lnR cap="flat">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a:noFill/>
                    </a:lnTlToBr>
                    <a:lnBlToTr>
                      <a:noFill/>
                    </a:lnBlToTr>
                    <a:solidFill>
                      <a:srgbClr val="F0EDE3"/>
                    </a:solidFill>
                  </a:tcPr>
                </a:tc>
                <a:tc>
                  <a:txBody>
                    <a:bodyPr/>
                    <a:lstStyle/>
                    <a:p>
                      <a:pPr marL="171450" indent="-171450">
                        <a:buFont typeface="Wingdings" charset="2"/>
                        <a:buChar char="§"/>
                      </a:pPr>
                      <a:r>
                        <a:rPr lang="en-US" sz="950" dirty="0">
                          <a:latin typeface="Helvetica"/>
                          <a:cs typeface="Helvetica"/>
                        </a:rPr>
                        <a:t>Only a couple of successful</a:t>
                      </a:r>
                      <a:r>
                        <a:rPr lang="en-US" sz="950" baseline="0" dirty="0">
                          <a:latin typeface="Helvetica"/>
                          <a:cs typeface="Helvetica"/>
                        </a:rPr>
                        <a:t> franchises</a:t>
                      </a:r>
                    </a:p>
                    <a:p>
                      <a:pPr marL="171450" indent="-171450">
                        <a:buFont typeface="Wingdings" charset="2"/>
                        <a:buChar char="§"/>
                      </a:pPr>
                      <a:r>
                        <a:rPr lang="en-US" sz="950" baseline="0" dirty="0">
                          <a:latin typeface="Helvetica"/>
                          <a:cs typeface="Helvetica"/>
                        </a:rPr>
                        <a:t>Bidding war with Activision Blizzard </a:t>
                      </a:r>
                      <a:endParaRPr lang="en-US" sz="950" dirty="0">
                        <a:latin typeface="Helvetica"/>
                        <a:cs typeface="Helvetica"/>
                      </a:endParaRPr>
                    </a:p>
                  </a:txBody>
                  <a:tcPr marL="27224" marR="27224" marT="27432" marB="27432">
                    <a:lnL w="12700" cap="flat" cmpd="sng" algn="ctr">
                      <a:noFill/>
                      <a:prstDash val="solid"/>
                      <a:round/>
                      <a:headEnd type="none" w="med" len="med"/>
                      <a:tailEnd type="none" w="med" len="med"/>
                    </a:lnL>
                    <a:lnR cap="flat">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a:noFill/>
                    </a:lnTlToBr>
                    <a:lnBlToTr>
                      <a:noFill/>
                    </a:lnBlToTr>
                    <a:solidFill>
                      <a:srgbClr val="F0EDE3"/>
                    </a:solidFill>
                  </a:tcPr>
                </a:tc>
                <a:tc>
                  <a:txBody>
                    <a:bodyPr/>
                    <a:lstStyle/>
                    <a:p>
                      <a:endParaRPr lang="en-US" sz="950" dirty="0">
                        <a:latin typeface="Helvetica"/>
                        <a:cs typeface="Helvetica"/>
                      </a:endParaRPr>
                    </a:p>
                  </a:txBody>
                  <a:tcPr marL="27224" marR="27224" marT="27432" marB="27432">
                    <a:lnL w="6350" cap="flat" cmpd="sng" algn="ctr">
                      <a:noFill/>
                      <a:prstDash val="solid"/>
                      <a:round/>
                      <a:headEnd type="none" w="med" len="med"/>
                      <a:tailEnd type="none" w="med" len="med"/>
                    </a:lnL>
                    <a:lnR cap="flat">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8"/>
                  </a:ext>
                </a:extLst>
              </a:tr>
              <a:tr h="485227">
                <a:tc>
                  <a:txBody>
                    <a:bodyPr/>
                    <a:lstStyle/>
                    <a:p>
                      <a:endParaRPr lang="en-US" sz="950" b="1" dirty="0">
                        <a:latin typeface="Helvetica"/>
                        <a:cs typeface="Helvetica"/>
                      </a:endParaRPr>
                    </a:p>
                  </a:txBody>
                  <a:tcPr marL="27224" marR="27224" marT="27432" marB="27432">
                    <a:lnL cap="flat">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tc>
                  <a:txBody>
                    <a:bodyPr/>
                    <a:lstStyle/>
                    <a:p>
                      <a:r>
                        <a:rPr lang="en-US" sz="950" b="1" dirty="0">
                          <a:latin typeface="Helvetica"/>
                          <a:cs typeface="Helvetica"/>
                        </a:rPr>
                        <a:t>EA</a:t>
                      </a:r>
                      <a:r>
                        <a:rPr lang="en-US" sz="950" b="1" baseline="0" dirty="0">
                          <a:latin typeface="Helvetica"/>
                          <a:cs typeface="Helvetica"/>
                        </a:rPr>
                        <a:t> to acquire </a:t>
                      </a:r>
                      <a:r>
                        <a:rPr lang="en-US" sz="950" b="1" baseline="0" dirty="0" err="1">
                          <a:latin typeface="Helvetica"/>
                          <a:cs typeface="Helvetica"/>
                        </a:rPr>
                        <a:t>Ubisoft</a:t>
                      </a:r>
                      <a:endParaRPr lang="en-US" sz="950" b="1" baseline="0" dirty="0">
                        <a:latin typeface="Helvetica"/>
                        <a:cs typeface="Helvetica"/>
                      </a:endParaRPr>
                    </a:p>
                    <a:p>
                      <a:pPr marL="171450" indent="-171450">
                        <a:buFont typeface="Wingdings" charset="2"/>
                        <a:buChar char="§"/>
                      </a:pPr>
                      <a:r>
                        <a:rPr lang="en-US" sz="950" b="0" baseline="0" dirty="0">
                          <a:latin typeface="Helvetica"/>
                          <a:cs typeface="Helvetica"/>
                        </a:rPr>
                        <a:t>Access to blockbuster franchise, Assassin’s Creed, and potential titles Crew and Metro </a:t>
                      </a:r>
                      <a:r>
                        <a:rPr lang="en-US" sz="950" b="0" baseline="0" dirty="0" err="1">
                          <a:latin typeface="Helvetica"/>
                          <a:cs typeface="Helvetica"/>
                        </a:rPr>
                        <a:t>Redux</a:t>
                      </a:r>
                      <a:r>
                        <a:rPr lang="en-US" sz="950" b="0" baseline="0" dirty="0">
                          <a:latin typeface="Helvetica"/>
                          <a:cs typeface="Helvetica"/>
                        </a:rPr>
                        <a:t> </a:t>
                      </a:r>
                      <a:endParaRPr lang="en-US" sz="950" b="0" dirty="0">
                        <a:latin typeface="Helvetica"/>
                        <a:cs typeface="Helvetica"/>
                      </a:endParaRPr>
                    </a:p>
                  </a:txBody>
                  <a:tcPr marL="27224" marR="27224" marT="27432" marB="27432">
                    <a:lnL w="12700" cap="flat" cmpd="sng" algn="ctr">
                      <a:noFill/>
                      <a:prstDash val="solid"/>
                      <a:round/>
                      <a:headEnd type="none" w="med" len="med"/>
                      <a:tailEnd type="none" w="med" len="med"/>
                    </a:lnL>
                    <a:lnR cap="flat">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a:noFill/>
                    </a:lnTlToBr>
                    <a:lnBlToTr>
                      <a:noFill/>
                    </a:lnBlToTr>
                    <a:solidFill>
                      <a:srgbClr val="F0EDE3"/>
                    </a:solidFill>
                  </a:tcPr>
                </a:tc>
                <a:tc>
                  <a:txBody>
                    <a:bodyPr/>
                    <a:lstStyle/>
                    <a:p>
                      <a:pPr marL="171450" indent="-171450">
                        <a:buFont typeface="Wingdings" charset="2"/>
                        <a:buChar char="§"/>
                      </a:pPr>
                      <a:r>
                        <a:rPr lang="en-US" sz="950" dirty="0">
                          <a:latin typeface="Helvetica"/>
                          <a:cs typeface="Helvetica"/>
                        </a:rPr>
                        <a:t>Limited</a:t>
                      </a:r>
                      <a:r>
                        <a:rPr lang="en-US" sz="950" baseline="0" dirty="0">
                          <a:latin typeface="Helvetica"/>
                          <a:cs typeface="Helvetica"/>
                        </a:rPr>
                        <a:t> amount of past successful AAA franchises </a:t>
                      </a:r>
                      <a:endParaRPr lang="en-US" sz="950" dirty="0">
                        <a:latin typeface="Helvetica"/>
                        <a:cs typeface="Helvetica"/>
                      </a:endParaRPr>
                    </a:p>
                  </a:txBody>
                  <a:tcPr marL="27224" marR="27224" marT="27432" marB="27432">
                    <a:lnL w="12700" cap="flat" cmpd="sng" algn="ctr">
                      <a:noFill/>
                      <a:prstDash val="solid"/>
                      <a:round/>
                      <a:headEnd type="none" w="med" len="med"/>
                      <a:tailEnd type="none" w="med" len="med"/>
                    </a:lnL>
                    <a:lnR cap="flat">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a:noFill/>
                    </a:lnTlToBr>
                    <a:lnBlToTr>
                      <a:noFill/>
                    </a:lnBlToTr>
                    <a:solidFill>
                      <a:srgbClr val="F0EDE3"/>
                    </a:solidFill>
                  </a:tcPr>
                </a:tc>
                <a:tc>
                  <a:txBody>
                    <a:bodyPr/>
                    <a:lstStyle/>
                    <a:p>
                      <a:endParaRPr lang="en-US" sz="950" dirty="0">
                        <a:latin typeface="Helvetica"/>
                        <a:cs typeface="Helvetica"/>
                      </a:endParaRPr>
                    </a:p>
                  </a:txBody>
                  <a:tcPr marL="27224" marR="27224" marT="27432" marB="27432">
                    <a:lnL w="6350" cap="flat" cmpd="sng" algn="ctr">
                      <a:noFill/>
                      <a:prstDash val="solid"/>
                      <a:round/>
                      <a:headEnd type="none" w="med" len="med"/>
                      <a:tailEnd type="none" w="med" len="med"/>
                    </a:lnL>
                    <a:lnR cap="flat">
                      <a:noFill/>
                    </a:lnR>
                    <a:lnT w="1270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9"/>
                  </a:ext>
                </a:extLst>
              </a:tr>
              <a:tr h="373524">
                <a:tc>
                  <a:txBody>
                    <a:bodyPr/>
                    <a:lstStyle/>
                    <a:p>
                      <a:pPr marL="119063" indent="-119063"/>
                      <a:r>
                        <a:rPr lang="en-US" sz="950" b="1" dirty="0">
                          <a:latin typeface="Helvetica"/>
                          <a:cs typeface="Helvetica"/>
                        </a:rPr>
                        <a:t>7) Consolidate</a:t>
                      </a:r>
                      <a:r>
                        <a:rPr lang="en-US" sz="950" b="1" baseline="0" dirty="0">
                          <a:latin typeface="Helvetica"/>
                          <a:cs typeface="Helvetica"/>
                        </a:rPr>
                        <a:t> with mobile-game makers </a:t>
                      </a:r>
                      <a:endParaRPr lang="en-US" sz="950" b="1" dirty="0">
                        <a:latin typeface="Helvetica"/>
                        <a:cs typeface="Helvetica"/>
                      </a:endParaRPr>
                    </a:p>
                  </a:txBody>
                  <a:tcPr marL="27224" marR="27224" marT="27432" marB="27432">
                    <a:lnL cap="flat">
                      <a:noFill/>
                    </a:lnL>
                    <a:lnR w="12700" cap="flat" cmpd="sng" algn="ctr">
                      <a:no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171450" indent="-171450">
                        <a:buFont typeface="Wingdings" charset="2"/>
                        <a:buChar char="§"/>
                      </a:pPr>
                      <a:r>
                        <a:rPr lang="en-US" sz="950" b="0" dirty="0">
                          <a:latin typeface="Helvetica"/>
                          <a:cs typeface="Helvetica"/>
                        </a:rPr>
                        <a:t>Mobile gaming is</a:t>
                      </a:r>
                      <a:r>
                        <a:rPr lang="en-US" sz="950" b="0" baseline="0" dirty="0">
                          <a:latin typeface="Helvetica"/>
                          <a:cs typeface="Helvetica"/>
                        </a:rPr>
                        <a:t> </a:t>
                      </a:r>
                      <a:r>
                        <a:rPr lang="en-US" sz="950" b="0" dirty="0">
                          <a:latin typeface="Helvetica"/>
                          <a:cs typeface="Helvetica"/>
                        </a:rPr>
                        <a:t>maturing with</a:t>
                      </a:r>
                      <a:r>
                        <a:rPr lang="en-US" sz="950" b="0" baseline="0" dirty="0">
                          <a:latin typeface="Helvetica"/>
                          <a:cs typeface="Helvetica"/>
                        </a:rPr>
                        <a:t> increasing consolidation </a:t>
                      </a:r>
                      <a:endParaRPr lang="en-US" sz="950" b="0" dirty="0">
                        <a:latin typeface="Helvetica"/>
                        <a:cs typeface="Helvetica"/>
                      </a:endParaRPr>
                    </a:p>
                  </a:txBody>
                  <a:tcPr marL="27224" marR="27224" marT="27432" marB="27432">
                    <a:lnL w="12700" cap="flat" cmpd="sng" algn="ctr">
                      <a:noFill/>
                      <a:prstDash val="solid"/>
                      <a:round/>
                      <a:headEnd type="none" w="med" len="med"/>
                      <a:tailEnd type="none" w="med" len="med"/>
                    </a:lnL>
                    <a:lnR cap="flat">
                      <a:noFill/>
                    </a:lnR>
                    <a:lnT w="6350" cap="flat" cmpd="sng" algn="ctr">
                      <a:solidFill>
                        <a:schemeClr val="bg1"/>
                      </a:solidFill>
                      <a:prstDash val="solid"/>
                      <a:round/>
                      <a:headEnd type="none" w="med" len="med"/>
                      <a:tailEnd type="none" w="med" len="med"/>
                    </a:lnT>
                    <a:lnB w="6350" cap="flat" cmpd="sng" algn="ctr">
                      <a:solidFill>
                        <a:srgbClr val="FFFFFF">
                          <a:lumMod val="75000"/>
                        </a:srgbClr>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charset="2"/>
                        <a:buChar char="§"/>
                        <a:tabLst/>
                        <a:defRPr/>
                      </a:pPr>
                      <a:r>
                        <a:rPr kumimoji="0" lang="en-US" sz="950" b="0" i="0" u="none" strike="noStrike" kern="1200" cap="none" spc="0" normalizeH="0" baseline="0" noProof="0" dirty="0">
                          <a:ln>
                            <a:noFill/>
                          </a:ln>
                          <a:solidFill>
                            <a:srgbClr val="000000"/>
                          </a:solidFill>
                          <a:effectLst/>
                          <a:uLnTx/>
                          <a:uFillTx/>
                          <a:latin typeface="+mn-lt"/>
                          <a:ea typeface="+mn-ea"/>
                          <a:cs typeface="Helvetica"/>
                        </a:rPr>
                        <a:t>High valuations for uncertain franchises in medium to long-term</a:t>
                      </a:r>
                    </a:p>
                  </a:txBody>
                  <a:tcPr marL="27224" marR="27224" marT="27432" marB="27432">
                    <a:lnL w="12700" cap="flat" cmpd="sng" algn="ctr">
                      <a:noFill/>
                      <a:prstDash val="solid"/>
                      <a:round/>
                      <a:headEnd type="none" w="med" len="med"/>
                      <a:tailEnd type="none" w="med" len="med"/>
                    </a:lnL>
                    <a:lnR cap="flat">
                      <a:noFill/>
                    </a:lnR>
                    <a:lnT w="6350" cap="flat" cmpd="sng" algn="ctr">
                      <a:solidFill>
                        <a:schemeClr val="bg1"/>
                      </a:solidFill>
                      <a:prstDash val="solid"/>
                      <a:round/>
                      <a:headEnd type="none" w="med" len="med"/>
                      <a:tailEnd type="none" w="med" len="med"/>
                    </a:lnT>
                    <a:lnB w="6350" cap="flat" cmpd="sng" algn="ctr">
                      <a:solidFill>
                        <a:schemeClr val="bg2">
                          <a:lumMod val="90000"/>
                        </a:schemeClr>
                      </a:solidFill>
                      <a:prstDash val="solid"/>
                      <a:round/>
                      <a:headEnd type="none" w="med" len="med"/>
                      <a:tailEnd type="none" w="med" len="med"/>
                    </a:lnB>
                    <a:lnTlToBr>
                      <a:noFill/>
                    </a:lnTlToBr>
                    <a:lnBlToTr>
                      <a:noFill/>
                    </a:lnBlToTr>
                    <a:noFill/>
                  </a:tcPr>
                </a:tc>
                <a:tc>
                  <a:txBody>
                    <a:bodyPr/>
                    <a:lstStyle/>
                    <a:p>
                      <a:endParaRPr lang="en-US" sz="950" dirty="0">
                        <a:latin typeface="Helvetica"/>
                        <a:cs typeface="Helvetica"/>
                      </a:endParaRPr>
                    </a:p>
                  </a:txBody>
                  <a:tcPr marL="27224" marR="27224" marT="27432" marB="27432">
                    <a:lnL w="6350" cap="flat" cmpd="sng" algn="ctr">
                      <a:noFill/>
                      <a:prstDash val="solid"/>
                      <a:round/>
                      <a:headEnd type="none" w="med" len="med"/>
                      <a:tailEnd type="none" w="med" len="med"/>
                    </a:lnL>
                    <a:lnR cap="flat">
                      <a:noFill/>
                    </a:lnR>
                    <a:lnT w="6350" cap="flat" cmpd="sng" algn="ctr">
                      <a:solidFill>
                        <a:schemeClr val="bg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10"/>
                  </a:ext>
                </a:extLst>
              </a:tr>
              <a:tr h="116897">
                <a:tc>
                  <a:txBody>
                    <a:bodyPr/>
                    <a:lstStyle/>
                    <a:p>
                      <a:r>
                        <a:rPr lang="en-US" sz="950" b="1" dirty="0">
                          <a:latin typeface="Helvetica"/>
                          <a:cs typeface="Helvetica"/>
                        </a:rPr>
                        <a:t>8) Acquire Spin</a:t>
                      </a:r>
                      <a:r>
                        <a:rPr lang="en-US" sz="950" b="1" baseline="0" dirty="0">
                          <a:latin typeface="Helvetica"/>
                          <a:cs typeface="Helvetica"/>
                        </a:rPr>
                        <a:t> offs </a:t>
                      </a:r>
                      <a:endParaRPr lang="en-US" sz="950" b="1" dirty="0">
                        <a:latin typeface="Helvetica"/>
                        <a:cs typeface="Helvetica"/>
                      </a:endParaRPr>
                    </a:p>
                  </a:txBody>
                  <a:tcPr marL="27224" marR="27224" marT="27432" marB="27432">
                    <a:lnL cap="flat">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171450" indent="-171450">
                        <a:buFont typeface="Wingdings" charset="2"/>
                        <a:buChar char="§"/>
                      </a:pPr>
                      <a:r>
                        <a:rPr lang="en-US" sz="950" dirty="0">
                          <a:latin typeface="Helvetica"/>
                          <a:cs typeface="Helvetica"/>
                        </a:rPr>
                        <a:t>Gaming divisions are </a:t>
                      </a:r>
                      <a:r>
                        <a:rPr lang="en-US" sz="950" baseline="0" dirty="0">
                          <a:latin typeface="Helvetica"/>
                          <a:cs typeface="Helvetica"/>
                        </a:rPr>
                        <a:t>fairly contained</a:t>
                      </a:r>
                    </a:p>
                    <a:p>
                      <a:pPr marL="171450" indent="-171450">
                        <a:buFont typeface="Wingdings" charset="2"/>
                        <a:buChar char="§"/>
                      </a:pPr>
                      <a:r>
                        <a:rPr lang="en-US" sz="950" baseline="0" dirty="0">
                          <a:latin typeface="Helvetica"/>
                          <a:cs typeface="Helvetica"/>
                        </a:rPr>
                        <a:t>Some conglomerate are willing to sell</a:t>
                      </a:r>
                      <a:endParaRPr lang="en-US" sz="950" dirty="0">
                        <a:latin typeface="Helvetica"/>
                        <a:cs typeface="Helvetica"/>
                      </a:endParaRPr>
                    </a:p>
                  </a:txBody>
                  <a:tcPr marL="27224" marR="27224" marT="27432" marB="27432">
                    <a:lnL w="12700" cap="flat" cmpd="sng" algn="ctr">
                      <a:noFill/>
                      <a:prstDash val="solid"/>
                      <a:round/>
                      <a:headEnd type="none" w="med" len="med"/>
                      <a:tailEnd type="none" w="med" len="med"/>
                    </a:lnL>
                    <a:lnR cap="flat">
                      <a:noFill/>
                    </a:lnR>
                    <a:lnT w="6350" cap="flat" cmpd="sng" algn="ctr">
                      <a:solidFill>
                        <a:srgbClr val="FFFFFF">
                          <a:lumMod val="75000"/>
                        </a:srgbClr>
                      </a:solidFill>
                      <a:prstDash val="solid"/>
                      <a:round/>
                      <a:headEnd type="none" w="med" len="med"/>
                      <a:tailEnd type="none" w="med" len="med"/>
                    </a:lnT>
                    <a:lnB w="6350" cap="flat" cmpd="sng" algn="ctr">
                      <a:solidFill>
                        <a:schemeClr val="bg2">
                          <a:lumMod val="90000"/>
                        </a:schemeClr>
                      </a:solidFill>
                      <a:prstDash val="solid"/>
                      <a:round/>
                      <a:headEnd type="none" w="med" len="med"/>
                      <a:tailEnd type="none" w="med" len="med"/>
                    </a:lnB>
                    <a:lnTlToBr>
                      <a:noFill/>
                    </a:lnTlToBr>
                    <a:lnBlToTr>
                      <a:noFill/>
                    </a:lnBlToTr>
                    <a:noFill/>
                  </a:tcPr>
                </a:tc>
                <a:tc>
                  <a:txBody>
                    <a:bodyPr/>
                    <a:lstStyle/>
                    <a:p>
                      <a:pPr marL="171450" indent="-171450">
                        <a:buFont typeface="Wingdings" charset="2"/>
                        <a:buChar char="§"/>
                      </a:pPr>
                      <a:r>
                        <a:rPr lang="en-US" sz="950" dirty="0">
                          <a:latin typeface="Helvetica"/>
                          <a:cs typeface="Helvetica"/>
                        </a:rPr>
                        <a:t>divisions up for sale likely unsuccessful</a:t>
                      </a:r>
                      <a:r>
                        <a:rPr lang="en-US" sz="950" baseline="0" dirty="0">
                          <a:latin typeface="Helvetica"/>
                          <a:cs typeface="Helvetica"/>
                        </a:rPr>
                        <a:t> or with low growth potential</a:t>
                      </a:r>
                    </a:p>
                    <a:p>
                      <a:pPr marL="171450" indent="-171450">
                        <a:buFont typeface="Wingdings" charset="2"/>
                        <a:buChar char="§"/>
                      </a:pPr>
                      <a:endParaRPr lang="en-US" sz="950" dirty="0">
                        <a:latin typeface="Helvetica"/>
                        <a:cs typeface="Helvetica"/>
                      </a:endParaRPr>
                    </a:p>
                  </a:txBody>
                  <a:tcPr marL="27224" marR="27224" marT="27432" marB="27432">
                    <a:lnL w="12700" cap="flat" cmpd="sng" algn="ctr">
                      <a:noFill/>
                      <a:prstDash val="solid"/>
                      <a:round/>
                      <a:headEnd type="none" w="med" len="med"/>
                      <a:tailEnd type="none" w="med" len="med"/>
                    </a:lnL>
                    <a:lnR cap="flat">
                      <a:noFill/>
                    </a:lnR>
                    <a:lnT w="6350" cap="flat" cmpd="sng" algn="ctr">
                      <a:solidFill>
                        <a:schemeClr val="bg2">
                          <a:lumMod val="90000"/>
                        </a:schemeClr>
                      </a:solidFill>
                      <a:prstDash val="solid"/>
                      <a:round/>
                      <a:headEnd type="none" w="med" len="med"/>
                      <a:tailEnd type="none" w="med" len="med"/>
                    </a:lnT>
                    <a:lnB w="6350" cap="flat" cmpd="sng" algn="ctr">
                      <a:solidFill>
                        <a:schemeClr val="bg2">
                          <a:lumMod val="90000"/>
                        </a:schemeClr>
                      </a:solidFill>
                      <a:prstDash val="solid"/>
                      <a:round/>
                      <a:headEnd type="none" w="med" len="med"/>
                      <a:tailEnd type="none" w="med" len="med"/>
                    </a:lnB>
                    <a:lnTlToBr>
                      <a:noFill/>
                    </a:lnTlToBr>
                    <a:lnBlToTr>
                      <a:noFill/>
                    </a:lnBlToTr>
                    <a:noFill/>
                  </a:tcPr>
                </a:tc>
                <a:tc>
                  <a:txBody>
                    <a:bodyPr/>
                    <a:lstStyle/>
                    <a:p>
                      <a:endParaRPr lang="en-US" sz="950" dirty="0">
                        <a:latin typeface="Helvetica"/>
                        <a:cs typeface="Helvetica"/>
                      </a:endParaRPr>
                    </a:p>
                  </a:txBody>
                  <a:tcPr marL="27224" marR="27224" marT="27432" marB="27432">
                    <a:lnL w="6350" cap="flat" cmpd="sng" algn="ctr">
                      <a:noFill/>
                      <a:prstDash val="solid"/>
                      <a:round/>
                      <a:headEnd type="none" w="med" len="med"/>
                      <a:tailEnd type="none" w="med" len="med"/>
                    </a:lnL>
                    <a:lnR cap="flat">
                      <a:noFill/>
                    </a:lnR>
                    <a:lnT w="1270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11"/>
                  </a:ext>
                </a:extLst>
              </a:tr>
            </a:tbl>
          </a:graphicData>
        </a:graphic>
      </p:graphicFrame>
      <p:sp>
        <p:nvSpPr>
          <p:cNvPr id="11" name="Rectangle 10">
            <a:extLst>
              <a:ext uri="{FF2B5EF4-FFF2-40B4-BE49-F238E27FC236}">
                <a16:creationId xmlns:a16="http://schemas.microsoft.com/office/drawing/2014/main" id="{988585F1-416B-473A-8CBD-B5FAE2A35B3B}"/>
              </a:ext>
            </a:extLst>
          </p:cNvPr>
          <p:cNvSpPr/>
          <p:nvPr/>
        </p:nvSpPr>
        <p:spPr>
          <a:xfrm>
            <a:off x="292950" y="1315456"/>
            <a:ext cx="228600" cy="132351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square" lIns="36000" tIns="36000" rIns="36000" bIns="36000" rtlCol="0" anchor="ctr" anchorCtr="0"/>
          <a:lstStyle/>
          <a:p>
            <a:pPr algn="ctr" defTabSz="457200"/>
            <a:r>
              <a:rPr lang="en-US" sz="1000" b="1" dirty="0">
                <a:solidFill>
                  <a:srgbClr val="FFFFFF"/>
                </a:solidFill>
                <a:latin typeface="Helvetica"/>
                <a:cs typeface="Arial"/>
              </a:rPr>
              <a:t>Content</a:t>
            </a:r>
          </a:p>
        </p:txBody>
      </p:sp>
      <p:sp>
        <p:nvSpPr>
          <p:cNvPr id="12" name="Rectangle 11">
            <a:extLst>
              <a:ext uri="{FF2B5EF4-FFF2-40B4-BE49-F238E27FC236}">
                <a16:creationId xmlns:a16="http://schemas.microsoft.com/office/drawing/2014/main" id="{373A6AB6-ADE0-42D7-9F61-2CA07C77ECE9}"/>
              </a:ext>
            </a:extLst>
          </p:cNvPr>
          <p:cNvSpPr/>
          <p:nvPr/>
        </p:nvSpPr>
        <p:spPr>
          <a:xfrm>
            <a:off x="292949" y="2638966"/>
            <a:ext cx="228600" cy="171019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square" lIns="36000" tIns="36000" rIns="36000" bIns="36000" rtlCol="0" anchor="ctr" anchorCtr="0"/>
          <a:lstStyle/>
          <a:p>
            <a:pPr algn="ctr" defTabSz="457200"/>
            <a:r>
              <a:rPr lang="en-US" sz="1000" b="1" dirty="0">
                <a:solidFill>
                  <a:srgbClr val="000000"/>
                </a:solidFill>
                <a:latin typeface="Helvetica"/>
                <a:cs typeface="Arial"/>
              </a:rPr>
              <a:t>Segment Expansion</a:t>
            </a:r>
          </a:p>
        </p:txBody>
      </p:sp>
      <p:sp>
        <p:nvSpPr>
          <p:cNvPr id="13" name="Rectangle 12">
            <a:extLst>
              <a:ext uri="{FF2B5EF4-FFF2-40B4-BE49-F238E27FC236}">
                <a16:creationId xmlns:a16="http://schemas.microsoft.com/office/drawing/2014/main" id="{11BD88D1-1EB7-40DE-A21F-D7D42D53944A}"/>
              </a:ext>
            </a:extLst>
          </p:cNvPr>
          <p:cNvSpPr/>
          <p:nvPr/>
        </p:nvSpPr>
        <p:spPr>
          <a:xfrm>
            <a:off x="292951" y="4346486"/>
            <a:ext cx="228601" cy="2161036"/>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square" lIns="36000" tIns="36000" rIns="36000" bIns="36000" rtlCol="0" anchor="ctr" anchorCtr="0"/>
          <a:lstStyle/>
          <a:p>
            <a:pPr algn="ctr" defTabSz="457200"/>
            <a:r>
              <a:rPr lang="en-US" sz="1000" b="1" dirty="0">
                <a:solidFill>
                  <a:srgbClr val="000000"/>
                </a:solidFill>
                <a:latin typeface="Helvetica"/>
                <a:cs typeface="Arial"/>
              </a:rPr>
              <a:t>Consolidation </a:t>
            </a:r>
          </a:p>
        </p:txBody>
      </p:sp>
    </p:spTree>
    <p:extLst>
      <p:ext uri="{BB962C8B-B14F-4D97-AF65-F5344CB8AC3E}">
        <p14:creationId xmlns:p14="http://schemas.microsoft.com/office/powerpoint/2010/main" val="1930248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4"/>
          <p:cNvSpPr>
            <a:spLocks noGrp="1"/>
          </p:cNvSpPr>
          <p:nvPr>
            <p:ph type="sldNum" sz="quarter" idx="10"/>
          </p:nvPr>
        </p:nvSpPr>
        <p:spPr/>
        <p:txBody>
          <a:bodyPr/>
          <a:lstStyle/>
          <a:p>
            <a:pPr>
              <a:defRPr/>
            </a:pPr>
            <a:fld id="{7D2DF075-FB03-4886-8FC9-7048671DDBF9}" type="slidenum">
              <a:rPr lang="en-AU">
                <a:solidFill>
                  <a:srgbClr val="FFFFFF"/>
                </a:solidFill>
                <a:latin typeface="Helvetica"/>
                <a:cs typeface="Arial"/>
              </a:rPr>
              <a:pPr>
                <a:defRPr/>
              </a:pPr>
              <a:t>4</a:t>
            </a:fld>
            <a:endParaRPr lang="en-AU" dirty="0">
              <a:solidFill>
                <a:srgbClr val="FFFFFF"/>
              </a:solidFill>
              <a:latin typeface="Helvetica"/>
              <a:cs typeface="Arial"/>
            </a:endParaRPr>
          </a:p>
        </p:txBody>
      </p:sp>
      <p:sp>
        <p:nvSpPr>
          <p:cNvPr id="8" name="Title 1">
            <a:extLst>
              <a:ext uri="{FF2B5EF4-FFF2-40B4-BE49-F238E27FC236}">
                <a16:creationId xmlns:a16="http://schemas.microsoft.com/office/drawing/2014/main" id="{B0947EED-E960-4084-87B4-CD5F0DC44373}"/>
              </a:ext>
            </a:extLst>
          </p:cNvPr>
          <p:cNvSpPr txBox="1">
            <a:spLocks/>
          </p:cNvSpPr>
          <p:nvPr/>
        </p:nvSpPr>
        <p:spPr bwMode="auto">
          <a:xfrm>
            <a:off x="219077" y="254002"/>
            <a:ext cx="8645525" cy="60388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a:solidFill>
                  <a:schemeClr val="bg1"/>
                </a:solidFill>
                <a:latin typeface="+mj-lt"/>
                <a:ea typeface="+mj-ea"/>
                <a:cs typeface="+mj-cs"/>
              </a:defRPr>
            </a:lvl1pPr>
            <a:lvl2pPr algn="r" rtl="0" eaLnBrk="0" fontAlgn="base" hangingPunct="0">
              <a:spcBef>
                <a:spcPct val="0"/>
              </a:spcBef>
              <a:spcAft>
                <a:spcPct val="0"/>
              </a:spcAft>
              <a:defRPr sz="2800">
                <a:solidFill>
                  <a:schemeClr val="bg1"/>
                </a:solidFill>
                <a:latin typeface="HelveticaNeue LT 45 Lt" pitchFamily="34" charset="0"/>
                <a:cs typeface="Arial" charset="0"/>
              </a:defRPr>
            </a:lvl2pPr>
            <a:lvl3pPr algn="r" rtl="0" eaLnBrk="0" fontAlgn="base" hangingPunct="0">
              <a:spcBef>
                <a:spcPct val="0"/>
              </a:spcBef>
              <a:spcAft>
                <a:spcPct val="0"/>
              </a:spcAft>
              <a:defRPr sz="2800">
                <a:solidFill>
                  <a:schemeClr val="bg1"/>
                </a:solidFill>
                <a:latin typeface="HelveticaNeue LT 45 Lt" pitchFamily="34" charset="0"/>
                <a:cs typeface="Arial" charset="0"/>
              </a:defRPr>
            </a:lvl3pPr>
            <a:lvl4pPr algn="r" rtl="0" eaLnBrk="0" fontAlgn="base" hangingPunct="0">
              <a:spcBef>
                <a:spcPct val="0"/>
              </a:spcBef>
              <a:spcAft>
                <a:spcPct val="0"/>
              </a:spcAft>
              <a:defRPr sz="2800">
                <a:solidFill>
                  <a:schemeClr val="bg1"/>
                </a:solidFill>
                <a:latin typeface="HelveticaNeue LT 45 Lt" pitchFamily="34" charset="0"/>
                <a:cs typeface="Arial" charset="0"/>
              </a:defRPr>
            </a:lvl4pPr>
            <a:lvl5pPr algn="r" rtl="0" eaLnBrk="0" fontAlgn="base" hangingPunct="0">
              <a:spcBef>
                <a:spcPct val="0"/>
              </a:spcBef>
              <a:spcAft>
                <a:spcPct val="0"/>
              </a:spcAft>
              <a:defRPr sz="2800">
                <a:solidFill>
                  <a:schemeClr val="bg1"/>
                </a:solidFill>
                <a:latin typeface="HelveticaNeue LT 45 Lt" pitchFamily="34" charset="0"/>
                <a:cs typeface="Arial" charset="0"/>
              </a:defRPr>
            </a:lvl5pPr>
            <a:lvl6pPr marL="457200" algn="r" rtl="0" fontAlgn="base">
              <a:spcBef>
                <a:spcPct val="0"/>
              </a:spcBef>
              <a:spcAft>
                <a:spcPct val="0"/>
              </a:spcAft>
              <a:defRPr sz="2800">
                <a:solidFill>
                  <a:schemeClr val="bg1"/>
                </a:solidFill>
                <a:latin typeface="HelveticaNeue LT 45 Lt" pitchFamily="34" charset="0"/>
                <a:cs typeface="Arial" charset="0"/>
              </a:defRPr>
            </a:lvl6pPr>
            <a:lvl7pPr marL="914400" algn="r" rtl="0" fontAlgn="base">
              <a:spcBef>
                <a:spcPct val="0"/>
              </a:spcBef>
              <a:spcAft>
                <a:spcPct val="0"/>
              </a:spcAft>
              <a:defRPr sz="2800">
                <a:solidFill>
                  <a:schemeClr val="bg1"/>
                </a:solidFill>
                <a:latin typeface="HelveticaNeue LT 45 Lt" pitchFamily="34" charset="0"/>
                <a:cs typeface="Arial" charset="0"/>
              </a:defRPr>
            </a:lvl7pPr>
            <a:lvl8pPr marL="1371600" algn="r" rtl="0" fontAlgn="base">
              <a:spcBef>
                <a:spcPct val="0"/>
              </a:spcBef>
              <a:spcAft>
                <a:spcPct val="0"/>
              </a:spcAft>
              <a:defRPr sz="2800">
                <a:solidFill>
                  <a:schemeClr val="bg1"/>
                </a:solidFill>
                <a:latin typeface="HelveticaNeue LT 45 Lt" pitchFamily="34" charset="0"/>
                <a:cs typeface="Arial" charset="0"/>
              </a:defRPr>
            </a:lvl8pPr>
            <a:lvl9pPr marL="1828800" algn="r" rtl="0" fontAlgn="base">
              <a:spcBef>
                <a:spcPct val="0"/>
              </a:spcBef>
              <a:spcAft>
                <a:spcPct val="0"/>
              </a:spcAft>
              <a:defRPr sz="2800">
                <a:solidFill>
                  <a:schemeClr val="bg1"/>
                </a:solidFill>
                <a:latin typeface="HelveticaNeue LT 45 Lt" pitchFamily="34" charset="0"/>
                <a:cs typeface="Arial" charset="0"/>
              </a:defRPr>
            </a:lvl9pPr>
          </a:lstStyle>
          <a:p>
            <a:r>
              <a:rPr lang="en-US" kern="0" dirty="0">
                <a:solidFill>
                  <a:srgbClr val="FFFFFF"/>
                </a:solidFill>
                <a:latin typeface="HelveticaNeue LT 45 Lt"/>
                <a:cs typeface="Arial"/>
              </a:rPr>
              <a:t>Transaction – Opportunities Overview (AT&amp;T)</a:t>
            </a:r>
            <a:endParaRPr lang="en-CA" kern="0" dirty="0">
              <a:solidFill>
                <a:srgbClr val="FFFFFF"/>
              </a:solidFill>
              <a:latin typeface="HelveticaNeue LT 45 Lt"/>
              <a:cs typeface="Arial"/>
            </a:endParaRPr>
          </a:p>
        </p:txBody>
      </p:sp>
      <p:sp>
        <p:nvSpPr>
          <p:cNvPr id="9" name="object 3">
            <a:extLst>
              <a:ext uri="{FF2B5EF4-FFF2-40B4-BE49-F238E27FC236}">
                <a16:creationId xmlns:a16="http://schemas.microsoft.com/office/drawing/2014/main" id="{38B40548-4A70-4350-A651-CEFAB16DB6CF}"/>
              </a:ext>
            </a:extLst>
          </p:cNvPr>
          <p:cNvSpPr txBox="1"/>
          <p:nvPr/>
        </p:nvSpPr>
        <p:spPr>
          <a:xfrm>
            <a:off x="328675" y="1090284"/>
            <a:ext cx="8281034" cy="390556"/>
          </a:xfrm>
          <a:prstGeom prst="rect">
            <a:avLst/>
          </a:prstGeom>
        </p:spPr>
        <p:txBody>
          <a:bodyPr vert="horz" wrap="square" lIns="0" tIns="0" rIns="0" bIns="0" rtlCol="0">
            <a:spAutoFit/>
          </a:bodyPr>
          <a:lstStyle/>
          <a:p>
            <a:pPr marL="12700" marR="5080">
              <a:lnSpc>
                <a:spcPct val="110000"/>
              </a:lnSpc>
              <a:defRPr/>
            </a:pPr>
            <a:r>
              <a:rPr sz="1200" b="1" dirty="0">
                <a:solidFill>
                  <a:srgbClr val="44485F"/>
                </a:solidFill>
                <a:latin typeface="Arial"/>
                <a:cs typeface="Arial"/>
              </a:rPr>
              <a:t>Only few listed channel networks </a:t>
            </a:r>
            <a:r>
              <a:rPr sz="1200" b="1" spc="-5" dirty="0">
                <a:solidFill>
                  <a:srgbClr val="44485F"/>
                </a:solidFill>
                <a:latin typeface="Arial"/>
                <a:cs typeface="Arial"/>
              </a:rPr>
              <a:t>that offer </a:t>
            </a:r>
            <a:r>
              <a:rPr sz="1200" b="1" dirty="0">
                <a:solidFill>
                  <a:srgbClr val="44485F"/>
                </a:solidFill>
                <a:latin typeface="Arial"/>
                <a:cs typeface="Arial"/>
              </a:rPr>
              <a:t>original premium </a:t>
            </a:r>
            <a:r>
              <a:rPr sz="1200" b="1" spc="-5" dirty="0">
                <a:solidFill>
                  <a:srgbClr val="44485F"/>
                </a:solidFill>
                <a:latin typeface="Arial"/>
                <a:cs typeface="Arial"/>
              </a:rPr>
              <a:t>content that </a:t>
            </a:r>
            <a:r>
              <a:rPr sz="1200" b="1" dirty="0">
                <a:solidFill>
                  <a:srgbClr val="44485F"/>
                </a:solidFill>
                <a:latin typeface="Arial"/>
                <a:cs typeface="Arial"/>
              </a:rPr>
              <a:t>could lend itself </a:t>
            </a:r>
            <a:r>
              <a:rPr sz="1200" b="1" spc="-5" dirty="0">
                <a:solidFill>
                  <a:srgbClr val="44485F"/>
                </a:solidFill>
                <a:latin typeface="Arial"/>
                <a:cs typeface="Arial"/>
              </a:rPr>
              <a:t>for exclusive </a:t>
            </a:r>
            <a:r>
              <a:rPr sz="1200" b="1" dirty="0">
                <a:solidFill>
                  <a:srgbClr val="44485F"/>
                </a:solidFill>
                <a:latin typeface="Arial"/>
                <a:cs typeface="Arial"/>
              </a:rPr>
              <a:t>streaming  to </a:t>
            </a:r>
            <a:r>
              <a:rPr sz="1200" b="1" spc="-5" dirty="0">
                <a:solidFill>
                  <a:srgbClr val="44485F"/>
                </a:solidFill>
                <a:latin typeface="Arial"/>
                <a:cs typeface="Arial"/>
              </a:rPr>
              <a:t>meaningfully support </a:t>
            </a:r>
            <a:r>
              <a:rPr sz="1200" b="1" dirty="0">
                <a:solidFill>
                  <a:srgbClr val="44485F"/>
                </a:solidFill>
                <a:latin typeface="Arial"/>
                <a:cs typeface="Arial"/>
              </a:rPr>
              <a:t>OTT</a:t>
            </a:r>
            <a:r>
              <a:rPr sz="1200" b="1" spc="50" dirty="0">
                <a:solidFill>
                  <a:srgbClr val="44485F"/>
                </a:solidFill>
                <a:latin typeface="Arial"/>
                <a:cs typeface="Arial"/>
              </a:rPr>
              <a:t> </a:t>
            </a:r>
            <a:r>
              <a:rPr sz="1200" b="1" spc="-5" dirty="0">
                <a:solidFill>
                  <a:srgbClr val="44485F"/>
                </a:solidFill>
                <a:latin typeface="Arial"/>
                <a:cs typeface="Arial"/>
              </a:rPr>
              <a:t>platform</a:t>
            </a:r>
            <a:endParaRPr sz="1200">
              <a:solidFill>
                <a:prstClr val="black"/>
              </a:solidFill>
              <a:latin typeface="Arial"/>
              <a:cs typeface="Arial"/>
            </a:endParaRPr>
          </a:p>
        </p:txBody>
      </p:sp>
      <p:graphicFrame>
        <p:nvGraphicFramePr>
          <p:cNvPr id="15" name="object 4">
            <a:extLst>
              <a:ext uri="{FF2B5EF4-FFF2-40B4-BE49-F238E27FC236}">
                <a16:creationId xmlns:a16="http://schemas.microsoft.com/office/drawing/2014/main" id="{ECF777A1-8DD5-42DD-A655-0582A2C1CB45}"/>
              </a:ext>
            </a:extLst>
          </p:cNvPr>
          <p:cNvGraphicFramePr>
            <a:graphicFrameLocks noGrp="1"/>
          </p:cNvGraphicFramePr>
          <p:nvPr>
            <p:extLst/>
          </p:nvPr>
        </p:nvGraphicFramePr>
        <p:xfrm>
          <a:off x="298452" y="1859493"/>
          <a:ext cx="8515603" cy="3657600"/>
        </p:xfrm>
        <a:graphic>
          <a:graphicData uri="http://schemas.openxmlformats.org/drawingml/2006/table">
            <a:tbl>
              <a:tblPr firstRow="1" bandRow="1">
                <a:tableStyleId>{2D5ABB26-0587-4C30-8999-92F81FD0307C}</a:tableStyleId>
              </a:tblPr>
              <a:tblGrid>
                <a:gridCol w="762000">
                  <a:extLst>
                    <a:ext uri="{9D8B030D-6E8A-4147-A177-3AD203B41FA5}">
                      <a16:colId xmlns:a16="http://schemas.microsoft.com/office/drawing/2014/main" val="20000"/>
                    </a:ext>
                  </a:extLst>
                </a:gridCol>
                <a:gridCol w="1871980">
                  <a:extLst>
                    <a:ext uri="{9D8B030D-6E8A-4147-A177-3AD203B41FA5}">
                      <a16:colId xmlns:a16="http://schemas.microsoft.com/office/drawing/2014/main" val="20001"/>
                    </a:ext>
                  </a:extLst>
                </a:gridCol>
                <a:gridCol w="3239261">
                  <a:extLst>
                    <a:ext uri="{9D8B030D-6E8A-4147-A177-3AD203B41FA5}">
                      <a16:colId xmlns:a16="http://schemas.microsoft.com/office/drawing/2014/main" val="20002"/>
                    </a:ext>
                  </a:extLst>
                </a:gridCol>
                <a:gridCol w="2642362">
                  <a:extLst>
                    <a:ext uri="{9D8B030D-6E8A-4147-A177-3AD203B41FA5}">
                      <a16:colId xmlns:a16="http://schemas.microsoft.com/office/drawing/2014/main" val="20003"/>
                    </a:ext>
                  </a:extLst>
                </a:gridCol>
              </a:tblGrid>
              <a:tr h="621792">
                <a:tc rowSpan="6">
                  <a:txBody>
                    <a:bodyPr/>
                    <a:lstStyle/>
                    <a:p>
                      <a:pPr>
                        <a:lnSpc>
                          <a:spcPct val="100000"/>
                        </a:lnSpc>
                      </a:pPr>
                      <a:endParaRPr sz="1000" dirty="0">
                        <a:latin typeface="Times New Roman"/>
                        <a:cs typeface="Times New Roman"/>
                      </a:endParaRPr>
                    </a:p>
                    <a:p>
                      <a:pPr>
                        <a:lnSpc>
                          <a:spcPct val="100000"/>
                        </a:lnSpc>
                      </a:pPr>
                      <a:endParaRPr sz="1000" dirty="0">
                        <a:latin typeface="Times New Roman"/>
                        <a:cs typeface="Times New Roman"/>
                      </a:endParaRPr>
                    </a:p>
                    <a:p>
                      <a:pPr>
                        <a:lnSpc>
                          <a:spcPct val="100000"/>
                        </a:lnSpc>
                      </a:pPr>
                      <a:endParaRPr sz="1000" dirty="0">
                        <a:latin typeface="Times New Roman"/>
                        <a:cs typeface="Times New Roman"/>
                      </a:endParaRPr>
                    </a:p>
                    <a:p>
                      <a:pPr>
                        <a:lnSpc>
                          <a:spcPct val="100000"/>
                        </a:lnSpc>
                      </a:pPr>
                      <a:endParaRPr sz="1000" dirty="0">
                        <a:latin typeface="Times New Roman"/>
                        <a:cs typeface="Times New Roman"/>
                      </a:endParaRPr>
                    </a:p>
                    <a:p>
                      <a:pPr>
                        <a:lnSpc>
                          <a:spcPct val="100000"/>
                        </a:lnSpc>
                      </a:pPr>
                      <a:endParaRPr sz="1000" dirty="0">
                        <a:latin typeface="Times New Roman"/>
                        <a:cs typeface="Times New Roman"/>
                      </a:endParaRPr>
                    </a:p>
                    <a:p>
                      <a:pPr>
                        <a:lnSpc>
                          <a:spcPct val="100000"/>
                        </a:lnSpc>
                      </a:pPr>
                      <a:endParaRPr sz="1000" dirty="0">
                        <a:latin typeface="Times New Roman"/>
                        <a:cs typeface="Times New Roman"/>
                      </a:endParaRPr>
                    </a:p>
                    <a:p>
                      <a:pPr>
                        <a:lnSpc>
                          <a:spcPct val="100000"/>
                        </a:lnSpc>
                      </a:pPr>
                      <a:endParaRPr sz="1000" dirty="0">
                        <a:latin typeface="Times New Roman"/>
                        <a:cs typeface="Times New Roman"/>
                      </a:endParaRPr>
                    </a:p>
                    <a:p>
                      <a:pPr>
                        <a:lnSpc>
                          <a:spcPct val="100000"/>
                        </a:lnSpc>
                      </a:pPr>
                      <a:endParaRPr sz="1000" dirty="0">
                        <a:latin typeface="Times New Roman"/>
                        <a:cs typeface="Times New Roman"/>
                      </a:endParaRPr>
                    </a:p>
                    <a:p>
                      <a:pPr>
                        <a:lnSpc>
                          <a:spcPct val="100000"/>
                        </a:lnSpc>
                      </a:pPr>
                      <a:endParaRPr sz="1000" dirty="0">
                        <a:latin typeface="Times New Roman"/>
                        <a:cs typeface="Times New Roman"/>
                      </a:endParaRPr>
                    </a:p>
                    <a:p>
                      <a:pPr>
                        <a:lnSpc>
                          <a:spcPct val="100000"/>
                        </a:lnSpc>
                      </a:pPr>
                      <a:endParaRPr sz="1000" dirty="0">
                        <a:latin typeface="Times New Roman"/>
                        <a:cs typeface="Times New Roman"/>
                      </a:endParaRPr>
                    </a:p>
                    <a:p>
                      <a:pPr>
                        <a:lnSpc>
                          <a:spcPct val="100000"/>
                        </a:lnSpc>
                      </a:pPr>
                      <a:endParaRPr sz="1000" dirty="0">
                        <a:latin typeface="Times New Roman"/>
                        <a:cs typeface="Times New Roman"/>
                      </a:endParaRPr>
                    </a:p>
                    <a:p>
                      <a:pPr>
                        <a:lnSpc>
                          <a:spcPct val="100000"/>
                        </a:lnSpc>
                      </a:pPr>
                      <a:endParaRPr sz="1000" dirty="0">
                        <a:latin typeface="Times New Roman"/>
                        <a:cs typeface="Times New Roman"/>
                      </a:endParaRPr>
                    </a:p>
                    <a:p>
                      <a:pPr>
                        <a:lnSpc>
                          <a:spcPct val="100000"/>
                        </a:lnSpc>
                      </a:pPr>
                      <a:endParaRPr sz="1000" dirty="0">
                        <a:latin typeface="Times New Roman"/>
                        <a:cs typeface="Times New Roman"/>
                      </a:endParaRPr>
                    </a:p>
                    <a:p>
                      <a:pPr>
                        <a:lnSpc>
                          <a:spcPct val="100000"/>
                        </a:lnSpc>
                      </a:pPr>
                      <a:endParaRPr sz="1000" dirty="0">
                        <a:latin typeface="Times New Roman"/>
                        <a:cs typeface="Times New Roman"/>
                      </a:endParaRPr>
                    </a:p>
                    <a:p>
                      <a:pPr>
                        <a:lnSpc>
                          <a:spcPct val="100000"/>
                        </a:lnSpc>
                      </a:pPr>
                      <a:endParaRPr sz="1000" dirty="0">
                        <a:latin typeface="Times New Roman"/>
                        <a:cs typeface="Times New Roman"/>
                      </a:endParaRPr>
                    </a:p>
                    <a:p>
                      <a:pPr>
                        <a:lnSpc>
                          <a:spcPct val="100000"/>
                        </a:lnSpc>
                      </a:pPr>
                      <a:endParaRPr sz="1000" dirty="0">
                        <a:latin typeface="Times New Roman"/>
                        <a:cs typeface="Times New Roman"/>
                      </a:endParaRPr>
                    </a:p>
                    <a:p>
                      <a:pPr>
                        <a:lnSpc>
                          <a:spcPct val="100000"/>
                        </a:lnSpc>
                      </a:pPr>
                      <a:endParaRPr sz="1000" dirty="0">
                        <a:latin typeface="Times New Roman"/>
                        <a:cs typeface="Times New Roman"/>
                      </a:endParaRPr>
                    </a:p>
                    <a:p>
                      <a:pPr>
                        <a:lnSpc>
                          <a:spcPct val="100000"/>
                        </a:lnSpc>
                      </a:pPr>
                      <a:endParaRPr sz="1000" dirty="0">
                        <a:latin typeface="Times New Roman"/>
                        <a:cs typeface="Times New Roman"/>
                      </a:endParaRPr>
                    </a:p>
                    <a:p>
                      <a:pPr>
                        <a:lnSpc>
                          <a:spcPct val="100000"/>
                        </a:lnSpc>
                      </a:pPr>
                      <a:endParaRPr sz="1000" dirty="0">
                        <a:latin typeface="Times New Roman"/>
                        <a:cs typeface="Times New Roman"/>
                      </a:endParaRPr>
                    </a:p>
                    <a:p>
                      <a:pPr>
                        <a:lnSpc>
                          <a:spcPct val="100000"/>
                        </a:lnSpc>
                      </a:pPr>
                      <a:endParaRPr sz="1000" dirty="0">
                        <a:latin typeface="Times New Roman"/>
                        <a:cs typeface="Times New Roman"/>
                      </a:endParaRPr>
                    </a:p>
                    <a:p>
                      <a:pPr>
                        <a:lnSpc>
                          <a:spcPct val="100000"/>
                        </a:lnSpc>
                      </a:pPr>
                      <a:endParaRPr sz="1000" dirty="0">
                        <a:latin typeface="Times New Roman"/>
                        <a:cs typeface="Times New Roman"/>
                      </a:endParaRPr>
                    </a:p>
                    <a:p>
                      <a:pPr>
                        <a:lnSpc>
                          <a:spcPct val="100000"/>
                        </a:lnSpc>
                      </a:pPr>
                      <a:endParaRPr sz="1000" dirty="0">
                        <a:latin typeface="Times New Roman"/>
                        <a:cs typeface="Times New Roman"/>
                      </a:endParaRPr>
                    </a:p>
                    <a:p>
                      <a:pPr>
                        <a:lnSpc>
                          <a:spcPct val="100000"/>
                        </a:lnSpc>
                      </a:pPr>
                      <a:endParaRPr sz="1000" dirty="0">
                        <a:latin typeface="Times New Roman"/>
                        <a:cs typeface="Times New Roman"/>
                      </a:endParaRPr>
                    </a:p>
                    <a:p>
                      <a:pPr>
                        <a:lnSpc>
                          <a:spcPct val="100000"/>
                        </a:lnSpc>
                      </a:pPr>
                      <a:endParaRPr sz="1000" dirty="0">
                        <a:latin typeface="Times New Roman"/>
                        <a:cs typeface="Times New Roman"/>
                      </a:endParaRPr>
                    </a:p>
                  </a:txBody>
                  <a:tcPr marL="0" marR="0" marT="0" marB="0">
                    <a:lnR w="12700" cap="flat" cmpd="sng" algn="ctr">
                      <a:solidFill>
                        <a:srgbClr val="FFFFFF"/>
                      </a:solidFill>
                      <a:prstDash val="solid"/>
                      <a:round/>
                      <a:headEnd type="none" w="med" len="med"/>
                      <a:tailEnd type="none" w="med" len="med"/>
                    </a:lnR>
                    <a:lnT w="38100">
                      <a:solidFill>
                        <a:srgbClr val="FFFFFF"/>
                      </a:solidFill>
                      <a:prstDash val="solid"/>
                    </a:lnT>
                  </a:tcPr>
                </a:tc>
                <a:tc>
                  <a:txBody>
                    <a:bodyPr/>
                    <a:lstStyle/>
                    <a:p>
                      <a:pPr marL="85090">
                        <a:lnSpc>
                          <a:spcPct val="100000"/>
                        </a:lnSpc>
                        <a:spcBef>
                          <a:spcPts val="204"/>
                        </a:spcBef>
                      </a:pPr>
                      <a:r>
                        <a:rPr sz="1000" b="1" spc="-5" dirty="0">
                          <a:latin typeface="Arial"/>
                          <a:cs typeface="Arial"/>
                        </a:rPr>
                        <a:t>Starz</a:t>
                      </a:r>
                      <a:endParaRPr sz="1000" dirty="0">
                        <a:latin typeface="Arial"/>
                        <a:cs typeface="Arial"/>
                      </a:endParaRPr>
                    </a:p>
                    <a:p>
                      <a:pPr marL="85090" marR="165735">
                        <a:lnSpc>
                          <a:spcPct val="100000"/>
                        </a:lnSpc>
                      </a:pPr>
                      <a:r>
                        <a:rPr sz="950" b="1" dirty="0">
                          <a:latin typeface="Arial"/>
                          <a:cs typeface="Arial"/>
                        </a:rPr>
                        <a:t>Mkt </a:t>
                      </a:r>
                      <a:r>
                        <a:rPr sz="950" b="1" spc="-5" dirty="0">
                          <a:latin typeface="Arial"/>
                          <a:cs typeface="Arial"/>
                        </a:rPr>
                        <a:t>Cap: $2.4bn. EV:</a:t>
                      </a:r>
                      <a:r>
                        <a:rPr sz="950" b="1" spc="-90" dirty="0">
                          <a:latin typeface="Arial"/>
                          <a:cs typeface="Arial"/>
                        </a:rPr>
                        <a:t> </a:t>
                      </a:r>
                      <a:r>
                        <a:rPr sz="950" b="1" spc="-5" dirty="0">
                          <a:latin typeface="Arial"/>
                          <a:cs typeface="Arial"/>
                        </a:rPr>
                        <a:t>$3.5bn  Revenue:</a:t>
                      </a:r>
                      <a:r>
                        <a:rPr sz="950" b="1" spc="-90" dirty="0">
                          <a:latin typeface="Arial"/>
                          <a:cs typeface="Arial"/>
                        </a:rPr>
                        <a:t> </a:t>
                      </a:r>
                      <a:r>
                        <a:rPr sz="950" b="1" spc="-5" dirty="0">
                          <a:latin typeface="Arial"/>
                          <a:cs typeface="Arial"/>
                        </a:rPr>
                        <a:t>$6,223m</a:t>
                      </a:r>
                      <a:endParaRPr sz="950" dirty="0">
                        <a:latin typeface="Arial"/>
                        <a:cs typeface="Arial"/>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4770">
                      <a:solidFill>
                        <a:srgbClr val="FFFFFF"/>
                      </a:solidFill>
                      <a:prstDash val="solid"/>
                    </a:lnT>
                    <a:lnB w="38100">
                      <a:solidFill>
                        <a:srgbClr val="FFFFFF"/>
                      </a:solidFill>
                      <a:prstDash val="solid"/>
                    </a:lnB>
                    <a:solidFill>
                      <a:srgbClr val="C5D1D6"/>
                    </a:solidFill>
                  </a:tcPr>
                </a:tc>
                <a:tc>
                  <a:txBody>
                    <a:bodyPr/>
                    <a:lstStyle/>
                    <a:p>
                      <a:pPr marL="199390" marR="284480" indent="-114300">
                        <a:lnSpc>
                          <a:spcPct val="100000"/>
                        </a:lnSpc>
                        <a:spcBef>
                          <a:spcPts val="210"/>
                        </a:spcBef>
                        <a:buClr>
                          <a:srgbClr val="003399"/>
                        </a:buClr>
                        <a:buFont typeface="Wingdings"/>
                        <a:buChar char=""/>
                        <a:tabLst>
                          <a:tab pos="200025" algn="l"/>
                        </a:tabLst>
                      </a:pPr>
                      <a:r>
                        <a:rPr sz="950" spc="-5" dirty="0">
                          <a:latin typeface="Arial"/>
                          <a:cs typeface="Arial"/>
                        </a:rPr>
                        <a:t>Produces original content and distributes third party  content through premium</a:t>
                      </a:r>
                      <a:r>
                        <a:rPr sz="950" spc="-45" dirty="0">
                          <a:latin typeface="Arial"/>
                          <a:cs typeface="Arial"/>
                        </a:rPr>
                        <a:t> </a:t>
                      </a:r>
                      <a:r>
                        <a:rPr sz="950" spc="-5" dirty="0">
                          <a:latin typeface="Arial"/>
                          <a:cs typeface="Arial"/>
                        </a:rPr>
                        <a:t>channels</a:t>
                      </a:r>
                      <a:endParaRPr sz="950" dirty="0">
                        <a:latin typeface="Arial"/>
                        <a:cs typeface="Arial"/>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4770">
                      <a:solidFill>
                        <a:srgbClr val="FFFFFF"/>
                      </a:solidFill>
                      <a:prstDash val="solid"/>
                    </a:lnT>
                    <a:lnB w="38100">
                      <a:solidFill>
                        <a:srgbClr val="FFFFFF"/>
                      </a:solidFill>
                      <a:prstDash val="solid"/>
                    </a:lnB>
                    <a:solidFill>
                      <a:srgbClr val="F1F1F1"/>
                    </a:solidFill>
                  </a:tcPr>
                </a:tc>
                <a:tc>
                  <a:txBody>
                    <a:bodyPr/>
                    <a:lstStyle/>
                    <a:p>
                      <a:pPr marL="200025" marR="215265" indent="-114300">
                        <a:lnSpc>
                          <a:spcPct val="100000"/>
                        </a:lnSpc>
                        <a:spcBef>
                          <a:spcPts val="210"/>
                        </a:spcBef>
                        <a:buClr>
                          <a:srgbClr val="003399"/>
                        </a:buClr>
                        <a:buFont typeface="Wingdings"/>
                        <a:buChar char=""/>
                        <a:tabLst>
                          <a:tab pos="200660" algn="l"/>
                        </a:tabLst>
                      </a:pPr>
                      <a:r>
                        <a:rPr sz="950" spc="-5" dirty="0">
                          <a:latin typeface="Arial"/>
                          <a:cs typeface="Arial"/>
                        </a:rPr>
                        <a:t>Has been in takeover discussions with  multiple parties </a:t>
                      </a:r>
                      <a:r>
                        <a:rPr sz="950" dirty="0">
                          <a:latin typeface="Arial"/>
                          <a:cs typeface="Arial"/>
                        </a:rPr>
                        <a:t>including </a:t>
                      </a:r>
                      <a:r>
                        <a:rPr sz="950" spc="-5" dirty="0">
                          <a:latin typeface="Arial"/>
                          <a:cs typeface="Arial"/>
                        </a:rPr>
                        <a:t>AMC,</a:t>
                      </a:r>
                      <a:r>
                        <a:rPr sz="950" spc="-85" dirty="0">
                          <a:latin typeface="Arial"/>
                          <a:cs typeface="Arial"/>
                        </a:rPr>
                        <a:t> </a:t>
                      </a:r>
                      <a:r>
                        <a:rPr sz="950" dirty="0">
                          <a:latin typeface="Arial"/>
                          <a:cs typeface="Arial"/>
                        </a:rPr>
                        <a:t>Lionsgate</a:t>
                      </a: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64770">
                      <a:solidFill>
                        <a:srgbClr val="FFFFFF"/>
                      </a:solidFill>
                      <a:prstDash val="solid"/>
                    </a:lnT>
                    <a:lnB w="38100">
                      <a:solidFill>
                        <a:srgbClr val="FFFFFF"/>
                      </a:solidFill>
                      <a:prstDash val="solid"/>
                    </a:lnB>
                    <a:solidFill>
                      <a:srgbClr val="F1F1F1"/>
                    </a:solidFill>
                  </a:tcPr>
                </a:tc>
                <a:extLst>
                  <a:ext uri="{0D108BD9-81ED-4DB2-BD59-A6C34878D82A}">
                    <a16:rowId xmlns:a16="http://schemas.microsoft.com/office/drawing/2014/main" val="10001"/>
                  </a:ext>
                </a:extLst>
              </a:tr>
              <a:tr h="595756">
                <a:tc vMerge="1">
                  <a:txBody>
                    <a:bodyPr/>
                    <a:lstStyle/>
                    <a:p>
                      <a:endParaRPr/>
                    </a:p>
                  </a:txBody>
                  <a:tcPr marL="0" marR="0" marT="0" marB="0">
                    <a:lnR w="12700">
                      <a:solidFill>
                        <a:srgbClr val="FFFFFF"/>
                      </a:solidFill>
                      <a:prstDash val="solid"/>
                    </a:lnR>
                    <a:lnT w="38100">
                      <a:solidFill>
                        <a:srgbClr val="FFFFFF"/>
                      </a:solidFill>
                      <a:prstDash val="solid"/>
                    </a:lnT>
                  </a:tcPr>
                </a:tc>
                <a:tc>
                  <a:txBody>
                    <a:bodyPr/>
                    <a:lstStyle/>
                    <a:p>
                      <a:pPr marL="85090">
                        <a:lnSpc>
                          <a:spcPct val="100000"/>
                        </a:lnSpc>
                        <a:spcBef>
                          <a:spcPts val="110"/>
                        </a:spcBef>
                      </a:pPr>
                      <a:r>
                        <a:rPr sz="1000" b="1" spc="-10" dirty="0">
                          <a:latin typeface="Arial"/>
                          <a:cs typeface="Arial"/>
                        </a:rPr>
                        <a:t>AMC</a:t>
                      </a:r>
                      <a:r>
                        <a:rPr sz="1000" b="1" spc="-45" dirty="0">
                          <a:latin typeface="Arial"/>
                          <a:cs typeface="Arial"/>
                        </a:rPr>
                        <a:t> </a:t>
                      </a:r>
                      <a:r>
                        <a:rPr sz="1000" b="1" spc="-5" dirty="0">
                          <a:latin typeface="Arial"/>
                          <a:cs typeface="Arial"/>
                        </a:rPr>
                        <a:t>Networks</a:t>
                      </a:r>
                      <a:endParaRPr sz="1000">
                        <a:latin typeface="Arial"/>
                        <a:cs typeface="Arial"/>
                      </a:endParaRPr>
                    </a:p>
                    <a:p>
                      <a:pPr marL="85090" marR="222885">
                        <a:lnSpc>
                          <a:spcPct val="100000"/>
                        </a:lnSpc>
                      </a:pPr>
                      <a:r>
                        <a:rPr sz="950" spc="-5" dirty="0">
                          <a:latin typeface="Arial"/>
                          <a:cs typeface="Arial"/>
                        </a:rPr>
                        <a:t>Mkt Cap: $4.8bn, EV:</a:t>
                      </a:r>
                      <a:r>
                        <a:rPr sz="950" spc="-45" dirty="0">
                          <a:latin typeface="Arial"/>
                          <a:cs typeface="Arial"/>
                        </a:rPr>
                        <a:t> </a:t>
                      </a:r>
                      <a:r>
                        <a:rPr sz="950" spc="-5" dirty="0">
                          <a:latin typeface="Arial"/>
                          <a:cs typeface="Arial"/>
                        </a:rPr>
                        <a:t>$7.8bn  Revenue:</a:t>
                      </a:r>
                      <a:r>
                        <a:rPr sz="950" spc="-80" dirty="0">
                          <a:latin typeface="Arial"/>
                          <a:cs typeface="Arial"/>
                        </a:rPr>
                        <a:t> </a:t>
                      </a:r>
                      <a:r>
                        <a:rPr sz="950" spc="-5" dirty="0">
                          <a:latin typeface="Arial"/>
                          <a:cs typeface="Arial"/>
                        </a:rPr>
                        <a:t>$2,581m</a:t>
                      </a:r>
                      <a:endParaRPr sz="950">
                        <a:latin typeface="Arial"/>
                        <a:cs typeface="Arial"/>
                      </a:endParaRPr>
                    </a:p>
                  </a:txBody>
                  <a:tcPr marL="0" marR="0" marT="0" marB="0" anchor="ctr">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0DBC6"/>
                    </a:solidFill>
                  </a:tcPr>
                </a:tc>
                <a:tc>
                  <a:txBody>
                    <a:bodyPr/>
                    <a:lstStyle/>
                    <a:p>
                      <a:pPr marL="199390" marR="119380" indent="-114300">
                        <a:lnSpc>
                          <a:spcPct val="100000"/>
                        </a:lnSpc>
                        <a:spcBef>
                          <a:spcPts val="110"/>
                        </a:spcBef>
                        <a:buClr>
                          <a:srgbClr val="003399"/>
                        </a:buClr>
                        <a:buFont typeface="Wingdings"/>
                        <a:buChar char=""/>
                        <a:tabLst>
                          <a:tab pos="200025" algn="l"/>
                        </a:tabLst>
                      </a:pPr>
                      <a:r>
                        <a:rPr sz="950" spc="-5" dirty="0">
                          <a:latin typeface="Arial"/>
                          <a:cs typeface="Arial"/>
                        </a:rPr>
                        <a:t>Holdings company which owns </a:t>
                      </a:r>
                      <a:r>
                        <a:rPr sz="950" dirty="0">
                          <a:latin typeface="Arial"/>
                          <a:cs typeface="Arial"/>
                        </a:rPr>
                        <a:t>cable </a:t>
                      </a:r>
                      <a:r>
                        <a:rPr sz="950" spc="-5" dirty="0">
                          <a:latin typeface="Arial"/>
                          <a:cs typeface="Arial"/>
                        </a:rPr>
                        <a:t>television brands  and produces some  popular original</a:t>
                      </a:r>
                      <a:r>
                        <a:rPr sz="950" spc="-25" dirty="0">
                          <a:latin typeface="Arial"/>
                          <a:cs typeface="Arial"/>
                        </a:rPr>
                        <a:t> </a:t>
                      </a:r>
                      <a:r>
                        <a:rPr sz="950" spc="-5" dirty="0">
                          <a:latin typeface="Arial"/>
                          <a:cs typeface="Arial"/>
                        </a:rPr>
                        <a:t>content</a:t>
                      </a:r>
                      <a:endParaRPr sz="950">
                        <a:latin typeface="Arial"/>
                        <a:cs typeface="Arial"/>
                      </a:endParaRPr>
                    </a:p>
                  </a:txBody>
                  <a:tcPr marL="0" marR="0" marT="0" marB="0" anchor="ctr">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0DBC6"/>
                    </a:solidFill>
                  </a:tcPr>
                </a:tc>
                <a:tc>
                  <a:txBody>
                    <a:bodyPr/>
                    <a:lstStyle/>
                    <a:p>
                      <a:pPr marL="200025" indent="-114300">
                        <a:lnSpc>
                          <a:spcPct val="100000"/>
                        </a:lnSpc>
                        <a:spcBef>
                          <a:spcPts val="110"/>
                        </a:spcBef>
                        <a:buClr>
                          <a:srgbClr val="003399"/>
                        </a:buClr>
                        <a:buFont typeface="Wingdings"/>
                        <a:buChar char=""/>
                        <a:tabLst>
                          <a:tab pos="200660" algn="l"/>
                        </a:tabLst>
                      </a:pPr>
                      <a:r>
                        <a:rPr sz="950" spc="-5" dirty="0">
                          <a:latin typeface="Arial"/>
                          <a:cs typeface="Arial"/>
                        </a:rPr>
                        <a:t>Could be comparable </a:t>
                      </a:r>
                      <a:r>
                        <a:rPr sz="950" dirty="0">
                          <a:latin typeface="Arial"/>
                          <a:cs typeface="Arial"/>
                        </a:rPr>
                        <a:t>acquisition</a:t>
                      </a:r>
                      <a:r>
                        <a:rPr sz="950" spc="-90" dirty="0">
                          <a:latin typeface="Arial"/>
                          <a:cs typeface="Arial"/>
                        </a:rPr>
                        <a:t> </a:t>
                      </a:r>
                      <a:r>
                        <a:rPr sz="950" spc="-5" dirty="0">
                          <a:latin typeface="Arial"/>
                          <a:cs typeface="Arial"/>
                        </a:rPr>
                        <a:t>target</a:t>
                      </a:r>
                      <a:endParaRPr sz="950" dirty="0">
                        <a:latin typeface="Arial"/>
                        <a:cs typeface="Arial"/>
                      </a:endParaRPr>
                    </a:p>
                  </a:txBody>
                  <a:tcPr marL="0" marR="0" marT="0" marB="0" anchor="ctr">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0DBC6"/>
                    </a:solidFill>
                  </a:tcPr>
                </a:tc>
                <a:extLst>
                  <a:ext uri="{0D108BD9-81ED-4DB2-BD59-A6C34878D82A}">
                    <a16:rowId xmlns:a16="http://schemas.microsoft.com/office/drawing/2014/main" val="10002"/>
                  </a:ext>
                </a:extLst>
              </a:tr>
              <a:tr h="595757">
                <a:tc vMerge="1">
                  <a:txBody>
                    <a:bodyPr/>
                    <a:lstStyle/>
                    <a:p>
                      <a:endParaRPr/>
                    </a:p>
                  </a:txBody>
                  <a:tcPr marL="0" marR="0" marT="0" marB="0">
                    <a:lnR w="12700">
                      <a:solidFill>
                        <a:srgbClr val="FFFFFF"/>
                      </a:solidFill>
                      <a:prstDash val="solid"/>
                    </a:lnR>
                    <a:lnT w="38100">
                      <a:solidFill>
                        <a:srgbClr val="FFFFFF"/>
                      </a:solidFill>
                      <a:prstDash val="solid"/>
                    </a:lnT>
                  </a:tcPr>
                </a:tc>
                <a:tc>
                  <a:txBody>
                    <a:bodyPr/>
                    <a:lstStyle/>
                    <a:p>
                      <a:pPr marL="85090">
                        <a:lnSpc>
                          <a:spcPct val="100000"/>
                        </a:lnSpc>
                        <a:spcBef>
                          <a:spcPts val="209"/>
                        </a:spcBef>
                      </a:pPr>
                      <a:r>
                        <a:rPr sz="1000" b="1" dirty="0">
                          <a:latin typeface="Arial"/>
                          <a:cs typeface="Arial"/>
                        </a:rPr>
                        <a:t>MSG</a:t>
                      </a:r>
                      <a:r>
                        <a:rPr sz="1000" b="1" spc="-100" dirty="0">
                          <a:latin typeface="Arial"/>
                          <a:cs typeface="Arial"/>
                        </a:rPr>
                        <a:t> </a:t>
                      </a:r>
                      <a:r>
                        <a:rPr sz="1000" b="1" spc="-5" dirty="0">
                          <a:latin typeface="Arial"/>
                          <a:cs typeface="Arial"/>
                        </a:rPr>
                        <a:t>Networks</a:t>
                      </a:r>
                      <a:endParaRPr sz="1000">
                        <a:latin typeface="Arial"/>
                        <a:cs typeface="Arial"/>
                      </a:endParaRPr>
                    </a:p>
                    <a:p>
                      <a:pPr marL="85090" marR="222885">
                        <a:lnSpc>
                          <a:spcPct val="100000"/>
                        </a:lnSpc>
                      </a:pPr>
                      <a:r>
                        <a:rPr sz="950" spc="-5" dirty="0">
                          <a:latin typeface="Arial"/>
                          <a:cs typeface="Arial"/>
                        </a:rPr>
                        <a:t>Mkt Cap: $1.2bn. EV:</a:t>
                      </a:r>
                      <a:r>
                        <a:rPr sz="950" spc="-45" dirty="0">
                          <a:latin typeface="Arial"/>
                          <a:cs typeface="Arial"/>
                        </a:rPr>
                        <a:t> </a:t>
                      </a:r>
                      <a:r>
                        <a:rPr sz="950" spc="-5" dirty="0">
                          <a:latin typeface="Arial"/>
                          <a:cs typeface="Arial"/>
                        </a:rPr>
                        <a:t>$2.5bn  Revenue:</a:t>
                      </a:r>
                      <a:r>
                        <a:rPr sz="950" spc="-85" dirty="0">
                          <a:latin typeface="Arial"/>
                          <a:cs typeface="Arial"/>
                        </a:rPr>
                        <a:t> </a:t>
                      </a:r>
                      <a:r>
                        <a:rPr sz="950" spc="-5" dirty="0">
                          <a:latin typeface="Arial"/>
                          <a:cs typeface="Arial"/>
                        </a:rPr>
                        <a:t>$1,155mm</a:t>
                      </a:r>
                      <a:endParaRPr sz="950">
                        <a:latin typeface="Arial"/>
                        <a:cs typeface="Arial"/>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5D1D6"/>
                    </a:solidFill>
                  </a:tcPr>
                </a:tc>
                <a:tc>
                  <a:txBody>
                    <a:bodyPr/>
                    <a:lstStyle/>
                    <a:p>
                      <a:pPr marL="199390" marR="89535" indent="-114300">
                        <a:lnSpc>
                          <a:spcPct val="100000"/>
                        </a:lnSpc>
                        <a:spcBef>
                          <a:spcPts val="210"/>
                        </a:spcBef>
                        <a:buClr>
                          <a:srgbClr val="003399"/>
                        </a:buClr>
                        <a:buFont typeface="Wingdings"/>
                        <a:buChar char=""/>
                        <a:tabLst>
                          <a:tab pos="200025" algn="l"/>
                        </a:tabLst>
                      </a:pPr>
                      <a:r>
                        <a:rPr sz="950" spc="-5" dirty="0">
                          <a:latin typeface="Arial"/>
                          <a:cs typeface="Arial"/>
                        </a:rPr>
                        <a:t>Sporting and entertainment services </a:t>
                      </a:r>
                      <a:r>
                        <a:rPr sz="950" dirty="0">
                          <a:latin typeface="Arial"/>
                          <a:cs typeface="Arial"/>
                        </a:rPr>
                        <a:t>incl. </a:t>
                      </a:r>
                      <a:r>
                        <a:rPr sz="950" spc="-5" dirty="0">
                          <a:latin typeface="Arial"/>
                          <a:cs typeface="Arial"/>
                        </a:rPr>
                        <a:t>sporting  coverage, content mgnt, TV broadcasting, script</a:t>
                      </a:r>
                      <a:r>
                        <a:rPr sz="950" spc="-15" dirty="0">
                          <a:latin typeface="Arial"/>
                          <a:cs typeface="Arial"/>
                        </a:rPr>
                        <a:t> </a:t>
                      </a:r>
                      <a:r>
                        <a:rPr sz="950" spc="-5" dirty="0">
                          <a:latin typeface="Arial"/>
                          <a:cs typeface="Arial"/>
                        </a:rPr>
                        <a:t>writing</a:t>
                      </a:r>
                      <a:endParaRPr sz="950">
                        <a:latin typeface="Arial"/>
                        <a:cs typeface="Arial"/>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1F1F1"/>
                    </a:solidFill>
                  </a:tcPr>
                </a:tc>
                <a:tc>
                  <a:txBody>
                    <a:bodyPr/>
                    <a:lstStyle/>
                    <a:p>
                      <a:pPr marL="200025" marR="659130" indent="-114300">
                        <a:lnSpc>
                          <a:spcPct val="100000"/>
                        </a:lnSpc>
                        <a:spcBef>
                          <a:spcPts val="210"/>
                        </a:spcBef>
                        <a:buClr>
                          <a:srgbClr val="003399"/>
                        </a:buClr>
                        <a:buFont typeface="Wingdings"/>
                        <a:buChar char=""/>
                        <a:tabLst>
                          <a:tab pos="200660" algn="l"/>
                        </a:tabLst>
                      </a:pPr>
                      <a:r>
                        <a:rPr sz="950" spc="-5" dirty="0">
                          <a:latin typeface="Arial"/>
                          <a:cs typeface="Arial"/>
                        </a:rPr>
                        <a:t>Sports </a:t>
                      </a:r>
                      <a:r>
                        <a:rPr sz="950" dirty="0">
                          <a:latin typeface="Arial"/>
                          <a:cs typeface="Arial"/>
                        </a:rPr>
                        <a:t>franchises </a:t>
                      </a:r>
                      <a:r>
                        <a:rPr sz="950" spc="-5" dirty="0">
                          <a:latin typeface="Arial"/>
                          <a:cs typeface="Arial"/>
                        </a:rPr>
                        <a:t>more suited</a:t>
                      </a:r>
                      <a:r>
                        <a:rPr sz="950" spc="-105" dirty="0">
                          <a:latin typeface="Arial"/>
                          <a:cs typeface="Arial"/>
                        </a:rPr>
                        <a:t> </a:t>
                      </a:r>
                      <a:r>
                        <a:rPr sz="950" dirty="0">
                          <a:latin typeface="Arial"/>
                          <a:cs typeface="Arial"/>
                        </a:rPr>
                        <a:t>for  </a:t>
                      </a:r>
                      <a:r>
                        <a:rPr sz="950" spc="-5" dirty="0">
                          <a:latin typeface="Arial"/>
                          <a:cs typeface="Arial"/>
                        </a:rPr>
                        <a:t>advertising based</a:t>
                      </a:r>
                      <a:r>
                        <a:rPr sz="950" spc="-70" dirty="0">
                          <a:latin typeface="Arial"/>
                          <a:cs typeface="Arial"/>
                        </a:rPr>
                        <a:t> </a:t>
                      </a:r>
                      <a:r>
                        <a:rPr sz="950" spc="-5" dirty="0">
                          <a:latin typeface="Arial"/>
                          <a:cs typeface="Arial"/>
                        </a:rPr>
                        <a:t>model</a:t>
                      </a:r>
                      <a:endParaRPr sz="950" dirty="0">
                        <a:latin typeface="Arial"/>
                        <a:cs typeface="Arial"/>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1F1F1"/>
                    </a:solidFill>
                  </a:tcPr>
                </a:tc>
                <a:extLst>
                  <a:ext uri="{0D108BD9-81ED-4DB2-BD59-A6C34878D82A}">
                    <a16:rowId xmlns:a16="http://schemas.microsoft.com/office/drawing/2014/main" val="10003"/>
                  </a:ext>
                </a:extLst>
              </a:tr>
              <a:tr h="595757">
                <a:tc vMerge="1">
                  <a:txBody>
                    <a:bodyPr/>
                    <a:lstStyle/>
                    <a:p>
                      <a:endParaRPr/>
                    </a:p>
                  </a:txBody>
                  <a:tcPr marL="0" marR="0" marT="0" marB="0">
                    <a:lnR w="12700">
                      <a:solidFill>
                        <a:srgbClr val="FFFFFF"/>
                      </a:solidFill>
                      <a:prstDash val="solid"/>
                    </a:lnR>
                    <a:lnT w="38100">
                      <a:solidFill>
                        <a:srgbClr val="FFFFFF"/>
                      </a:solidFill>
                      <a:prstDash val="solid"/>
                    </a:lnT>
                  </a:tcPr>
                </a:tc>
                <a:tc>
                  <a:txBody>
                    <a:bodyPr/>
                    <a:lstStyle/>
                    <a:p>
                      <a:pPr marL="85090">
                        <a:lnSpc>
                          <a:spcPct val="100000"/>
                        </a:lnSpc>
                        <a:spcBef>
                          <a:spcPts val="210"/>
                        </a:spcBef>
                      </a:pPr>
                      <a:r>
                        <a:rPr sz="1000" b="1" spc="-5" dirty="0">
                          <a:latin typeface="Arial"/>
                          <a:cs typeface="Arial"/>
                        </a:rPr>
                        <a:t>Discovery</a:t>
                      </a:r>
                      <a:r>
                        <a:rPr sz="1000" b="1" spc="-80" dirty="0">
                          <a:latin typeface="Arial"/>
                          <a:cs typeface="Arial"/>
                        </a:rPr>
                        <a:t> </a:t>
                      </a:r>
                      <a:r>
                        <a:rPr sz="1000" b="1" spc="-5" dirty="0">
                          <a:latin typeface="Arial"/>
                          <a:cs typeface="Arial"/>
                        </a:rPr>
                        <a:t>Networks</a:t>
                      </a:r>
                      <a:endParaRPr sz="1000">
                        <a:latin typeface="Arial"/>
                        <a:cs typeface="Arial"/>
                      </a:endParaRPr>
                    </a:p>
                    <a:p>
                      <a:pPr marL="85090" marR="88900">
                        <a:lnSpc>
                          <a:spcPct val="100000"/>
                        </a:lnSpc>
                      </a:pPr>
                      <a:r>
                        <a:rPr sz="950" spc="-5" dirty="0">
                          <a:latin typeface="Arial"/>
                          <a:cs typeface="Arial"/>
                        </a:rPr>
                        <a:t>Mkt Cap: $15.8bn; EV:</a:t>
                      </a:r>
                      <a:r>
                        <a:rPr sz="950" spc="-40" dirty="0">
                          <a:latin typeface="Arial"/>
                          <a:cs typeface="Arial"/>
                        </a:rPr>
                        <a:t> </a:t>
                      </a:r>
                      <a:r>
                        <a:rPr sz="950" spc="-5" dirty="0">
                          <a:latin typeface="Arial"/>
                          <a:cs typeface="Arial"/>
                        </a:rPr>
                        <a:t>$23.3bn  Revenue:</a:t>
                      </a:r>
                      <a:r>
                        <a:rPr sz="950" spc="-80" dirty="0">
                          <a:latin typeface="Arial"/>
                          <a:cs typeface="Arial"/>
                        </a:rPr>
                        <a:t> </a:t>
                      </a:r>
                      <a:r>
                        <a:rPr sz="950" spc="-5" dirty="0">
                          <a:latin typeface="Arial"/>
                          <a:cs typeface="Arial"/>
                        </a:rPr>
                        <a:t>$6,394m</a:t>
                      </a:r>
                      <a:endParaRPr sz="950">
                        <a:latin typeface="Arial"/>
                        <a:cs typeface="Arial"/>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5D1D6"/>
                    </a:solidFill>
                  </a:tcPr>
                </a:tc>
                <a:tc>
                  <a:txBody>
                    <a:bodyPr/>
                    <a:lstStyle/>
                    <a:p>
                      <a:pPr marL="199390" marR="597535" indent="-114300">
                        <a:lnSpc>
                          <a:spcPct val="100000"/>
                        </a:lnSpc>
                        <a:spcBef>
                          <a:spcPts val="210"/>
                        </a:spcBef>
                        <a:buClr>
                          <a:srgbClr val="003399"/>
                        </a:buClr>
                        <a:buFont typeface="Wingdings"/>
                        <a:buChar char=""/>
                        <a:tabLst>
                          <a:tab pos="200025" algn="l"/>
                        </a:tabLst>
                      </a:pPr>
                      <a:r>
                        <a:rPr sz="950" spc="-5" dirty="0">
                          <a:latin typeface="Arial"/>
                          <a:cs typeface="Arial"/>
                        </a:rPr>
                        <a:t>Non-fiction entertainment </a:t>
                      </a:r>
                      <a:r>
                        <a:rPr sz="950" dirty="0">
                          <a:latin typeface="Arial"/>
                          <a:cs typeface="Arial"/>
                        </a:rPr>
                        <a:t>incl. </a:t>
                      </a:r>
                      <a:r>
                        <a:rPr sz="950" spc="-5" dirty="0">
                          <a:latin typeface="Arial"/>
                          <a:cs typeface="Arial"/>
                        </a:rPr>
                        <a:t>educational TV  channels, </a:t>
                      </a:r>
                      <a:r>
                        <a:rPr sz="950" dirty="0">
                          <a:latin typeface="Arial"/>
                          <a:cs typeface="Arial"/>
                        </a:rPr>
                        <a:t>digital </a:t>
                      </a:r>
                      <a:r>
                        <a:rPr sz="950" spc="-5" dirty="0">
                          <a:latin typeface="Arial"/>
                          <a:cs typeface="Arial"/>
                        </a:rPr>
                        <a:t>media</a:t>
                      </a:r>
                      <a:r>
                        <a:rPr sz="950" spc="-85" dirty="0">
                          <a:latin typeface="Arial"/>
                          <a:cs typeface="Arial"/>
                        </a:rPr>
                        <a:t> </a:t>
                      </a:r>
                      <a:r>
                        <a:rPr sz="950" spc="-5" dirty="0">
                          <a:latin typeface="Arial"/>
                          <a:cs typeface="Arial"/>
                        </a:rPr>
                        <a:t>services</a:t>
                      </a:r>
                      <a:endParaRPr sz="950" dirty="0">
                        <a:latin typeface="Arial"/>
                        <a:cs typeface="Arial"/>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1F1F1"/>
                    </a:solidFill>
                  </a:tcPr>
                </a:tc>
                <a:tc>
                  <a:txBody>
                    <a:bodyPr/>
                    <a:lstStyle/>
                    <a:p>
                      <a:pPr marL="200025" marR="158115" indent="-114300">
                        <a:lnSpc>
                          <a:spcPct val="100000"/>
                        </a:lnSpc>
                        <a:spcBef>
                          <a:spcPts val="210"/>
                        </a:spcBef>
                        <a:buClr>
                          <a:srgbClr val="003399"/>
                        </a:buClr>
                        <a:buFont typeface="Wingdings"/>
                        <a:buChar char=""/>
                        <a:tabLst>
                          <a:tab pos="200660" algn="l"/>
                        </a:tabLst>
                      </a:pPr>
                      <a:r>
                        <a:rPr sz="950" spc="-5" dirty="0">
                          <a:latin typeface="Arial"/>
                          <a:cs typeface="Arial"/>
                        </a:rPr>
                        <a:t>Very large, content not </a:t>
                      </a:r>
                      <a:r>
                        <a:rPr sz="950" dirty="0">
                          <a:latin typeface="Arial"/>
                          <a:cs typeface="Arial"/>
                        </a:rPr>
                        <a:t>suited for</a:t>
                      </a:r>
                      <a:r>
                        <a:rPr sz="950" spc="-80" dirty="0">
                          <a:latin typeface="Arial"/>
                          <a:cs typeface="Arial"/>
                        </a:rPr>
                        <a:t> </a:t>
                      </a:r>
                      <a:r>
                        <a:rPr sz="950" spc="-5" dirty="0">
                          <a:latin typeface="Arial"/>
                          <a:cs typeface="Arial"/>
                        </a:rPr>
                        <a:t>exclusive  streaming</a:t>
                      </a:r>
                      <a:endParaRPr sz="950" dirty="0">
                        <a:latin typeface="Arial"/>
                        <a:cs typeface="Arial"/>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1F1F1"/>
                    </a:solidFill>
                  </a:tcPr>
                </a:tc>
                <a:extLst>
                  <a:ext uri="{0D108BD9-81ED-4DB2-BD59-A6C34878D82A}">
                    <a16:rowId xmlns:a16="http://schemas.microsoft.com/office/drawing/2014/main" val="10004"/>
                  </a:ext>
                </a:extLst>
              </a:tr>
              <a:tr h="595883">
                <a:tc vMerge="1">
                  <a:txBody>
                    <a:bodyPr/>
                    <a:lstStyle/>
                    <a:p>
                      <a:endParaRPr/>
                    </a:p>
                  </a:txBody>
                  <a:tcPr marL="0" marR="0" marT="0" marB="0">
                    <a:lnR w="12700">
                      <a:solidFill>
                        <a:srgbClr val="FFFFFF"/>
                      </a:solidFill>
                      <a:prstDash val="solid"/>
                    </a:lnR>
                    <a:lnT w="38100">
                      <a:solidFill>
                        <a:srgbClr val="FFFFFF"/>
                      </a:solidFill>
                      <a:prstDash val="solid"/>
                    </a:lnT>
                  </a:tcPr>
                </a:tc>
                <a:tc>
                  <a:txBody>
                    <a:bodyPr/>
                    <a:lstStyle/>
                    <a:p>
                      <a:pPr marL="85090">
                        <a:lnSpc>
                          <a:spcPct val="100000"/>
                        </a:lnSpc>
                        <a:spcBef>
                          <a:spcPts val="210"/>
                        </a:spcBef>
                      </a:pPr>
                      <a:r>
                        <a:rPr sz="1000" b="1" spc="-5" dirty="0">
                          <a:latin typeface="Arial"/>
                          <a:cs typeface="Arial"/>
                        </a:rPr>
                        <a:t>Scripps</a:t>
                      </a:r>
                      <a:endParaRPr sz="1000" dirty="0">
                        <a:latin typeface="Arial"/>
                        <a:cs typeface="Arial"/>
                      </a:endParaRPr>
                    </a:p>
                    <a:p>
                      <a:pPr marL="85090" marR="156210">
                        <a:lnSpc>
                          <a:spcPct val="100000"/>
                        </a:lnSpc>
                      </a:pPr>
                      <a:r>
                        <a:rPr sz="950" spc="-5" dirty="0">
                          <a:latin typeface="Arial"/>
                          <a:cs typeface="Arial"/>
                        </a:rPr>
                        <a:t>Mkt Cap: $7.6bn; EV:</a:t>
                      </a:r>
                      <a:r>
                        <a:rPr sz="950" spc="-40" dirty="0">
                          <a:latin typeface="Arial"/>
                          <a:cs typeface="Arial"/>
                        </a:rPr>
                        <a:t> </a:t>
                      </a:r>
                      <a:r>
                        <a:rPr sz="950" spc="-5" dirty="0">
                          <a:latin typeface="Arial"/>
                          <a:cs typeface="Arial"/>
                        </a:rPr>
                        <a:t>$11.8bn  Revenue:</a:t>
                      </a:r>
                      <a:r>
                        <a:rPr sz="950" spc="-80" dirty="0">
                          <a:latin typeface="Arial"/>
                          <a:cs typeface="Arial"/>
                        </a:rPr>
                        <a:t> </a:t>
                      </a:r>
                      <a:r>
                        <a:rPr sz="950" spc="-5" dirty="0">
                          <a:latin typeface="Arial"/>
                          <a:cs typeface="Arial"/>
                        </a:rPr>
                        <a:t>$3,018m</a:t>
                      </a:r>
                      <a:endParaRPr sz="950" dirty="0">
                        <a:latin typeface="Arial"/>
                        <a:cs typeface="Arial"/>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5D1D6"/>
                    </a:solidFill>
                  </a:tcPr>
                </a:tc>
                <a:tc>
                  <a:txBody>
                    <a:bodyPr/>
                    <a:lstStyle/>
                    <a:p>
                      <a:pPr marL="199390" marR="198755" indent="-114300">
                        <a:lnSpc>
                          <a:spcPct val="100000"/>
                        </a:lnSpc>
                        <a:spcBef>
                          <a:spcPts val="215"/>
                        </a:spcBef>
                        <a:buClr>
                          <a:srgbClr val="003399"/>
                        </a:buClr>
                        <a:buFont typeface="Wingdings"/>
                        <a:buChar char=""/>
                        <a:tabLst>
                          <a:tab pos="200025" algn="l"/>
                        </a:tabLst>
                      </a:pPr>
                      <a:r>
                        <a:rPr sz="950" spc="-5" dirty="0">
                          <a:latin typeface="Arial"/>
                          <a:cs typeface="Arial"/>
                        </a:rPr>
                        <a:t>Operates lifestyle TV </a:t>
                      </a:r>
                      <a:r>
                        <a:rPr sz="950" dirty="0">
                          <a:latin typeface="Arial"/>
                          <a:cs typeface="Arial"/>
                        </a:rPr>
                        <a:t>channels, </a:t>
                      </a:r>
                      <a:r>
                        <a:rPr sz="950" spc="-5" dirty="0">
                          <a:latin typeface="Arial"/>
                          <a:cs typeface="Arial"/>
                        </a:rPr>
                        <a:t>internet </a:t>
                      </a:r>
                      <a:r>
                        <a:rPr sz="950" dirty="0">
                          <a:latin typeface="Arial"/>
                          <a:cs typeface="Arial"/>
                        </a:rPr>
                        <a:t>businesses  </a:t>
                      </a:r>
                      <a:r>
                        <a:rPr sz="950" spc="-5" dirty="0">
                          <a:latin typeface="Arial"/>
                          <a:cs typeface="Arial"/>
                        </a:rPr>
                        <a:t>(Food Network, DIY Network, Cooking </a:t>
                      </a:r>
                      <a:r>
                        <a:rPr sz="950" dirty="0">
                          <a:latin typeface="Arial"/>
                          <a:cs typeface="Arial"/>
                        </a:rPr>
                        <a:t>Channel</a:t>
                      </a:r>
                      <a:r>
                        <a:rPr sz="950" dirty="0">
                          <a:solidFill>
                            <a:srgbClr val="0000FF"/>
                          </a:solidFill>
                          <a:latin typeface="Arial"/>
                          <a:cs typeface="Arial"/>
                        </a:rPr>
                        <a:t>,</a:t>
                      </a:r>
                      <a:r>
                        <a:rPr sz="950" spc="-35" dirty="0">
                          <a:solidFill>
                            <a:srgbClr val="0000FF"/>
                          </a:solidFill>
                          <a:latin typeface="Arial"/>
                          <a:cs typeface="Arial"/>
                        </a:rPr>
                        <a:t> </a:t>
                      </a:r>
                      <a:r>
                        <a:rPr sz="950" dirty="0">
                          <a:latin typeface="Arial"/>
                          <a:cs typeface="Arial"/>
                        </a:rPr>
                        <a:t>etc.)</a:t>
                      </a: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1F1F1"/>
                    </a:solidFill>
                  </a:tcPr>
                </a:tc>
                <a:tc>
                  <a:txBody>
                    <a:bodyPr/>
                    <a:lstStyle/>
                    <a:p>
                      <a:pPr marL="200025" indent="-114300">
                        <a:lnSpc>
                          <a:spcPct val="100000"/>
                        </a:lnSpc>
                        <a:spcBef>
                          <a:spcPts val="215"/>
                        </a:spcBef>
                        <a:buClr>
                          <a:srgbClr val="003399"/>
                        </a:buClr>
                        <a:buFont typeface="Wingdings"/>
                        <a:buChar char=""/>
                        <a:tabLst>
                          <a:tab pos="200660" algn="l"/>
                        </a:tabLst>
                      </a:pPr>
                      <a:r>
                        <a:rPr sz="950" spc="-5" dirty="0">
                          <a:latin typeface="Arial"/>
                          <a:cs typeface="Arial"/>
                        </a:rPr>
                        <a:t>Content not suited </a:t>
                      </a:r>
                      <a:r>
                        <a:rPr sz="950" dirty="0">
                          <a:latin typeface="Arial"/>
                          <a:cs typeface="Arial"/>
                        </a:rPr>
                        <a:t>for  </a:t>
                      </a:r>
                      <a:r>
                        <a:rPr sz="950" spc="-5" dirty="0">
                          <a:latin typeface="Arial"/>
                          <a:cs typeface="Arial"/>
                        </a:rPr>
                        <a:t>exclusive</a:t>
                      </a:r>
                      <a:r>
                        <a:rPr sz="950" spc="-55" dirty="0">
                          <a:latin typeface="Arial"/>
                          <a:cs typeface="Arial"/>
                        </a:rPr>
                        <a:t> </a:t>
                      </a:r>
                      <a:r>
                        <a:rPr sz="950" spc="-5" dirty="0">
                          <a:latin typeface="Arial"/>
                          <a:cs typeface="Arial"/>
                        </a:rPr>
                        <a:t>streaming</a:t>
                      </a:r>
                      <a:endParaRPr sz="950" dirty="0">
                        <a:latin typeface="Arial"/>
                        <a:cs typeface="Arial"/>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1F1F1"/>
                    </a:solidFill>
                  </a:tcPr>
                </a:tc>
                <a:extLst>
                  <a:ext uri="{0D108BD9-81ED-4DB2-BD59-A6C34878D82A}">
                    <a16:rowId xmlns:a16="http://schemas.microsoft.com/office/drawing/2014/main" val="10005"/>
                  </a:ext>
                </a:extLst>
              </a:tr>
              <a:tr h="595757">
                <a:tc vMerge="1">
                  <a:txBody>
                    <a:bodyPr/>
                    <a:lstStyle/>
                    <a:p>
                      <a:endParaRPr/>
                    </a:p>
                  </a:txBody>
                  <a:tcPr marL="0" marR="0" marT="0" marB="0">
                    <a:lnR w="12700">
                      <a:solidFill>
                        <a:srgbClr val="FFFFFF"/>
                      </a:solidFill>
                      <a:prstDash val="solid"/>
                    </a:lnR>
                    <a:lnT w="38100">
                      <a:solidFill>
                        <a:srgbClr val="FFFFFF"/>
                      </a:solidFill>
                      <a:prstDash val="solid"/>
                    </a:lnT>
                  </a:tcPr>
                </a:tc>
                <a:tc>
                  <a:txBody>
                    <a:bodyPr/>
                    <a:lstStyle/>
                    <a:p>
                      <a:pPr marL="85090" marR="222885">
                        <a:lnSpc>
                          <a:spcPct val="100000"/>
                        </a:lnSpc>
                        <a:spcBef>
                          <a:spcPts val="210"/>
                        </a:spcBef>
                      </a:pPr>
                      <a:r>
                        <a:rPr sz="1000" b="1" dirty="0">
                          <a:latin typeface="Arial"/>
                          <a:cs typeface="Arial"/>
                        </a:rPr>
                        <a:t>Crown Media </a:t>
                      </a:r>
                      <a:r>
                        <a:rPr sz="1000" b="1" spc="-5" dirty="0">
                          <a:latin typeface="Arial"/>
                          <a:cs typeface="Arial"/>
                        </a:rPr>
                        <a:t>Holdings  </a:t>
                      </a:r>
                      <a:r>
                        <a:rPr sz="950" spc="-5" dirty="0">
                          <a:latin typeface="Arial"/>
                          <a:cs typeface="Arial"/>
                        </a:rPr>
                        <a:t>Mkt Cap: $1.7bn, EV:</a:t>
                      </a:r>
                      <a:r>
                        <a:rPr sz="950" spc="-45" dirty="0">
                          <a:latin typeface="Arial"/>
                          <a:cs typeface="Arial"/>
                        </a:rPr>
                        <a:t> </a:t>
                      </a:r>
                      <a:r>
                        <a:rPr sz="950" spc="-5" dirty="0">
                          <a:latin typeface="Arial"/>
                          <a:cs typeface="Arial"/>
                        </a:rPr>
                        <a:t>$1.9bn  Revenue:</a:t>
                      </a:r>
                      <a:r>
                        <a:rPr sz="950" spc="-80" dirty="0">
                          <a:latin typeface="Arial"/>
                          <a:cs typeface="Arial"/>
                        </a:rPr>
                        <a:t> </a:t>
                      </a:r>
                      <a:r>
                        <a:rPr sz="950" spc="-5" dirty="0">
                          <a:latin typeface="Arial"/>
                          <a:cs typeface="Arial"/>
                        </a:rPr>
                        <a:t>$479m</a:t>
                      </a:r>
                      <a:endParaRPr sz="950" dirty="0">
                        <a:latin typeface="Arial"/>
                        <a:cs typeface="Arial"/>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5D1D6"/>
                    </a:solidFill>
                  </a:tcPr>
                </a:tc>
                <a:tc>
                  <a:txBody>
                    <a:bodyPr/>
                    <a:lstStyle/>
                    <a:p>
                      <a:pPr marL="199390" marR="269875" indent="-114300">
                        <a:lnSpc>
                          <a:spcPct val="100000"/>
                        </a:lnSpc>
                        <a:spcBef>
                          <a:spcPts val="215"/>
                        </a:spcBef>
                        <a:buClr>
                          <a:srgbClr val="003399"/>
                        </a:buClr>
                        <a:buFont typeface="Wingdings"/>
                        <a:buChar char=""/>
                        <a:tabLst>
                          <a:tab pos="200025" algn="l"/>
                        </a:tabLst>
                      </a:pPr>
                      <a:r>
                        <a:rPr sz="950" spc="-5" dirty="0">
                          <a:latin typeface="Arial"/>
                          <a:cs typeface="Arial"/>
                        </a:rPr>
                        <a:t>Operates Hallmark Channel and Hallmark Movies &amp;  Mysteries, features original</a:t>
                      </a:r>
                      <a:r>
                        <a:rPr sz="950" spc="-40" dirty="0">
                          <a:latin typeface="Arial"/>
                          <a:cs typeface="Arial"/>
                        </a:rPr>
                        <a:t> </a:t>
                      </a:r>
                      <a:r>
                        <a:rPr sz="950" spc="-5" dirty="0">
                          <a:latin typeface="Arial"/>
                          <a:cs typeface="Arial"/>
                        </a:rPr>
                        <a:t>films</a:t>
                      </a:r>
                      <a:endParaRPr sz="950" dirty="0">
                        <a:latin typeface="Arial"/>
                        <a:cs typeface="Arial"/>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1F1F1"/>
                    </a:solidFill>
                  </a:tcPr>
                </a:tc>
                <a:tc>
                  <a:txBody>
                    <a:bodyPr/>
                    <a:lstStyle/>
                    <a:p>
                      <a:pPr marL="200025" indent="-114300">
                        <a:lnSpc>
                          <a:spcPct val="100000"/>
                        </a:lnSpc>
                        <a:spcBef>
                          <a:spcPts val="215"/>
                        </a:spcBef>
                        <a:buClr>
                          <a:srgbClr val="003399"/>
                        </a:buClr>
                        <a:buFont typeface="Wingdings"/>
                        <a:buChar char=""/>
                        <a:tabLst>
                          <a:tab pos="200660" algn="l"/>
                        </a:tabLst>
                      </a:pPr>
                      <a:r>
                        <a:rPr sz="950" spc="-5" dirty="0">
                          <a:latin typeface="Arial"/>
                          <a:cs typeface="Arial"/>
                        </a:rPr>
                        <a:t>Family oriented</a:t>
                      </a:r>
                      <a:r>
                        <a:rPr sz="950" spc="-85" dirty="0">
                          <a:latin typeface="Arial"/>
                          <a:cs typeface="Arial"/>
                        </a:rPr>
                        <a:t> </a:t>
                      </a:r>
                      <a:r>
                        <a:rPr sz="950" spc="-5" dirty="0">
                          <a:latin typeface="Arial"/>
                          <a:cs typeface="Arial"/>
                        </a:rPr>
                        <a:t>programming</a:t>
                      </a:r>
                      <a:endParaRPr sz="950" dirty="0">
                        <a:latin typeface="Arial"/>
                        <a:cs typeface="Arial"/>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1F1F1"/>
                    </a:solidFill>
                  </a:tcPr>
                </a:tc>
                <a:extLst>
                  <a:ext uri="{0D108BD9-81ED-4DB2-BD59-A6C34878D82A}">
                    <a16:rowId xmlns:a16="http://schemas.microsoft.com/office/drawing/2014/main" val="10006"/>
                  </a:ext>
                </a:extLst>
              </a:tr>
            </a:tbl>
          </a:graphicData>
        </a:graphic>
      </p:graphicFrame>
      <p:sp>
        <p:nvSpPr>
          <p:cNvPr id="16" name="object 5">
            <a:extLst>
              <a:ext uri="{FF2B5EF4-FFF2-40B4-BE49-F238E27FC236}">
                <a16:creationId xmlns:a16="http://schemas.microsoft.com/office/drawing/2014/main" id="{369A7EC9-698C-4AD2-B549-BD6EE9BCD5D0}"/>
              </a:ext>
            </a:extLst>
          </p:cNvPr>
          <p:cNvSpPr/>
          <p:nvPr/>
        </p:nvSpPr>
        <p:spPr>
          <a:xfrm>
            <a:off x="430136" y="5716486"/>
            <a:ext cx="433082" cy="179463"/>
          </a:xfrm>
          <a:prstGeom prst="rect">
            <a:avLst/>
          </a:prstGeom>
          <a:blipFill>
            <a:blip r:embed="rId3" cstate="print"/>
            <a:stretch>
              <a:fillRect/>
            </a:stretch>
          </a:blipFill>
        </p:spPr>
        <p:txBody>
          <a:bodyPr wrap="square" lIns="0" tIns="0" rIns="0" bIns="0" rtlCol="0"/>
          <a:lstStyle/>
          <a:p>
            <a:pPr>
              <a:defRPr/>
            </a:pPr>
            <a:endParaRPr>
              <a:solidFill>
                <a:prstClr val="black"/>
              </a:solidFill>
              <a:latin typeface="Calibri"/>
              <a:cs typeface="Arial"/>
            </a:endParaRPr>
          </a:p>
        </p:txBody>
      </p:sp>
      <p:sp>
        <p:nvSpPr>
          <p:cNvPr id="17" name="object 6">
            <a:extLst>
              <a:ext uri="{FF2B5EF4-FFF2-40B4-BE49-F238E27FC236}">
                <a16:creationId xmlns:a16="http://schemas.microsoft.com/office/drawing/2014/main" id="{38B62E92-AE58-4E78-B4CC-F74331A40557}"/>
              </a:ext>
            </a:extLst>
          </p:cNvPr>
          <p:cNvSpPr/>
          <p:nvPr/>
        </p:nvSpPr>
        <p:spPr>
          <a:xfrm>
            <a:off x="217794" y="1845641"/>
            <a:ext cx="902677" cy="670852"/>
          </a:xfrm>
          <a:prstGeom prst="rect">
            <a:avLst/>
          </a:prstGeom>
          <a:blipFill>
            <a:blip r:embed="rId4" cstate="print"/>
            <a:stretch>
              <a:fillRect/>
            </a:stretch>
          </a:blipFill>
        </p:spPr>
        <p:txBody>
          <a:bodyPr wrap="square" lIns="0" tIns="0" rIns="0" bIns="0" rtlCol="0"/>
          <a:lstStyle/>
          <a:p>
            <a:pPr>
              <a:defRPr/>
            </a:pPr>
            <a:endParaRPr>
              <a:solidFill>
                <a:prstClr val="black"/>
              </a:solidFill>
              <a:latin typeface="Calibri"/>
              <a:cs typeface="Arial"/>
            </a:endParaRPr>
          </a:p>
        </p:txBody>
      </p:sp>
      <p:sp>
        <p:nvSpPr>
          <p:cNvPr id="18" name="object 7">
            <a:extLst>
              <a:ext uri="{FF2B5EF4-FFF2-40B4-BE49-F238E27FC236}">
                <a16:creationId xmlns:a16="http://schemas.microsoft.com/office/drawing/2014/main" id="{07BFD900-A7C3-47FC-AEC1-DD0D8A58E9B1}"/>
              </a:ext>
            </a:extLst>
          </p:cNvPr>
          <p:cNvSpPr/>
          <p:nvPr/>
        </p:nvSpPr>
        <p:spPr>
          <a:xfrm>
            <a:off x="378030" y="6026491"/>
            <a:ext cx="523989" cy="392988"/>
          </a:xfrm>
          <a:prstGeom prst="rect">
            <a:avLst/>
          </a:prstGeom>
          <a:blipFill>
            <a:blip r:embed="rId5" cstate="print"/>
            <a:stretch>
              <a:fillRect/>
            </a:stretch>
          </a:blipFill>
        </p:spPr>
        <p:txBody>
          <a:bodyPr wrap="square" lIns="0" tIns="0" rIns="0" bIns="0" rtlCol="0"/>
          <a:lstStyle/>
          <a:p>
            <a:pPr>
              <a:defRPr/>
            </a:pPr>
            <a:endParaRPr>
              <a:solidFill>
                <a:prstClr val="black"/>
              </a:solidFill>
              <a:latin typeface="Calibri"/>
              <a:cs typeface="Arial"/>
            </a:endParaRPr>
          </a:p>
        </p:txBody>
      </p:sp>
      <p:sp>
        <p:nvSpPr>
          <p:cNvPr id="19" name="object 8">
            <a:extLst>
              <a:ext uri="{FF2B5EF4-FFF2-40B4-BE49-F238E27FC236}">
                <a16:creationId xmlns:a16="http://schemas.microsoft.com/office/drawing/2014/main" id="{DE366B16-3D40-4A7D-A844-F89AF7914E1C}"/>
              </a:ext>
            </a:extLst>
          </p:cNvPr>
          <p:cNvSpPr/>
          <p:nvPr/>
        </p:nvSpPr>
        <p:spPr>
          <a:xfrm>
            <a:off x="369963" y="2706498"/>
            <a:ext cx="606996" cy="209410"/>
          </a:xfrm>
          <a:prstGeom prst="rect">
            <a:avLst/>
          </a:prstGeom>
          <a:blipFill>
            <a:blip r:embed="rId6" cstate="print"/>
            <a:stretch>
              <a:fillRect/>
            </a:stretch>
          </a:blipFill>
        </p:spPr>
        <p:txBody>
          <a:bodyPr wrap="square" lIns="0" tIns="0" rIns="0" bIns="0" rtlCol="0"/>
          <a:lstStyle/>
          <a:p>
            <a:pPr>
              <a:defRPr/>
            </a:pPr>
            <a:endParaRPr>
              <a:solidFill>
                <a:prstClr val="black"/>
              </a:solidFill>
              <a:latin typeface="Calibri"/>
              <a:cs typeface="Arial"/>
            </a:endParaRPr>
          </a:p>
        </p:txBody>
      </p:sp>
      <p:sp>
        <p:nvSpPr>
          <p:cNvPr id="20" name="object 9">
            <a:extLst>
              <a:ext uri="{FF2B5EF4-FFF2-40B4-BE49-F238E27FC236}">
                <a16:creationId xmlns:a16="http://schemas.microsoft.com/office/drawing/2014/main" id="{FCAB4E99-A34F-4221-B93A-14529CBA1C69}"/>
              </a:ext>
            </a:extLst>
          </p:cNvPr>
          <p:cNvSpPr/>
          <p:nvPr/>
        </p:nvSpPr>
        <p:spPr>
          <a:xfrm>
            <a:off x="350227" y="3348661"/>
            <a:ext cx="603034" cy="133794"/>
          </a:xfrm>
          <a:prstGeom prst="rect">
            <a:avLst/>
          </a:prstGeom>
          <a:blipFill>
            <a:blip r:embed="rId7" cstate="print"/>
            <a:stretch>
              <a:fillRect/>
            </a:stretch>
          </a:blipFill>
        </p:spPr>
        <p:txBody>
          <a:bodyPr wrap="square" lIns="0" tIns="0" rIns="0" bIns="0" rtlCol="0"/>
          <a:lstStyle/>
          <a:p>
            <a:pPr>
              <a:defRPr/>
            </a:pPr>
            <a:endParaRPr>
              <a:solidFill>
                <a:prstClr val="black"/>
              </a:solidFill>
              <a:latin typeface="Calibri"/>
              <a:cs typeface="Arial"/>
            </a:endParaRPr>
          </a:p>
        </p:txBody>
      </p:sp>
      <p:sp>
        <p:nvSpPr>
          <p:cNvPr id="21" name="object 10">
            <a:extLst>
              <a:ext uri="{FF2B5EF4-FFF2-40B4-BE49-F238E27FC236}">
                <a16:creationId xmlns:a16="http://schemas.microsoft.com/office/drawing/2014/main" id="{83081800-4E55-4CE7-8712-7A2AE648771F}"/>
              </a:ext>
            </a:extLst>
          </p:cNvPr>
          <p:cNvSpPr/>
          <p:nvPr/>
        </p:nvSpPr>
        <p:spPr>
          <a:xfrm>
            <a:off x="336410" y="4551377"/>
            <a:ext cx="653554" cy="156502"/>
          </a:xfrm>
          <a:prstGeom prst="rect">
            <a:avLst/>
          </a:prstGeom>
          <a:blipFill>
            <a:blip r:embed="rId8" cstate="print"/>
            <a:stretch>
              <a:fillRect/>
            </a:stretch>
          </a:blipFill>
        </p:spPr>
        <p:txBody>
          <a:bodyPr wrap="square" lIns="0" tIns="0" rIns="0" bIns="0" rtlCol="0"/>
          <a:lstStyle/>
          <a:p>
            <a:pPr>
              <a:defRPr/>
            </a:pPr>
            <a:endParaRPr>
              <a:solidFill>
                <a:prstClr val="black"/>
              </a:solidFill>
              <a:latin typeface="Calibri"/>
              <a:cs typeface="Arial"/>
            </a:endParaRPr>
          </a:p>
        </p:txBody>
      </p:sp>
      <p:sp>
        <p:nvSpPr>
          <p:cNvPr id="22" name="object 11">
            <a:extLst>
              <a:ext uri="{FF2B5EF4-FFF2-40B4-BE49-F238E27FC236}">
                <a16:creationId xmlns:a16="http://schemas.microsoft.com/office/drawing/2014/main" id="{5B0B22C0-E1F1-4404-A526-584DA31BF7EF}"/>
              </a:ext>
            </a:extLst>
          </p:cNvPr>
          <p:cNvSpPr/>
          <p:nvPr/>
        </p:nvSpPr>
        <p:spPr>
          <a:xfrm>
            <a:off x="331431" y="5091215"/>
            <a:ext cx="684060" cy="171018"/>
          </a:xfrm>
          <a:prstGeom prst="rect">
            <a:avLst/>
          </a:prstGeom>
          <a:blipFill>
            <a:blip r:embed="rId9" cstate="print"/>
            <a:stretch>
              <a:fillRect/>
            </a:stretch>
          </a:blipFill>
        </p:spPr>
        <p:txBody>
          <a:bodyPr wrap="square" lIns="0" tIns="0" rIns="0" bIns="0" rtlCol="0"/>
          <a:lstStyle/>
          <a:p>
            <a:pPr>
              <a:defRPr/>
            </a:pPr>
            <a:endParaRPr>
              <a:solidFill>
                <a:prstClr val="black"/>
              </a:solidFill>
              <a:latin typeface="Calibri"/>
              <a:cs typeface="Arial"/>
            </a:endParaRPr>
          </a:p>
        </p:txBody>
      </p:sp>
      <p:sp>
        <p:nvSpPr>
          <p:cNvPr id="23" name="object 12">
            <a:extLst>
              <a:ext uri="{FF2B5EF4-FFF2-40B4-BE49-F238E27FC236}">
                <a16:creationId xmlns:a16="http://schemas.microsoft.com/office/drawing/2014/main" id="{571A8A02-8CE4-4AFB-8AC5-094410FE2F6B}"/>
              </a:ext>
            </a:extLst>
          </p:cNvPr>
          <p:cNvSpPr/>
          <p:nvPr/>
        </p:nvSpPr>
        <p:spPr>
          <a:xfrm>
            <a:off x="279742" y="3898507"/>
            <a:ext cx="722376" cy="240792"/>
          </a:xfrm>
          <a:prstGeom prst="rect">
            <a:avLst/>
          </a:prstGeom>
          <a:blipFill>
            <a:blip r:embed="rId10" cstate="print"/>
            <a:stretch>
              <a:fillRect/>
            </a:stretch>
          </a:blipFill>
        </p:spPr>
        <p:txBody>
          <a:bodyPr wrap="square" lIns="0" tIns="0" rIns="0" bIns="0" rtlCol="0"/>
          <a:lstStyle/>
          <a:p>
            <a:pPr>
              <a:defRPr/>
            </a:pPr>
            <a:endParaRPr>
              <a:solidFill>
                <a:prstClr val="black"/>
              </a:solidFill>
              <a:latin typeface="Calibri"/>
              <a:cs typeface="Arial"/>
            </a:endParaRPr>
          </a:p>
        </p:txBody>
      </p:sp>
      <p:graphicFrame>
        <p:nvGraphicFramePr>
          <p:cNvPr id="24" name="object 13">
            <a:extLst>
              <a:ext uri="{FF2B5EF4-FFF2-40B4-BE49-F238E27FC236}">
                <a16:creationId xmlns:a16="http://schemas.microsoft.com/office/drawing/2014/main" id="{24700074-6D57-4D48-910F-1472BD90EF2A}"/>
              </a:ext>
            </a:extLst>
          </p:cNvPr>
          <p:cNvGraphicFramePr>
            <a:graphicFrameLocks noGrp="1"/>
          </p:cNvGraphicFramePr>
          <p:nvPr>
            <p:extLst/>
          </p:nvPr>
        </p:nvGraphicFramePr>
        <p:xfrm>
          <a:off x="1068922" y="5597727"/>
          <a:ext cx="7753641" cy="788376"/>
        </p:xfrm>
        <a:graphic>
          <a:graphicData uri="http://schemas.openxmlformats.org/drawingml/2006/table">
            <a:tbl>
              <a:tblPr firstRow="1" bandRow="1">
                <a:tableStyleId>{2D5ABB26-0587-4C30-8999-92F81FD0307C}</a:tableStyleId>
              </a:tblPr>
              <a:tblGrid>
                <a:gridCol w="1872018">
                  <a:extLst>
                    <a:ext uri="{9D8B030D-6E8A-4147-A177-3AD203B41FA5}">
                      <a16:colId xmlns:a16="http://schemas.microsoft.com/office/drawing/2014/main" val="20000"/>
                    </a:ext>
                  </a:extLst>
                </a:gridCol>
                <a:gridCol w="3239261">
                  <a:extLst>
                    <a:ext uri="{9D8B030D-6E8A-4147-A177-3AD203B41FA5}">
                      <a16:colId xmlns:a16="http://schemas.microsoft.com/office/drawing/2014/main" val="20001"/>
                    </a:ext>
                  </a:extLst>
                </a:gridCol>
                <a:gridCol w="2642362">
                  <a:extLst>
                    <a:ext uri="{9D8B030D-6E8A-4147-A177-3AD203B41FA5}">
                      <a16:colId xmlns:a16="http://schemas.microsoft.com/office/drawing/2014/main" val="20002"/>
                    </a:ext>
                  </a:extLst>
                </a:gridCol>
              </a:tblGrid>
              <a:tr h="389470">
                <a:tc>
                  <a:txBody>
                    <a:bodyPr/>
                    <a:lstStyle/>
                    <a:p>
                      <a:pPr marL="85090">
                        <a:lnSpc>
                          <a:spcPct val="100000"/>
                        </a:lnSpc>
                        <a:spcBef>
                          <a:spcPts val="215"/>
                        </a:spcBef>
                      </a:pPr>
                      <a:r>
                        <a:rPr sz="950" b="1" spc="-10" dirty="0">
                          <a:latin typeface="Arial"/>
                          <a:cs typeface="Arial"/>
                        </a:rPr>
                        <a:t>HBO</a:t>
                      </a:r>
                      <a:endParaRPr sz="950" dirty="0">
                        <a:latin typeface="Arial"/>
                        <a:cs typeface="Arial"/>
                      </a:endParaRPr>
                    </a:p>
                    <a:p>
                      <a:pPr marL="85090">
                        <a:lnSpc>
                          <a:spcPct val="100000"/>
                        </a:lnSpc>
                      </a:pPr>
                      <a:r>
                        <a:rPr sz="950" spc="-5" dirty="0">
                          <a:latin typeface="Arial"/>
                          <a:cs typeface="Arial"/>
                        </a:rPr>
                        <a:t>Private (valuated at $20-</a:t>
                      </a:r>
                      <a:r>
                        <a:rPr sz="950" spc="-65" dirty="0">
                          <a:latin typeface="Arial"/>
                          <a:cs typeface="Arial"/>
                        </a:rPr>
                        <a:t> </a:t>
                      </a:r>
                      <a:r>
                        <a:rPr sz="950" spc="-5" dirty="0">
                          <a:latin typeface="Arial"/>
                          <a:cs typeface="Arial"/>
                        </a:rPr>
                        <a:t>30bn)</a:t>
                      </a:r>
                      <a:endParaRPr sz="950" dirty="0">
                        <a:latin typeface="Arial"/>
                        <a:cs typeface="Arial"/>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9D9D9"/>
                    </a:solidFill>
                  </a:tcPr>
                </a:tc>
                <a:tc>
                  <a:txBody>
                    <a:bodyPr/>
                    <a:lstStyle/>
                    <a:p>
                      <a:pPr marL="199390" marR="475615" indent="-114300">
                        <a:lnSpc>
                          <a:spcPct val="100000"/>
                        </a:lnSpc>
                        <a:spcBef>
                          <a:spcPts val="215"/>
                        </a:spcBef>
                        <a:buClr>
                          <a:srgbClr val="003399"/>
                        </a:buClr>
                        <a:buFont typeface="Wingdings"/>
                        <a:buChar char=""/>
                        <a:tabLst>
                          <a:tab pos="200025" algn="l"/>
                        </a:tabLst>
                      </a:pPr>
                      <a:r>
                        <a:rPr sz="950" spc="-5" dirty="0">
                          <a:latin typeface="Arial"/>
                          <a:cs typeface="Arial"/>
                        </a:rPr>
                        <a:t>Highly </a:t>
                      </a:r>
                      <a:r>
                        <a:rPr sz="950" dirty="0">
                          <a:latin typeface="Arial"/>
                          <a:cs typeface="Arial"/>
                        </a:rPr>
                        <a:t>successful </a:t>
                      </a:r>
                      <a:r>
                        <a:rPr sz="950" spc="-5" dirty="0">
                          <a:latin typeface="Arial"/>
                          <a:cs typeface="Arial"/>
                        </a:rPr>
                        <a:t>original content (e.g. </a:t>
                      </a:r>
                      <a:r>
                        <a:rPr sz="950" spc="-10" dirty="0">
                          <a:latin typeface="Arial"/>
                          <a:cs typeface="Arial"/>
                        </a:rPr>
                        <a:t>Game </a:t>
                      </a:r>
                      <a:r>
                        <a:rPr sz="950" spc="-5" dirty="0">
                          <a:latin typeface="Arial"/>
                          <a:cs typeface="Arial"/>
                        </a:rPr>
                        <a:t>of  Thrones) with loyal</a:t>
                      </a:r>
                      <a:r>
                        <a:rPr sz="950" spc="-40" dirty="0">
                          <a:latin typeface="Arial"/>
                          <a:cs typeface="Arial"/>
                        </a:rPr>
                        <a:t> </a:t>
                      </a:r>
                      <a:r>
                        <a:rPr sz="950" spc="-5" dirty="0">
                          <a:latin typeface="Arial"/>
                          <a:cs typeface="Arial"/>
                        </a:rPr>
                        <a:t>subscribers</a:t>
                      </a:r>
                      <a:endParaRPr sz="950">
                        <a:latin typeface="Arial"/>
                        <a:cs typeface="Arial"/>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1F1F1"/>
                    </a:solidFill>
                  </a:tcPr>
                </a:tc>
                <a:tc>
                  <a:txBody>
                    <a:bodyPr/>
                    <a:lstStyle/>
                    <a:p>
                      <a:pPr marL="200025" indent="-114300">
                        <a:lnSpc>
                          <a:spcPct val="100000"/>
                        </a:lnSpc>
                        <a:spcBef>
                          <a:spcPts val="215"/>
                        </a:spcBef>
                        <a:buClr>
                          <a:srgbClr val="003399"/>
                        </a:buClr>
                        <a:buFont typeface="Wingdings"/>
                        <a:buChar char=""/>
                        <a:tabLst>
                          <a:tab pos="200660" algn="l"/>
                        </a:tabLst>
                      </a:pPr>
                      <a:r>
                        <a:rPr sz="950" spc="-5" dirty="0">
                          <a:latin typeface="Arial"/>
                          <a:cs typeface="Arial"/>
                        </a:rPr>
                        <a:t>Owned by Time </a:t>
                      </a:r>
                      <a:r>
                        <a:rPr sz="950" dirty="0">
                          <a:latin typeface="Arial"/>
                          <a:cs typeface="Arial"/>
                        </a:rPr>
                        <a:t>Warner, unlikely </a:t>
                      </a:r>
                      <a:r>
                        <a:rPr sz="950" spc="-5" dirty="0">
                          <a:latin typeface="Arial"/>
                          <a:cs typeface="Arial"/>
                        </a:rPr>
                        <a:t>to</a:t>
                      </a:r>
                      <a:r>
                        <a:rPr sz="950" spc="-135" dirty="0">
                          <a:latin typeface="Arial"/>
                          <a:cs typeface="Arial"/>
                        </a:rPr>
                        <a:t> </a:t>
                      </a:r>
                      <a:r>
                        <a:rPr sz="950" dirty="0">
                          <a:latin typeface="Arial"/>
                          <a:cs typeface="Arial"/>
                        </a:rPr>
                        <a:t>sell</a:t>
                      </a:r>
                      <a:endParaRPr sz="950">
                        <a:latin typeface="Arial"/>
                        <a:cs typeface="Arial"/>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1F1F1"/>
                    </a:solidFill>
                  </a:tcPr>
                </a:tc>
                <a:extLst>
                  <a:ext uri="{0D108BD9-81ED-4DB2-BD59-A6C34878D82A}">
                    <a16:rowId xmlns:a16="http://schemas.microsoft.com/office/drawing/2014/main" val="10000"/>
                  </a:ext>
                </a:extLst>
              </a:tr>
              <a:tr h="398906">
                <a:tc>
                  <a:txBody>
                    <a:bodyPr/>
                    <a:lstStyle/>
                    <a:p>
                      <a:pPr marL="85090">
                        <a:lnSpc>
                          <a:spcPct val="100000"/>
                        </a:lnSpc>
                        <a:spcBef>
                          <a:spcPts val="215"/>
                        </a:spcBef>
                      </a:pPr>
                      <a:r>
                        <a:rPr sz="950" b="1" dirty="0">
                          <a:latin typeface="Arial"/>
                          <a:cs typeface="Arial"/>
                        </a:rPr>
                        <a:t>Showtime</a:t>
                      </a:r>
                      <a:endParaRPr sz="950">
                        <a:latin typeface="Arial"/>
                        <a:cs typeface="Arial"/>
                      </a:endParaRPr>
                    </a:p>
                    <a:p>
                      <a:pPr marL="85090">
                        <a:lnSpc>
                          <a:spcPct val="100000"/>
                        </a:lnSpc>
                      </a:pPr>
                      <a:r>
                        <a:rPr sz="950" spc="-5" dirty="0">
                          <a:latin typeface="Arial"/>
                          <a:cs typeface="Arial"/>
                        </a:rPr>
                        <a:t>Private</a:t>
                      </a:r>
                      <a:endParaRPr sz="950">
                        <a:latin typeface="Arial"/>
                        <a:cs typeface="Arial"/>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9D9D9"/>
                    </a:solidFill>
                  </a:tcPr>
                </a:tc>
                <a:tc>
                  <a:txBody>
                    <a:bodyPr/>
                    <a:lstStyle/>
                    <a:p>
                      <a:pPr marL="199390" marR="169545" indent="-114300">
                        <a:lnSpc>
                          <a:spcPct val="100000"/>
                        </a:lnSpc>
                        <a:spcBef>
                          <a:spcPts val="215"/>
                        </a:spcBef>
                        <a:buClr>
                          <a:srgbClr val="003399"/>
                        </a:buClr>
                        <a:buFont typeface="Wingdings"/>
                        <a:buChar char=""/>
                        <a:tabLst>
                          <a:tab pos="200025" algn="l"/>
                        </a:tabLst>
                      </a:pPr>
                      <a:r>
                        <a:rPr sz="950" spc="-5" dirty="0">
                          <a:latin typeface="Arial"/>
                          <a:cs typeface="Arial"/>
                        </a:rPr>
                        <a:t>Provides premium </a:t>
                      </a:r>
                      <a:r>
                        <a:rPr sz="950" dirty="0">
                          <a:latin typeface="Arial"/>
                          <a:cs typeface="Arial"/>
                        </a:rPr>
                        <a:t>channels </a:t>
                      </a:r>
                      <a:r>
                        <a:rPr sz="950" spc="-5" dirty="0">
                          <a:latin typeface="Arial"/>
                          <a:cs typeface="Arial"/>
                        </a:rPr>
                        <a:t>with original content (e.g.  Billions, Penny </a:t>
                      </a:r>
                      <a:r>
                        <a:rPr sz="950" dirty="0">
                          <a:latin typeface="Arial"/>
                          <a:cs typeface="Arial"/>
                        </a:rPr>
                        <a:t>Dreadful,</a:t>
                      </a:r>
                      <a:r>
                        <a:rPr sz="950" spc="-114" dirty="0">
                          <a:latin typeface="Arial"/>
                          <a:cs typeface="Arial"/>
                        </a:rPr>
                        <a:t> </a:t>
                      </a:r>
                      <a:r>
                        <a:rPr sz="950" dirty="0">
                          <a:latin typeface="Arial"/>
                          <a:cs typeface="Arial"/>
                        </a:rPr>
                        <a:t>etc.)</a:t>
                      </a: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1F1F1"/>
                    </a:solidFill>
                  </a:tcPr>
                </a:tc>
                <a:tc>
                  <a:txBody>
                    <a:bodyPr/>
                    <a:lstStyle/>
                    <a:p>
                      <a:pPr marL="200025" indent="-114300">
                        <a:lnSpc>
                          <a:spcPct val="100000"/>
                        </a:lnSpc>
                        <a:spcBef>
                          <a:spcPts val="215"/>
                        </a:spcBef>
                        <a:buClr>
                          <a:srgbClr val="003399"/>
                        </a:buClr>
                        <a:buFont typeface="Wingdings"/>
                        <a:buChar char=""/>
                        <a:tabLst>
                          <a:tab pos="200660" algn="l"/>
                        </a:tabLst>
                      </a:pPr>
                      <a:r>
                        <a:rPr sz="950" spc="-5" dirty="0">
                          <a:latin typeface="Arial"/>
                          <a:cs typeface="Arial"/>
                        </a:rPr>
                        <a:t>Owned by CBS Corporation, </a:t>
                      </a:r>
                      <a:r>
                        <a:rPr sz="950" dirty="0">
                          <a:latin typeface="Arial"/>
                          <a:cs typeface="Arial"/>
                        </a:rPr>
                        <a:t>unlikely </a:t>
                      </a:r>
                      <a:r>
                        <a:rPr sz="950" spc="-5" dirty="0">
                          <a:latin typeface="Arial"/>
                          <a:cs typeface="Arial"/>
                        </a:rPr>
                        <a:t>to</a:t>
                      </a:r>
                      <a:r>
                        <a:rPr sz="950" spc="-55" dirty="0">
                          <a:latin typeface="Arial"/>
                          <a:cs typeface="Arial"/>
                        </a:rPr>
                        <a:t> </a:t>
                      </a:r>
                      <a:r>
                        <a:rPr sz="950" dirty="0">
                          <a:latin typeface="Arial"/>
                          <a:cs typeface="Arial"/>
                        </a:rPr>
                        <a:t>sell</a:t>
                      </a: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1F1F1"/>
                    </a:solidFill>
                  </a:tcPr>
                </a:tc>
                <a:extLst>
                  <a:ext uri="{0D108BD9-81ED-4DB2-BD59-A6C34878D82A}">
                    <a16:rowId xmlns:a16="http://schemas.microsoft.com/office/drawing/2014/main" val="10001"/>
                  </a:ext>
                </a:extLst>
              </a:tr>
            </a:tbl>
          </a:graphicData>
        </a:graphic>
      </p:graphicFrame>
      <p:graphicFrame>
        <p:nvGraphicFramePr>
          <p:cNvPr id="4" name="Table 3">
            <a:extLst>
              <a:ext uri="{FF2B5EF4-FFF2-40B4-BE49-F238E27FC236}">
                <a16:creationId xmlns:a16="http://schemas.microsoft.com/office/drawing/2014/main" id="{8EDE3A6B-36F9-4A3A-BF5D-177B4D1997A0}"/>
              </a:ext>
            </a:extLst>
          </p:cNvPr>
          <p:cNvGraphicFramePr>
            <a:graphicFrameLocks noGrp="1"/>
          </p:cNvGraphicFramePr>
          <p:nvPr>
            <p:extLst/>
          </p:nvPr>
        </p:nvGraphicFramePr>
        <p:xfrm>
          <a:off x="348999" y="1544868"/>
          <a:ext cx="8515603" cy="274065"/>
        </p:xfrm>
        <a:graphic>
          <a:graphicData uri="http://schemas.openxmlformats.org/drawingml/2006/table">
            <a:tbl>
              <a:tblPr firstRow="1" bandRow="1">
                <a:tableStyleId>{2D5ABB26-0587-4C30-8999-92F81FD0307C}</a:tableStyleId>
              </a:tblPr>
              <a:tblGrid>
                <a:gridCol w="2633980">
                  <a:extLst>
                    <a:ext uri="{9D8B030D-6E8A-4147-A177-3AD203B41FA5}">
                      <a16:colId xmlns:a16="http://schemas.microsoft.com/office/drawing/2014/main" val="2426215557"/>
                    </a:ext>
                  </a:extLst>
                </a:gridCol>
                <a:gridCol w="3239261">
                  <a:extLst>
                    <a:ext uri="{9D8B030D-6E8A-4147-A177-3AD203B41FA5}">
                      <a16:colId xmlns:a16="http://schemas.microsoft.com/office/drawing/2014/main" val="3834253128"/>
                    </a:ext>
                  </a:extLst>
                </a:gridCol>
                <a:gridCol w="2642362">
                  <a:extLst>
                    <a:ext uri="{9D8B030D-6E8A-4147-A177-3AD203B41FA5}">
                      <a16:colId xmlns:a16="http://schemas.microsoft.com/office/drawing/2014/main" val="3902157517"/>
                    </a:ext>
                  </a:extLst>
                </a:gridCol>
              </a:tblGrid>
              <a:tr h="274065">
                <a:tc>
                  <a:txBody>
                    <a:bodyPr/>
                    <a:lstStyle/>
                    <a:p>
                      <a:pPr marL="84455">
                        <a:lnSpc>
                          <a:spcPct val="100000"/>
                        </a:lnSpc>
                        <a:spcBef>
                          <a:spcPts val="350"/>
                        </a:spcBef>
                      </a:pPr>
                      <a:r>
                        <a:rPr sz="1000" b="1" spc="-5" dirty="0">
                          <a:solidFill>
                            <a:srgbClr val="FFFFFF"/>
                          </a:solidFill>
                          <a:latin typeface="Arial"/>
                          <a:cs typeface="Arial"/>
                        </a:rPr>
                        <a:t>Premium</a:t>
                      </a:r>
                      <a:r>
                        <a:rPr sz="1000" b="1" spc="-90" dirty="0">
                          <a:solidFill>
                            <a:srgbClr val="FFFFFF"/>
                          </a:solidFill>
                          <a:latin typeface="Arial"/>
                          <a:cs typeface="Arial"/>
                        </a:rPr>
                        <a:t> </a:t>
                      </a:r>
                      <a:r>
                        <a:rPr sz="1000" b="1" spc="-5" dirty="0">
                          <a:solidFill>
                            <a:srgbClr val="FFFFFF"/>
                          </a:solidFill>
                          <a:latin typeface="Arial"/>
                          <a:cs typeface="Arial"/>
                        </a:rPr>
                        <a:t>Channels</a:t>
                      </a:r>
                      <a:endParaRPr sz="1000" dirty="0">
                        <a:latin typeface="Arial"/>
                        <a:cs typeface="Arial"/>
                      </a:endParaRPr>
                    </a:p>
                  </a:txBody>
                  <a:tcPr marL="0" marR="0" marT="0" marB="0" anchor="ctr">
                    <a:lnL w="12700">
                      <a:noFill/>
                      <a:prstDash val="solid"/>
                    </a:lnL>
                    <a:lnR w="12700">
                      <a:noFill/>
                      <a:prstDash val="solid"/>
                    </a:lnR>
                    <a:lnT w="12700">
                      <a:noFill/>
                      <a:prstDash val="solid"/>
                    </a:lnT>
                    <a:lnB w="38100">
                      <a:noFill/>
                      <a:prstDash val="solid"/>
                    </a:lnB>
                    <a:lnTlToBr w="12700" cmpd="sng">
                      <a:noFill/>
                      <a:prstDash val="solid"/>
                    </a:lnTlToBr>
                    <a:lnBlToTr w="12700" cmpd="sng">
                      <a:noFill/>
                      <a:prstDash val="solid"/>
                    </a:lnBlToTr>
                    <a:solidFill>
                      <a:schemeClr val="tx1">
                        <a:lumMod val="50000"/>
                        <a:lumOff val="50000"/>
                      </a:schemeClr>
                    </a:solidFill>
                  </a:tcPr>
                </a:tc>
                <a:tc>
                  <a:txBody>
                    <a:bodyPr/>
                    <a:lstStyle/>
                    <a:p>
                      <a:pPr marL="87630">
                        <a:lnSpc>
                          <a:spcPct val="100000"/>
                        </a:lnSpc>
                        <a:spcBef>
                          <a:spcPts val="350"/>
                        </a:spcBef>
                      </a:pPr>
                      <a:r>
                        <a:rPr sz="1000" b="1" spc="-5" dirty="0">
                          <a:solidFill>
                            <a:srgbClr val="FFFFFF"/>
                          </a:solidFill>
                          <a:latin typeface="Arial"/>
                          <a:cs typeface="Arial"/>
                        </a:rPr>
                        <a:t>Business</a:t>
                      </a:r>
                      <a:r>
                        <a:rPr sz="1000" b="1" spc="-75" dirty="0">
                          <a:solidFill>
                            <a:srgbClr val="FFFFFF"/>
                          </a:solidFill>
                          <a:latin typeface="Arial"/>
                          <a:cs typeface="Arial"/>
                        </a:rPr>
                        <a:t> </a:t>
                      </a:r>
                      <a:r>
                        <a:rPr sz="1000" b="1" spc="-5" dirty="0">
                          <a:solidFill>
                            <a:srgbClr val="FFFFFF"/>
                          </a:solidFill>
                          <a:latin typeface="Arial"/>
                          <a:cs typeface="Arial"/>
                        </a:rPr>
                        <a:t>Overview</a:t>
                      </a:r>
                      <a:endParaRPr sz="1000" dirty="0">
                        <a:latin typeface="Arial"/>
                        <a:cs typeface="Arial"/>
                      </a:endParaRPr>
                    </a:p>
                  </a:txBody>
                  <a:tcPr marL="0" marR="0" marT="0" marB="0" anchor="ctr">
                    <a:lnL w="12700" cap="flat" cmpd="sng" algn="ctr">
                      <a:noFill/>
                      <a:prstDash val="solid"/>
                      <a:round/>
                      <a:headEnd type="none" w="med" len="med"/>
                      <a:tailEnd type="none" w="med" len="med"/>
                    </a:lnL>
                    <a:lnR w="12700">
                      <a:noFill/>
                      <a:prstDash val="solid"/>
                    </a:lnR>
                    <a:lnT w="12700">
                      <a:noFill/>
                      <a:prstDash val="solid"/>
                    </a:lnT>
                    <a:lnB w="64770">
                      <a:noFill/>
                      <a:prstDash val="solid"/>
                    </a:lnB>
                    <a:lnTlToBr w="12700" cmpd="sng">
                      <a:noFill/>
                      <a:prstDash val="solid"/>
                    </a:lnTlToBr>
                    <a:lnBlToTr w="12700" cmpd="sng">
                      <a:noFill/>
                      <a:prstDash val="solid"/>
                    </a:lnBlToTr>
                    <a:solidFill>
                      <a:schemeClr val="tx1">
                        <a:lumMod val="50000"/>
                        <a:lumOff val="50000"/>
                      </a:schemeClr>
                    </a:solidFill>
                  </a:tcPr>
                </a:tc>
                <a:tc>
                  <a:txBody>
                    <a:bodyPr/>
                    <a:lstStyle/>
                    <a:p>
                      <a:pPr marL="81915">
                        <a:lnSpc>
                          <a:spcPct val="100000"/>
                        </a:lnSpc>
                        <a:spcBef>
                          <a:spcPts val="350"/>
                        </a:spcBef>
                      </a:pPr>
                      <a:r>
                        <a:rPr sz="1000" b="1" spc="-10" dirty="0">
                          <a:solidFill>
                            <a:srgbClr val="FFFFFF"/>
                          </a:solidFill>
                          <a:latin typeface="Arial"/>
                          <a:cs typeface="Arial"/>
                        </a:rPr>
                        <a:t>Acquisition</a:t>
                      </a:r>
                      <a:r>
                        <a:rPr sz="1000" b="1" spc="5" dirty="0">
                          <a:solidFill>
                            <a:srgbClr val="FFFFFF"/>
                          </a:solidFill>
                          <a:latin typeface="Arial"/>
                          <a:cs typeface="Arial"/>
                        </a:rPr>
                        <a:t> </a:t>
                      </a:r>
                      <a:r>
                        <a:rPr sz="1000" b="1" spc="-5" dirty="0">
                          <a:solidFill>
                            <a:srgbClr val="FFFFFF"/>
                          </a:solidFill>
                          <a:latin typeface="Arial"/>
                          <a:cs typeface="Arial"/>
                        </a:rPr>
                        <a:t>Considerations</a:t>
                      </a:r>
                      <a:endParaRPr sz="1000" dirty="0">
                        <a:latin typeface="Arial"/>
                        <a:cs typeface="Arial"/>
                      </a:endParaRPr>
                    </a:p>
                  </a:txBody>
                  <a:tcPr marL="0" marR="0" marT="0" marB="0" anchor="ctr">
                    <a:lnL w="12700">
                      <a:noFill/>
                      <a:prstDash val="solid"/>
                    </a:lnL>
                    <a:lnR w="12700">
                      <a:noFill/>
                      <a:prstDash val="solid"/>
                    </a:lnR>
                    <a:lnT w="12700">
                      <a:noFill/>
                      <a:prstDash val="solid"/>
                    </a:lnT>
                    <a:lnB w="64770">
                      <a:noFill/>
                      <a:prstDash val="soli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2629236376"/>
                  </a:ext>
                </a:extLst>
              </a:tr>
            </a:tbl>
          </a:graphicData>
        </a:graphic>
      </p:graphicFrame>
    </p:spTree>
    <p:extLst>
      <p:ext uri="{BB962C8B-B14F-4D97-AF65-F5344CB8AC3E}">
        <p14:creationId xmlns:p14="http://schemas.microsoft.com/office/powerpoint/2010/main" val="3692919350"/>
      </p:ext>
    </p:extLst>
  </p:cSld>
  <p:clrMapOvr>
    <a:masterClrMapping/>
  </p:clrMapOvr>
</p:sld>
</file>

<file path=ppt/theme/theme1.xml><?xml version="1.0" encoding="utf-8"?>
<a:theme xmlns:a="http://schemas.openxmlformats.org/drawingml/2006/main" name="3_NIBC 2013 Template">
  <a:themeElements>
    <a:clrScheme name="Custom 1">
      <a:dk1>
        <a:srgbClr val="000000"/>
      </a:dk1>
      <a:lt1>
        <a:srgbClr val="FFFFFF"/>
      </a:lt1>
      <a:dk2>
        <a:srgbClr val="660F1E"/>
      </a:dk2>
      <a:lt2>
        <a:srgbClr val="C5D1D7"/>
      </a:lt2>
      <a:accent1>
        <a:srgbClr val="736B4B"/>
      </a:accent1>
      <a:accent2>
        <a:srgbClr val="B3A674"/>
      </a:accent2>
      <a:accent3>
        <a:srgbClr val="FFFFFF"/>
      </a:accent3>
      <a:accent4>
        <a:srgbClr val="000000"/>
      </a:accent4>
      <a:accent5>
        <a:srgbClr val="BCBAB1"/>
      </a:accent5>
      <a:accent6>
        <a:srgbClr val="A29668"/>
      </a:accent6>
      <a:hlink>
        <a:srgbClr val="2A363C"/>
      </a:hlink>
      <a:folHlink>
        <a:srgbClr val="546D79"/>
      </a:folHlink>
    </a:clrScheme>
    <a:fontScheme name="Custom Design">
      <a:majorFont>
        <a:latin typeface="HelveticaNeue LT 45 Lt"/>
        <a:ea typeface=""/>
        <a:cs typeface="Arial"/>
      </a:majorFont>
      <a:minorFont>
        <a:latin typeface="Helvetic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ＭＳ Ｐゴシック" pitchFamily="34"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ＭＳ Ｐゴシック" pitchFamily="34" charset="-128"/>
          </a:defRPr>
        </a:defPPr>
      </a:lstStyle>
    </a:lnDef>
  </a:objectDefaults>
  <a:extraClrSchemeLst>
    <a:extraClrScheme>
      <a:clrScheme name="Custom Design 1">
        <a:dk1>
          <a:srgbClr val="000000"/>
        </a:dk1>
        <a:lt1>
          <a:srgbClr val="FFFFFF"/>
        </a:lt1>
        <a:dk2>
          <a:srgbClr val="002F2F"/>
        </a:dk2>
        <a:lt2>
          <a:srgbClr val="C5D1D7"/>
        </a:lt2>
        <a:accent1>
          <a:srgbClr val="046380"/>
        </a:accent1>
        <a:accent2>
          <a:srgbClr val="A7A37E"/>
        </a:accent2>
        <a:accent3>
          <a:srgbClr val="FFFFFF"/>
        </a:accent3>
        <a:accent4>
          <a:srgbClr val="000000"/>
        </a:accent4>
        <a:accent5>
          <a:srgbClr val="AAB7C0"/>
        </a:accent5>
        <a:accent6>
          <a:srgbClr val="979372"/>
        </a:accent6>
        <a:hlink>
          <a:srgbClr val="E6E2AF"/>
        </a:hlink>
        <a:folHlink>
          <a:srgbClr val="EFECCA"/>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5F4A05"/>
        </a:dk2>
        <a:lt2>
          <a:srgbClr val="C5D1D7"/>
        </a:lt2>
        <a:accent1>
          <a:srgbClr val="928E16"/>
        </a:accent1>
        <a:accent2>
          <a:srgbClr val="C5C259"/>
        </a:accent2>
        <a:accent3>
          <a:srgbClr val="FFFFFF"/>
        </a:accent3>
        <a:accent4>
          <a:srgbClr val="000000"/>
        </a:accent4>
        <a:accent5>
          <a:srgbClr val="C7C6AB"/>
        </a:accent5>
        <a:accent6>
          <a:srgbClr val="B2B050"/>
        </a:accent6>
        <a:hlink>
          <a:srgbClr val="8A6A07"/>
        </a:hlink>
        <a:folHlink>
          <a:srgbClr val="AD944D"/>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1F4012"/>
        </a:dk2>
        <a:lt2>
          <a:srgbClr val="C5D1D7"/>
        </a:lt2>
        <a:accent1>
          <a:srgbClr val="2E621C"/>
        </a:accent1>
        <a:accent2>
          <a:srgbClr val="4A992B"/>
        </a:accent2>
        <a:accent3>
          <a:srgbClr val="FFFFFF"/>
        </a:accent3>
        <a:accent4>
          <a:srgbClr val="000000"/>
        </a:accent4>
        <a:accent5>
          <a:srgbClr val="ADB7AB"/>
        </a:accent5>
        <a:accent6>
          <a:srgbClr val="428A26"/>
        </a:accent6>
        <a:hlink>
          <a:srgbClr val="7CE31F"/>
        </a:hlink>
        <a:folHlink>
          <a:srgbClr val="B0A929"/>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FFFFFF"/>
        </a:lt1>
        <a:dk2>
          <a:srgbClr val="660F1E"/>
        </a:dk2>
        <a:lt2>
          <a:srgbClr val="C5D1D7"/>
        </a:lt2>
        <a:accent1>
          <a:srgbClr val="736B4B"/>
        </a:accent1>
        <a:accent2>
          <a:srgbClr val="B3A674"/>
        </a:accent2>
        <a:accent3>
          <a:srgbClr val="FFFFFF"/>
        </a:accent3>
        <a:accent4>
          <a:srgbClr val="000000"/>
        </a:accent4>
        <a:accent5>
          <a:srgbClr val="BCBAB1"/>
        </a:accent5>
        <a:accent6>
          <a:srgbClr val="A29668"/>
        </a:accent6>
        <a:hlink>
          <a:srgbClr val="9D1918"/>
        </a:hlink>
        <a:folHlink>
          <a:srgbClr val="D20F04"/>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FF"/>
        </a:lt1>
        <a:dk2>
          <a:srgbClr val="1B3540"/>
        </a:dk2>
        <a:lt2>
          <a:srgbClr val="C5D1D7"/>
        </a:lt2>
        <a:accent1>
          <a:srgbClr val="6BA6C1"/>
        </a:accent1>
        <a:accent2>
          <a:srgbClr val="B7D6E3"/>
        </a:accent2>
        <a:accent3>
          <a:srgbClr val="FFFFFF"/>
        </a:accent3>
        <a:accent4>
          <a:srgbClr val="000000"/>
        </a:accent4>
        <a:accent5>
          <a:srgbClr val="BAD0DD"/>
        </a:accent5>
        <a:accent6>
          <a:srgbClr val="A6C2CE"/>
        </a:accent6>
        <a:hlink>
          <a:srgbClr val="2B5566"/>
        </a:hlink>
        <a:folHlink>
          <a:srgbClr val="3E7B9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NIBC2">
  <a:themeElements>
    <a:clrScheme name="Custom Design 4">
      <a:dk1>
        <a:srgbClr val="000000"/>
      </a:dk1>
      <a:lt1>
        <a:srgbClr val="FFFFFF"/>
      </a:lt1>
      <a:dk2>
        <a:srgbClr val="660F1E"/>
      </a:dk2>
      <a:lt2>
        <a:srgbClr val="C5D1D7"/>
      </a:lt2>
      <a:accent1>
        <a:srgbClr val="736B4B"/>
      </a:accent1>
      <a:accent2>
        <a:srgbClr val="B3A674"/>
      </a:accent2>
      <a:accent3>
        <a:srgbClr val="FFFFFF"/>
      </a:accent3>
      <a:accent4>
        <a:srgbClr val="000000"/>
      </a:accent4>
      <a:accent5>
        <a:srgbClr val="BCBAB1"/>
      </a:accent5>
      <a:accent6>
        <a:srgbClr val="A29668"/>
      </a:accent6>
      <a:hlink>
        <a:srgbClr val="9D1918"/>
      </a:hlink>
      <a:folHlink>
        <a:srgbClr val="D20F04"/>
      </a:folHlink>
    </a:clrScheme>
    <a:fontScheme name="Custom Design">
      <a:majorFont>
        <a:latin typeface="HelveticaNeue LT 45 Lt"/>
        <a:ea typeface=""/>
        <a:cs typeface="Arial"/>
      </a:majorFont>
      <a:minorFont>
        <a:latin typeface="Helvetic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ＭＳ Ｐゴシック" pitchFamily="34"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ＭＳ Ｐゴシック" pitchFamily="34" charset="-128"/>
          </a:defRPr>
        </a:defPPr>
      </a:lstStyle>
    </a:lnDef>
  </a:objectDefaults>
  <a:extraClrSchemeLst>
    <a:extraClrScheme>
      <a:clrScheme name="Custom Design 1">
        <a:dk1>
          <a:srgbClr val="000000"/>
        </a:dk1>
        <a:lt1>
          <a:srgbClr val="FFFFFF"/>
        </a:lt1>
        <a:dk2>
          <a:srgbClr val="002F2F"/>
        </a:dk2>
        <a:lt2>
          <a:srgbClr val="C5D1D7"/>
        </a:lt2>
        <a:accent1>
          <a:srgbClr val="046380"/>
        </a:accent1>
        <a:accent2>
          <a:srgbClr val="A7A37E"/>
        </a:accent2>
        <a:accent3>
          <a:srgbClr val="FFFFFF"/>
        </a:accent3>
        <a:accent4>
          <a:srgbClr val="000000"/>
        </a:accent4>
        <a:accent5>
          <a:srgbClr val="AAB7C0"/>
        </a:accent5>
        <a:accent6>
          <a:srgbClr val="979372"/>
        </a:accent6>
        <a:hlink>
          <a:srgbClr val="E6E2AF"/>
        </a:hlink>
        <a:folHlink>
          <a:srgbClr val="EFECCA"/>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5F4A05"/>
        </a:dk2>
        <a:lt2>
          <a:srgbClr val="C5D1D7"/>
        </a:lt2>
        <a:accent1>
          <a:srgbClr val="928E16"/>
        </a:accent1>
        <a:accent2>
          <a:srgbClr val="C5C259"/>
        </a:accent2>
        <a:accent3>
          <a:srgbClr val="FFFFFF"/>
        </a:accent3>
        <a:accent4>
          <a:srgbClr val="000000"/>
        </a:accent4>
        <a:accent5>
          <a:srgbClr val="C7C6AB"/>
        </a:accent5>
        <a:accent6>
          <a:srgbClr val="B2B050"/>
        </a:accent6>
        <a:hlink>
          <a:srgbClr val="8A6A07"/>
        </a:hlink>
        <a:folHlink>
          <a:srgbClr val="AD944D"/>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1F4012"/>
        </a:dk2>
        <a:lt2>
          <a:srgbClr val="C5D1D7"/>
        </a:lt2>
        <a:accent1>
          <a:srgbClr val="2E621C"/>
        </a:accent1>
        <a:accent2>
          <a:srgbClr val="4A992B"/>
        </a:accent2>
        <a:accent3>
          <a:srgbClr val="FFFFFF"/>
        </a:accent3>
        <a:accent4>
          <a:srgbClr val="000000"/>
        </a:accent4>
        <a:accent5>
          <a:srgbClr val="ADB7AB"/>
        </a:accent5>
        <a:accent6>
          <a:srgbClr val="428A26"/>
        </a:accent6>
        <a:hlink>
          <a:srgbClr val="7CE31F"/>
        </a:hlink>
        <a:folHlink>
          <a:srgbClr val="B0A929"/>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FFFFFF"/>
        </a:lt1>
        <a:dk2>
          <a:srgbClr val="660F1E"/>
        </a:dk2>
        <a:lt2>
          <a:srgbClr val="C5D1D7"/>
        </a:lt2>
        <a:accent1>
          <a:srgbClr val="736B4B"/>
        </a:accent1>
        <a:accent2>
          <a:srgbClr val="B3A674"/>
        </a:accent2>
        <a:accent3>
          <a:srgbClr val="FFFFFF"/>
        </a:accent3>
        <a:accent4>
          <a:srgbClr val="000000"/>
        </a:accent4>
        <a:accent5>
          <a:srgbClr val="BCBAB1"/>
        </a:accent5>
        <a:accent6>
          <a:srgbClr val="A29668"/>
        </a:accent6>
        <a:hlink>
          <a:srgbClr val="9D1918"/>
        </a:hlink>
        <a:folHlink>
          <a:srgbClr val="D20F04"/>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FF"/>
        </a:lt1>
        <a:dk2>
          <a:srgbClr val="1B3540"/>
        </a:dk2>
        <a:lt2>
          <a:srgbClr val="C5D1D7"/>
        </a:lt2>
        <a:accent1>
          <a:srgbClr val="6BA6C1"/>
        </a:accent1>
        <a:accent2>
          <a:srgbClr val="B7D6E3"/>
        </a:accent2>
        <a:accent3>
          <a:srgbClr val="FFFFFF"/>
        </a:accent3>
        <a:accent4>
          <a:srgbClr val="000000"/>
        </a:accent4>
        <a:accent5>
          <a:srgbClr val="BAD0DD"/>
        </a:accent5>
        <a:accent6>
          <a:srgbClr val="A6C2CE"/>
        </a:accent6>
        <a:hlink>
          <a:srgbClr val="2B5566"/>
        </a:hlink>
        <a:folHlink>
          <a:srgbClr val="3E7B94"/>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1397</Words>
  <Application>Microsoft Office PowerPoint</Application>
  <PresentationFormat>On-screen Show (4:3)</PresentationFormat>
  <Paragraphs>244</Paragraphs>
  <Slides>4</Slides>
  <Notes>4</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4</vt:i4>
      </vt:variant>
    </vt:vector>
  </HeadingPairs>
  <TitlesOfParts>
    <vt:vector size="16" baseType="lpstr">
      <vt:lpstr>ＭＳ Ｐゴシック</vt:lpstr>
      <vt:lpstr>ＭＳ Ｐゴシック</vt:lpstr>
      <vt:lpstr>SimSun</vt:lpstr>
      <vt:lpstr>Arial</vt:lpstr>
      <vt:lpstr>Calibri</vt:lpstr>
      <vt:lpstr>Helvetica</vt:lpstr>
      <vt:lpstr>HelveticaNeue LT 45 Lt</vt:lpstr>
      <vt:lpstr>HelveticaNeue LT 65 Medium</vt:lpstr>
      <vt:lpstr>Times New Roman</vt:lpstr>
      <vt:lpstr>Wingdings</vt:lpstr>
      <vt:lpstr>3_NIBC 2013 Template</vt:lpstr>
      <vt:lpstr>1_NIBC2</vt:lpstr>
      <vt:lpstr>PowerPoint Presentation</vt:lpstr>
      <vt:lpstr>Potential Rival Acquirers of Take-Two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Huang</dc:creator>
  <cp:lastModifiedBy>James Huang</cp:lastModifiedBy>
  <cp:revision>2</cp:revision>
  <dcterms:created xsi:type="dcterms:W3CDTF">2018-08-01T05:22:37Z</dcterms:created>
  <dcterms:modified xsi:type="dcterms:W3CDTF">2018-08-01T05:28:38Z</dcterms:modified>
</cp:coreProperties>
</file>