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
  </p:notesMasterIdLst>
  <p:sldIdLst>
    <p:sldId id="613" r:id="rId2"/>
    <p:sldId id="624" r:id="rId3"/>
    <p:sldId id="625" r:id="rId4"/>
    <p:sldId id="619"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7" autoAdjust="0"/>
    <p:restoredTop sz="94660"/>
  </p:normalViewPr>
  <p:slideViewPr>
    <p:cSldViewPr snapToGrid="0">
      <p:cViewPr varScale="1">
        <p:scale>
          <a:sx n="63" d="100"/>
          <a:sy n="63" d="100"/>
        </p:scale>
        <p:origin x="1334" y="41"/>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EA9F50A-69DC-457A-AB1B-80D8EBF353A1}" type="datetimeFigureOut">
              <a:rPr lang="en-US" smtClean="0"/>
              <a:t>7/31/2018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2FC9EDF-A369-4C74-BD24-6C6587229354}" type="slidenum">
              <a:rPr lang="en-US" smtClean="0"/>
              <a:t>‹#›</a:t>
            </a:fld>
            <a:endParaRPr lang="en-US"/>
          </a:p>
        </p:txBody>
      </p:sp>
    </p:spTree>
    <p:extLst>
      <p:ext uri="{BB962C8B-B14F-4D97-AF65-F5344CB8AC3E}">
        <p14:creationId xmlns:p14="http://schemas.microsoft.com/office/powerpoint/2010/main" val="7344236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A6E0EF5-32A1-8C4D-93AB-3E392D23C60F}" type="slidenum">
              <a:rPr kumimoji="0" lang="en-US" sz="13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3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4193369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A6E0EF5-32A1-8C4D-93AB-3E392D23C60F}" type="slidenum">
              <a:rPr kumimoji="0" lang="en-US" sz="13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3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18584997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7" name="Picture 6"/>
          <p:cNvPicPr/>
          <p:nvPr/>
        </p:nvPicPr>
        <p:blipFill>
          <a:blip r:embed="rId2" cstate="print"/>
          <a:stretch>
            <a:fillRect/>
          </a:stretch>
        </p:blipFill>
        <p:spPr bwMode="auto">
          <a:xfrm>
            <a:off x="0" y="0"/>
            <a:ext cx="9144000" cy="4559300"/>
          </a:xfrm>
          <a:prstGeom prst="rect">
            <a:avLst/>
          </a:prstGeom>
          <a:ln>
            <a:noFill/>
          </a:ln>
          <a:effectLst>
            <a:outerShdw blurRad="292100" dist="139700" dir="2700000" algn="tl" rotWithShape="0">
              <a:srgbClr val="333333">
                <a:alpha val="65000"/>
              </a:srgbClr>
            </a:outerShdw>
          </a:effectLst>
        </p:spPr>
      </p:pic>
      <p:sp>
        <p:nvSpPr>
          <p:cNvPr id="5" name="Rectangle 3"/>
          <p:cNvSpPr>
            <a:spLocks noChangeArrowheads="1"/>
          </p:cNvSpPr>
          <p:nvPr/>
        </p:nvSpPr>
        <p:spPr bwMode="auto">
          <a:xfrm>
            <a:off x="222250" y="4559300"/>
            <a:ext cx="8693150" cy="2063750"/>
          </a:xfrm>
          <a:prstGeom prst="rect">
            <a:avLst/>
          </a:prstGeom>
          <a:noFill/>
          <a:ln w="3175">
            <a:solidFill>
              <a:srgbClr val="3E7B94">
                <a:alpha val="50195"/>
              </a:srgbClr>
            </a:solidFill>
            <a:miter lim="800000"/>
            <a:headEnd/>
            <a:tailEnd/>
          </a:ln>
          <a:extLst/>
        </p:spPr>
        <p:txBody>
          <a:bodyPr wrap="none" anchor="ctr"/>
          <a:lstStyle/>
          <a:p>
            <a:pPr algn="ctr">
              <a:defRPr/>
            </a:pPr>
            <a:endParaRPr lang="en-SG" sz="1800">
              <a:solidFill>
                <a:srgbClr val="000000"/>
              </a:solidFill>
              <a:latin typeface="Arial" pitchFamily="34" charset="0"/>
              <a:ea typeface="MS PGothic" pitchFamily="34" charset="-128"/>
            </a:endParaRPr>
          </a:p>
        </p:txBody>
      </p:sp>
      <p:sp>
        <p:nvSpPr>
          <p:cNvPr id="6" name="Rectangle 10"/>
          <p:cNvSpPr>
            <a:spLocks noChangeArrowheads="1"/>
          </p:cNvSpPr>
          <p:nvPr/>
        </p:nvSpPr>
        <p:spPr bwMode="auto">
          <a:xfrm>
            <a:off x="-12700" y="3505200"/>
            <a:ext cx="9156700" cy="1143000"/>
          </a:xfrm>
          <a:prstGeom prst="rect">
            <a:avLst/>
          </a:prstGeom>
          <a:solidFill>
            <a:srgbClr val="0E1724"/>
          </a:solidFill>
          <a:ln>
            <a:noFill/>
          </a:ln>
          <a:extLst/>
        </p:spPr>
        <p:txBody>
          <a:bodyPr anchor="ctr"/>
          <a:lstStyle/>
          <a:p>
            <a:pPr algn="ctr">
              <a:defRPr/>
            </a:pPr>
            <a:endParaRPr lang="en-US" sz="1800">
              <a:solidFill>
                <a:srgbClr val="000000"/>
              </a:solidFill>
              <a:ea typeface="MS PGothic" pitchFamily="34" charset="-128"/>
            </a:endParaRPr>
          </a:p>
        </p:txBody>
      </p:sp>
      <p:sp>
        <p:nvSpPr>
          <p:cNvPr id="74756" name="Rectangle 4"/>
          <p:cNvSpPr>
            <a:spLocks noGrp="1" noChangeArrowheads="1"/>
          </p:cNvSpPr>
          <p:nvPr>
            <p:ph type="subTitle" idx="1"/>
          </p:nvPr>
        </p:nvSpPr>
        <p:spPr>
          <a:xfrm>
            <a:off x="457200" y="4870450"/>
            <a:ext cx="8288338" cy="1295400"/>
          </a:xfrm>
          <a:ln/>
        </p:spPr>
        <p:txBody>
          <a:bodyPr/>
          <a:lstStyle>
            <a:lvl1pPr marL="0" indent="0">
              <a:buFont typeface="Wingdings" pitchFamily="2" charset="2"/>
              <a:buNone/>
              <a:defRPr sz="2400">
                <a:solidFill>
                  <a:schemeClr val="tx2"/>
                </a:solidFill>
                <a:latin typeface="HelveticaNeue LT 65 Medium" pitchFamily="2" charset="0"/>
              </a:defRPr>
            </a:lvl1pPr>
          </a:lstStyle>
          <a:p>
            <a:r>
              <a:rPr lang="en-US"/>
              <a:t>Click to edit Master subtitle style</a:t>
            </a:r>
          </a:p>
        </p:txBody>
      </p:sp>
      <p:sp>
        <p:nvSpPr>
          <p:cNvPr id="74762" name="Rectangle 10"/>
          <p:cNvSpPr>
            <a:spLocks noGrp="1" noChangeArrowheads="1"/>
          </p:cNvSpPr>
          <p:nvPr>
            <p:ph type="ctrTitle"/>
          </p:nvPr>
        </p:nvSpPr>
        <p:spPr>
          <a:xfrm>
            <a:off x="466725" y="3524252"/>
            <a:ext cx="8248650" cy="1141413"/>
          </a:xfrm>
        </p:spPr>
        <p:txBody>
          <a:bodyPr/>
          <a:lstStyle>
            <a:lvl1pPr algn="l">
              <a:defRPr sz="3200"/>
            </a:lvl1pPr>
          </a:lstStyle>
          <a:p>
            <a:r>
              <a:rPr lang="en-US"/>
              <a:t>Click to edit Master title style</a:t>
            </a:r>
          </a:p>
        </p:txBody>
      </p:sp>
    </p:spTree>
    <p:extLst>
      <p:ext uri="{BB962C8B-B14F-4D97-AF65-F5344CB8AC3E}">
        <p14:creationId xmlns:p14="http://schemas.microsoft.com/office/powerpoint/2010/main" val="2386155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SG"/>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Rectangle 8"/>
          <p:cNvSpPr>
            <a:spLocks noGrp="1" noChangeArrowheads="1"/>
          </p:cNvSpPr>
          <p:nvPr>
            <p:ph type="sldNum" sz="quarter" idx="10"/>
          </p:nvPr>
        </p:nvSpPr>
        <p:spPr>
          <a:xfrm>
            <a:off x="7115175" y="6678615"/>
            <a:ext cx="1905000" cy="136525"/>
          </a:xfrm>
          <a:prstGeom prst="rect">
            <a:avLst/>
          </a:prstGeom>
          <a:ln/>
        </p:spPr>
        <p:txBody>
          <a:bodyPr/>
          <a:lstStyle>
            <a:lvl1pPr>
              <a:defRPr/>
            </a:lvl1pPr>
          </a:lstStyle>
          <a:p>
            <a:fld id="{4BAC98A4-889E-464B-B279-E830E8E80C48}" type="slidenum">
              <a:rPr lang="en-US" smtClean="0">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15687988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7189" y="265115"/>
            <a:ext cx="2160587" cy="6137275"/>
          </a:xfrm>
        </p:spPr>
        <p:txBody>
          <a:bodyPr vert="eaVert"/>
          <a:lstStyle/>
          <a:p>
            <a:r>
              <a:rPr lang="en-US"/>
              <a:t>Click to edit Master title style</a:t>
            </a:r>
            <a:endParaRPr lang="en-SG"/>
          </a:p>
        </p:txBody>
      </p:sp>
      <p:sp>
        <p:nvSpPr>
          <p:cNvPr id="3" name="Vertical Text Placeholder 2"/>
          <p:cNvSpPr>
            <a:spLocks noGrp="1"/>
          </p:cNvSpPr>
          <p:nvPr>
            <p:ph type="body" orient="vert" idx="1"/>
          </p:nvPr>
        </p:nvSpPr>
        <p:spPr>
          <a:xfrm>
            <a:off x="222250" y="265115"/>
            <a:ext cx="6332538" cy="61372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Rectangle 8"/>
          <p:cNvSpPr>
            <a:spLocks noGrp="1" noChangeArrowheads="1"/>
          </p:cNvSpPr>
          <p:nvPr>
            <p:ph type="sldNum" sz="quarter" idx="10"/>
          </p:nvPr>
        </p:nvSpPr>
        <p:spPr>
          <a:xfrm>
            <a:off x="7115175" y="6678615"/>
            <a:ext cx="1905000" cy="136525"/>
          </a:xfrm>
          <a:prstGeom prst="rect">
            <a:avLst/>
          </a:prstGeom>
          <a:ln/>
        </p:spPr>
        <p:txBody>
          <a:bodyPr/>
          <a:lstStyle>
            <a:lvl1pPr>
              <a:defRPr/>
            </a:lvl1pPr>
          </a:lstStyle>
          <a:p>
            <a:fld id="{4BAC98A4-889E-464B-B279-E830E8E80C48}" type="slidenum">
              <a:rPr lang="en-US" smtClean="0">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39426472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222251" y="265113"/>
            <a:ext cx="8645525" cy="544512"/>
          </a:xfrm>
        </p:spPr>
        <p:txBody>
          <a:bodyPr/>
          <a:lstStyle/>
          <a:p>
            <a:r>
              <a:rPr lang="en-US"/>
              <a:t>Click to edit Master title style</a:t>
            </a:r>
            <a:endParaRPr lang="en-SG" dirty="0"/>
          </a:p>
        </p:txBody>
      </p:sp>
      <p:sp>
        <p:nvSpPr>
          <p:cNvPr id="3" name="Text Placeholder 2"/>
          <p:cNvSpPr>
            <a:spLocks noGrp="1"/>
          </p:cNvSpPr>
          <p:nvPr>
            <p:ph type="body" sz="half" idx="1"/>
          </p:nvPr>
        </p:nvSpPr>
        <p:spPr>
          <a:xfrm>
            <a:off x="1343026" y="1724027"/>
            <a:ext cx="3643313" cy="46783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Content Placeholder 3"/>
          <p:cNvSpPr>
            <a:spLocks noGrp="1"/>
          </p:cNvSpPr>
          <p:nvPr>
            <p:ph sz="quarter" idx="2"/>
          </p:nvPr>
        </p:nvSpPr>
        <p:spPr>
          <a:xfrm>
            <a:off x="5138739" y="1724025"/>
            <a:ext cx="3643312" cy="22621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5" name="Content Placeholder 4"/>
          <p:cNvSpPr>
            <a:spLocks noGrp="1"/>
          </p:cNvSpPr>
          <p:nvPr>
            <p:ph sz="quarter" idx="3"/>
          </p:nvPr>
        </p:nvSpPr>
        <p:spPr>
          <a:xfrm>
            <a:off x="5138739" y="4138615"/>
            <a:ext cx="3643312" cy="22637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6" name="Rectangle 8"/>
          <p:cNvSpPr>
            <a:spLocks noGrp="1" noChangeArrowheads="1"/>
          </p:cNvSpPr>
          <p:nvPr>
            <p:ph type="sldNum" sz="quarter" idx="10"/>
          </p:nvPr>
        </p:nvSpPr>
        <p:spPr>
          <a:xfrm>
            <a:off x="7115175" y="6678615"/>
            <a:ext cx="1905000" cy="136525"/>
          </a:xfrm>
          <a:prstGeom prst="rect">
            <a:avLst/>
          </a:prstGeom>
          <a:ln/>
        </p:spPr>
        <p:txBody>
          <a:bodyPr/>
          <a:lstStyle>
            <a:lvl1pPr>
              <a:defRPr/>
            </a:lvl1pPr>
          </a:lstStyle>
          <a:p>
            <a:fld id="{4BAC98A4-889E-464B-B279-E830E8E80C48}" type="slidenum">
              <a:rPr lang="en-US" smtClean="0">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32152234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6" name="Content Placeholder 2"/>
          <p:cNvSpPr>
            <a:spLocks noGrp="1"/>
          </p:cNvSpPr>
          <p:nvPr>
            <p:ph idx="11"/>
          </p:nvPr>
        </p:nvSpPr>
        <p:spPr>
          <a:xfrm>
            <a:off x="296525" y="953725"/>
            <a:ext cx="8505945" cy="51746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SG" dirty="0"/>
          </a:p>
        </p:txBody>
      </p:sp>
      <p:sp>
        <p:nvSpPr>
          <p:cNvPr id="2" name="Title 1"/>
          <p:cNvSpPr>
            <a:spLocks noGrp="1"/>
          </p:cNvSpPr>
          <p:nvPr>
            <p:ph type="title"/>
          </p:nvPr>
        </p:nvSpPr>
        <p:spPr>
          <a:xfrm>
            <a:off x="222251" y="205740"/>
            <a:ext cx="8645525" cy="603887"/>
          </a:xfrm>
        </p:spPr>
        <p:txBody>
          <a:bodyPr/>
          <a:lstStyle/>
          <a:p>
            <a:r>
              <a:rPr lang="en-US"/>
              <a:t>Click to edit Master title style</a:t>
            </a:r>
            <a:endParaRPr lang="en-SG"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SG" dirty="0"/>
          </a:p>
        </p:txBody>
      </p:sp>
      <p:sp>
        <p:nvSpPr>
          <p:cNvPr id="4" name="Rectangle 8"/>
          <p:cNvSpPr>
            <a:spLocks noGrp="1" noChangeArrowheads="1"/>
          </p:cNvSpPr>
          <p:nvPr>
            <p:ph type="sldNum" sz="quarter" idx="10"/>
          </p:nvPr>
        </p:nvSpPr>
        <p:spPr>
          <a:ln/>
        </p:spPr>
        <p:txBody>
          <a:bodyPr/>
          <a:lstStyle>
            <a:lvl1pPr>
              <a:defRPr/>
            </a:lvl1pPr>
          </a:lstStyle>
          <a:p>
            <a:fld id="{4BAC98A4-889E-464B-B279-E830E8E80C48}" type="slidenum">
              <a:rPr lang="en-US" smtClean="0">
                <a:solidFill>
                  <a:srgbClr val="FFFFFF"/>
                </a:solidFill>
                <a:latin typeface="Helvetica"/>
                <a:cs typeface="Arial"/>
              </a:rPr>
              <a:pPr/>
              <a:t>‹#›</a:t>
            </a:fld>
            <a:endParaRPr lang="en-US">
              <a:solidFill>
                <a:srgbClr val="FFFFFF"/>
              </a:solidFill>
              <a:latin typeface="Helvetica"/>
              <a:cs typeface="Arial"/>
            </a:endParaRPr>
          </a:p>
        </p:txBody>
      </p:sp>
    </p:spTree>
    <p:extLst>
      <p:ext uri="{BB962C8B-B14F-4D97-AF65-F5344CB8AC3E}">
        <p14:creationId xmlns:p14="http://schemas.microsoft.com/office/powerpoint/2010/main" val="37742510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Rectangle 8"/>
          <p:cNvSpPr>
            <a:spLocks noGrp="1" noChangeArrowheads="1"/>
          </p:cNvSpPr>
          <p:nvPr>
            <p:ph type="sldNum" sz="quarter" idx="10"/>
          </p:nvPr>
        </p:nvSpPr>
        <p:spPr>
          <a:xfrm>
            <a:off x="7115175" y="6666742"/>
            <a:ext cx="1905000" cy="136525"/>
          </a:xfrm>
          <a:prstGeom prst="rect">
            <a:avLst/>
          </a:prstGeom>
          <a:ln/>
        </p:spPr>
        <p:txBody>
          <a:bodyPr/>
          <a:lstStyle>
            <a:lvl1pPr>
              <a:defRPr/>
            </a:lvl1pPr>
          </a:lstStyle>
          <a:p>
            <a:pPr>
              <a:defRPr/>
            </a:pPr>
            <a:fld id="{06E897D5-DBA7-4E3C-AC3D-2764B58DDF5F}" type="slidenum">
              <a:rPr lang="en-AU">
                <a:solidFill>
                  <a:srgbClr val="FFFFFF"/>
                </a:solidFill>
              </a:rPr>
              <a:pPr>
                <a:defRPr/>
              </a:pPr>
              <a:t>‹#›</a:t>
            </a:fld>
            <a:endParaRPr lang="en-AU" dirty="0">
              <a:solidFill>
                <a:srgbClr val="FFFFFF"/>
              </a:solidFill>
            </a:endParaRPr>
          </a:p>
        </p:txBody>
      </p:sp>
      <p:sp>
        <p:nvSpPr>
          <p:cNvPr id="5" name="Rectangle 2"/>
          <p:cNvSpPr txBox="1">
            <a:spLocks noChangeArrowheads="1"/>
          </p:cNvSpPr>
          <p:nvPr userDrawn="1"/>
        </p:nvSpPr>
        <p:spPr bwMode="auto">
          <a:xfrm>
            <a:off x="222250" y="238125"/>
            <a:ext cx="8636000" cy="571500"/>
          </a:xfrm>
          <a:prstGeom prst="rect">
            <a:avLst/>
          </a:prstGeom>
          <a:noFill/>
          <a:ln w="9525">
            <a:noFill/>
            <a:miter lim="800000"/>
            <a:headEnd/>
            <a:tailEnd/>
          </a:ln>
        </p:spPr>
        <p:txBody>
          <a:bodyPr anchor="ctr"/>
          <a:lstStyle/>
          <a:p>
            <a:pPr fontAlgn="base">
              <a:spcBef>
                <a:spcPct val="0"/>
              </a:spcBef>
              <a:spcAft>
                <a:spcPct val="0"/>
              </a:spcAft>
            </a:pPr>
            <a:endParaRPr lang="en-US" altLang="zh-CN" sz="2800" dirty="0">
              <a:solidFill>
                <a:srgbClr val="FFFFFF"/>
              </a:solidFill>
              <a:ea typeface="SimSun"/>
              <a:cs typeface="SimSun"/>
            </a:endParaRPr>
          </a:p>
        </p:txBody>
      </p:sp>
    </p:spTree>
    <p:extLst>
      <p:ext uri="{BB962C8B-B14F-4D97-AF65-F5344CB8AC3E}">
        <p14:creationId xmlns:p14="http://schemas.microsoft.com/office/powerpoint/2010/main" val="30923591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2251" y="205740"/>
            <a:ext cx="8645525" cy="603887"/>
          </a:xfrm>
        </p:spPr>
        <p:txBody>
          <a:bodyPr/>
          <a:lstStyle/>
          <a:p>
            <a:r>
              <a:rPr lang="en-US"/>
              <a:t>Click to edit Master title style</a:t>
            </a:r>
            <a:endParaRPr lang="en-SG"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Rectangle 8"/>
          <p:cNvSpPr>
            <a:spLocks noGrp="1" noChangeArrowheads="1"/>
          </p:cNvSpPr>
          <p:nvPr>
            <p:ph type="sldNum" sz="quarter" idx="10"/>
          </p:nvPr>
        </p:nvSpPr>
        <p:spPr>
          <a:xfrm>
            <a:off x="7115175" y="6678615"/>
            <a:ext cx="1905000" cy="136525"/>
          </a:xfrm>
          <a:prstGeom prst="rect">
            <a:avLst/>
          </a:prstGeom>
          <a:ln/>
        </p:spPr>
        <p:txBody>
          <a:bodyPr/>
          <a:lstStyle>
            <a:lvl1pPr>
              <a:defRPr/>
            </a:lvl1pPr>
          </a:lstStyle>
          <a:p>
            <a:fld id="{4BAC98A4-889E-464B-B279-E830E8E80C48}" type="slidenum">
              <a:rPr lang="en-US" smtClean="0">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1069523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00" b="1" cap="all"/>
            </a:lvl1pPr>
          </a:lstStyle>
          <a:p>
            <a:r>
              <a:rPr lang="en-US"/>
              <a:t>Click to edit Master title style</a:t>
            </a:r>
            <a:endParaRPr lang="en-S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8"/>
          <p:cNvSpPr>
            <a:spLocks noGrp="1" noChangeArrowheads="1"/>
          </p:cNvSpPr>
          <p:nvPr>
            <p:ph type="sldNum" sz="quarter" idx="10"/>
          </p:nvPr>
        </p:nvSpPr>
        <p:spPr>
          <a:xfrm>
            <a:off x="7115175" y="6678615"/>
            <a:ext cx="1905000" cy="136525"/>
          </a:xfrm>
          <a:prstGeom prst="rect">
            <a:avLst/>
          </a:prstGeom>
          <a:ln/>
        </p:spPr>
        <p:txBody>
          <a:bodyPr/>
          <a:lstStyle>
            <a:lvl1pPr>
              <a:defRPr/>
            </a:lvl1pPr>
          </a:lstStyle>
          <a:p>
            <a:fld id="{4BAC98A4-889E-464B-B279-E830E8E80C48}" type="slidenum">
              <a:rPr lang="en-US" smtClean="0">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39653421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SG" dirty="0"/>
          </a:p>
        </p:txBody>
      </p:sp>
      <p:sp>
        <p:nvSpPr>
          <p:cNvPr id="3" name="Content Placeholder 2"/>
          <p:cNvSpPr>
            <a:spLocks noGrp="1"/>
          </p:cNvSpPr>
          <p:nvPr>
            <p:ph sz="half" idx="1"/>
          </p:nvPr>
        </p:nvSpPr>
        <p:spPr>
          <a:xfrm>
            <a:off x="1343026" y="1724027"/>
            <a:ext cx="3643313" cy="46783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Content Placeholder 3"/>
          <p:cNvSpPr>
            <a:spLocks noGrp="1"/>
          </p:cNvSpPr>
          <p:nvPr>
            <p:ph sz="half" idx="2"/>
          </p:nvPr>
        </p:nvSpPr>
        <p:spPr>
          <a:xfrm>
            <a:off x="5138739" y="1724027"/>
            <a:ext cx="3643312" cy="46783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5" name="Rectangle 8"/>
          <p:cNvSpPr>
            <a:spLocks noGrp="1" noChangeArrowheads="1"/>
          </p:cNvSpPr>
          <p:nvPr>
            <p:ph type="sldNum" sz="quarter" idx="10"/>
          </p:nvPr>
        </p:nvSpPr>
        <p:spPr>
          <a:xfrm>
            <a:off x="7115175" y="6678615"/>
            <a:ext cx="1905000" cy="136525"/>
          </a:xfrm>
          <a:prstGeom prst="rect">
            <a:avLst/>
          </a:prstGeom>
          <a:ln/>
        </p:spPr>
        <p:txBody>
          <a:bodyPr/>
          <a:lstStyle>
            <a:lvl1pPr>
              <a:defRPr/>
            </a:lvl1pPr>
          </a:lstStyle>
          <a:p>
            <a:fld id="{4BAC98A4-889E-464B-B279-E830E8E80C48}" type="slidenum">
              <a:rPr lang="en-US" smtClean="0">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38827602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8" name="Title 1"/>
          <p:cNvSpPr>
            <a:spLocks noGrp="1"/>
          </p:cNvSpPr>
          <p:nvPr>
            <p:ph type="title"/>
          </p:nvPr>
        </p:nvSpPr>
        <p:spPr>
          <a:xfrm>
            <a:off x="222251" y="193675"/>
            <a:ext cx="8645525" cy="615950"/>
          </a:xfrm>
        </p:spPr>
        <p:txBody>
          <a:bodyPr/>
          <a:lstStyle/>
          <a:p>
            <a:r>
              <a:rPr lang="en-US"/>
              <a:t>Click to edit Master title style</a:t>
            </a:r>
            <a:endParaRPr lang="en-SG" dirty="0"/>
          </a:p>
        </p:txBody>
      </p:sp>
      <p:sp>
        <p:nvSpPr>
          <p:cNvPr id="7" name="Rectangle 8"/>
          <p:cNvSpPr>
            <a:spLocks noGrp="1" noChangeArrowheads="1"/>
          </p:cNvSpPr>
          <p:nvPr>
            <p:ph type="sldNum" sz="quarter" idx="10"/>
          </p:nvPr>
        </p:nvSpPr>
        <p:spPr>
          <a:xfrm>
            <a:off x="7115175" y="6678615"/>
            <a:ext cx="1905000" cy="136525"/>
          </a:xfrm>
          <a:prstGeom prst="rect">
            <a:avLst/>
          </a:prstGeom>
          <a:ln/>
        </p:spPr>
        <p:txBody>
          <a:bodyPr/>
          <a:lstStyle>
            <a:lvl1pPr>
              <a:defRPr/>
            </a:lvl1pPr>
          </a:lstStyle>
          <a:p>
            <a:fld id="{4BAC98A4-889E-464B-B279-E830E8E80C48}" type="slidenum">
              <a:rPr lang="en-US" smtClean="0">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5967600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SG"/>
          </a:p>
        </p:txBody>
      </p:sp>
      <p:sp>
        <p:nvSpPr>
          <p:cNvPr id="3" name="Rectangle 8"/>
          <p:cNvSpPr>
            <a:spLocks noGrp="1" noChangeArrowheads="1"/>
          </p:cNvSpPr>
          <p:nvPr>
            <p:ph type="sldNum" sz="quarter" idx="10"/>
          </p:nvPr>
        </p:nvSpPr>
        <p:spPr>
          <a:xfrm>
            <a:off x="7115175" y="6678615"/>
            <a:ext cx="1905000" cy="136525"/>
          </a:xfrm>
          <a:prstGeom prst="rect">
            <a:avLst/>
          </a:prstGeom>
          <a:ln/>
        </p:spPr>
        <p:txBody>
          <a:bodyPr/>
          <a:lstStyle>
            <a:lvl1pPr>
              <a:defRPr/>
            </a:lvl1pPr>
          </a:lstStyle>
          <a:p>
            <a:fld id="{4BAC98A4-889E-464B-B279-E830E8E80C48}" type="slidenum">
              <a:rPr lang="en-US" smtClean="0">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23133410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8"/>
          <p:cNvSpPr>
            <a:spLocks noGrp="1" noChangeArrowheads="1"/>
          </p:cNvSpPr>
          <p:nvPr>
            <p:ph type="sldNum" sz="quarter" idx="10"/>
          </p:nvPr>
        </p:nvSpPr>
        <p:spPr>
          <a:xfrm>
            <a:off x="7115175" y="6678615"/>
            <a:ext cx="1905000" cy="136525"/>
          </a:xfrm>
          <a:prstGeom prst="rect">
            <a:avLst/>
          </a:prstGeom>
          <a:ln/>
        </p:spPr>
        <p:txBody>
          <a:bodyPr/>
          <a:lstStyle>
            <a:lvl1pPr>
              <a:defRPr/>
            </a:lvl1pPr>
          </a:lstStyle>
          <a:p>
            <a:fld id="{4BAC98A4-889E-464B-B279-E830E8E80C48}" type="slidenum">
              <a:rPr lang="en-US" smtClean="0">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21486217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a:t>Click to edit Master title style</a:t>
            </a:r>
            <a:endParaRPr lang="en-SG"/>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8"/>
          <p:cNvSpPr>
            <a:spLocks noGrp="1" noChangeArrowheads="1"/>
          </p:cNvSpPr>
          <p:nvPr>
            <p:ph type="sldNum" sz="quarter" idx="10"/>
          </p:nvPr>
        </p:nvSpPr>
        <p:spPr>
          <a:xfrm>
            <a:off x="7115175" y="6678615"/>
            <a:ext cx="1905000" cy="136525"/>
          </a:xfrm>
          <a:prstGeom prst="rect">
            <a:avLst/>
          </a:prstGeom>
          <a:ln/>
        </p:spPr>
        <p:txBody>
          <a:bodyPr/>
          <a:lstStyle>
            <a:lvl1pPr>
              <a:defRPr/>
            </a:lvl1pPr>
          </a:lstStyle>
          <a:p>
            <a:fld id="{4BAC98A4-889E-464B-B279-E830E8E80C48}" type="slidenum">
              <a:rPr lang="en-US" smtClean="0">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26364442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SG"/>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SG"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8"/>
          <p:cNvSpPr>
            <a:spLocks noGrp="1" noChangeArrowheads="1"/>
          </p:cNvSpPr>
          <p:nvPr>
            <p:ph type="sldNum" sz="quarter" idx="10"/>
          </p:nvPr>
        </p:nvSpPr>
        <p:spPr>
          <a:xfrm>
            <a:off x="7115175" y="6678615"/>
            <a:ext cx="1905000" cy="136525"/>
          </a:xfrm>
          <a:prstGeom prst="rect">
            <a:avLst/>
          </a:prstGeom>
          <a:ln/>
        </p:spPr>
        <p:txBody>
          <a:bodyPr/>
          <a:lstStyle>
            <a:lvl1pPr>
              <a:defRPr/>
            </a:lvl1pPr>
          </a:lstStyle>
          <a:p>
            <a:fld id="{4BAC98A4-889E-464B-B279-E830E8E80C48}" type="slidenum">
              <a:rPr lang="en-US" smtClean="0">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37798653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10"/>
          <p:cNvSpPr>
            <a:spLocks noChangeArrowheads="1"/>
          </p:cNvSpPr>
          <p:nvPr/>
        </p:nvSpPr>
        <p:spPr bwMode="auto">
          <a:xfrm>
            <a:off x="0" y="2"/>
            <a:ext cx="9144000" cy="1000125"/>
          </a:xfrm>
          <a:prstGeom prst="rect">
            <a:avLst/>
          </a:prstGeom>
          <a:solidFill>
            <a:srgbClr val="0E1724"/>
          </a:solidFill>
          <a:ln>
            <a:noFill/>
          </a:ln>
          <a:extLst/>
        </p:spPr>
        <p:txBody>
          <a:bodyPr anchor="ctr"/>
          <a:lstStyle/>
          <a:p>
            <a:pPr>
              <a:defRPr/>
            </a:pPr>
            <a:endParaRPr lang="en-US" sz="1800" dirty="0">
              <a:solidFill>
                <a:srgbClr val="000000"/>
              </a:solidFill>
              <a:ea typeface="MS PGothic" pitchFamily="34" charset="-128"/>
            </a:endParaRPr>
          </a:p>
        </p:txBody>
      </p:sp>
      <p:sp>
        <p:nvSpPr>
          <p:cNvPr id="1027" name="Rectangle 3"/>
          <p:cNvSpPr>
            <a:spLocks noGrp="1" noChangeArrowheads="1"/>
          </p:cNvSpPr>
          <p:nvPr>
            <p:ph type="title"/>
          </p:nvPr>
        </p:nvSpPr>
        <p:spPr bwMode="auto">
          <a:xfrm>
            <a:off x="222251" y="237600"/>
            <a:ext cx="8645525" cy="6159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US" dirty="0"/>
          </a:p>
        </p:txBody>
      </p:sp>
      <p:sp>
        <p:nvSpPr>
          <p:cNvPr id="1028" name="Rectangle 4"/>
          <p:cNvSpPr>
            <a:spLocks noGrp="1" noChangeArrowheads="1"/>
          </p:cNvSpPr>
          <p:nvPr>
            <p:ph type="body" idx="1"/>
          </p:nvPr>
        </p:nvSpPr>
        <p:spPr bwMode="auto">
          <a:xfrm>
            <a:off x="1343026" y="1724027"/>
            <a:ext cx="7439025" cy="46783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11"/>
          <p:cNvSpPr>
            <a:spLocks noChangeArrowheads="1"/>
          </p:cNvSpPr>
          <p:nvPr/>
        </p:nvSpPr>
        <p:spPr bwMode="auto">
          <a:xfrm>
            <a:off x="0" y="6621465"/>
            <a:ext cx="9144000" cy="236537"/>
          </a:xfrm>
          <a:prstGeom prst="rect">
            <a:avLst/>
          </a:prstGeom>
          <a:solidFill>
            <a:srgbClr val="0E1724"/>
          </a:solidFill>
          <a:ln>
            <a:noFill/>
          </a:ln>
          <a:extLst/>
        </p:spPr>
        <p:txBody>
          <a:bodyPr anchor="ctr"/>
          <a:lstStyle/>
          <a:p>
            <a:pPr algn="ctr">
              <a:defRPr/>
            </a:pPr>
            <a:endParaRPr lang="en-US" sz="1800">
              <a:solidFill>
                <a:srgbClr val="000000"/>
              </a:solidFill>
              <a:ea typeface="MS PGothic" pitchFamily="34" charset="-128"/>
            </a:endParaRPr>
          </a:p>
        </p:txBody>
      </p:sp>
      <p:sp>
        <p:nvSpPr>
          <p:cNvPr id="9" name="Slide Number Placeholder 8"/>
          <p:cNvSpPr>
            <a:spLocks noGrp="1" noChangeArrowheads="1"/>
          </p:cNvSpPr>
          <p:nvPr>
            <p:ph type="sldNum" sz="quarter" idx="4"/>
          </p:nvPr>
        </p:nvSpPr>
        <p:spPr bwMode="auto">
          <a:xfrm>
            <a:off x="7115175" y="6618010"/>
            <a:ext cx="1905000" cy="23999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r" eaLnBrk="0" hangingPunct="0">
              <a:spcBef>
                <a:spcPct val="50000"/>
              </a:spcBef>
              <a:spcAft>
                <a:spcPct val="50000"/>
              </a:spcAft>
              <a:defRPr sz="800">
                <a:solidFill>
                  <a:schemeClr val="bg1"/>
                </a:solidFill>
                <a:latin typeface="+mn-lt"/>
                <a:ea typeface="ＭＳ Ｐゴシック" pitchFamily="34" charset="-128"/>
                <a:cs typeface="+mn-cs"/>
              </a:defRPr>
            </a:lvl1pPr>
          </a:lstStyle>
          <a:p>
            <a:pPr fontAlgn="base">
              <a:defRPr/>
            </a:pPr>
            <a:fld id="{019208B9-FB36-42BC-B109-D7D12325CF41}" type="slidenum">
              <a:rPr lang="en-AU">
                <a:solidFill>
                  <a:srgbClr val="FFFFFF"/>
                </a:solidFill>
              </a:rPr>
              <a:pPr fontAlgn="base">
                <a:defRPr/>
              </a:pPr>
              <a:t>‹#›</a:t>
            </a:fld>
            <a:endParaRPr lang="en-AU" dirty="0">
              <a:solidFill>
                <a:srgbClr val="FFFFFF"/>
              </a:solidFill>
            </a:endParaRPr>
          </a:p>
        </p:txBody>
      </p:sp>
      <p:sp>
        <p:nvSpPr>
          <p:cNvPr id="10" name="Text Box 9"/>
          <p:cNvSpPr txBox="1">
            <a:spLocks noChangeArrowheads="1"/>
          </p:cNvSpPr>
          <p:nvPr userDrawn="1"/>
        </p:nvSpPr>
        <p:spPr bwMode="auto">
          <a:xfrm>
            <a:off x="222251" y="6676450"/>
            <a:ext cx="4117975" cy="123111"/>
          </a:xfrm>
          <a:prstGeom prst="rect">
            <a:avLst/>
          </a:prstGeom>
          <a:noFill/>
          <a:ln>
            <a:noFill/>
          </a:ln>
          <a:extLst/>
        </p:spPr>
        <p:txBody>
          <a:bodyPr lIns="0" tIns="0" rIns="0" bIns="0" anchor="ctr">
            <a:spAutoFit/>
          </a:bodyP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fontAlgn="base">
              <a:spcBef>
                <a:spcPct val="50000"/>
              </a:spcBef>
              <a:spcAft>
                <a:spcPct val="50000"/>
              </a:spcAft>
              <a:defRPr/>
            </a:pPr>
            <a:r>
              <a:rPr lang="en-GB" sz="800" dirty="0">
                <a:solidFill>
                  <a:srgbClr val="FFFFFF"/>
                </a:solidFill>
                <a:latin typeface="Helvetica"/>
              </a:rPr>
              <a:t>National Investment Banking Competition &amp; Conference 2013</a:t>
            </a:r>
            <a:endParaRPr lang="en-AU" sz="800" dirty="0">
              <a:solidFill>
                <a:srgbClr val="FFFFFF"/>
              </a:solidFill>
              <a:latin typeface="Helvetica"/>
            </a:endParaRPr>
          </a:p>
        </p:txBody>
      </p:sp>
    </p:spTree>
    <p:extLst>
      <p:ext uri="{BB962C8B-B14F-4D97-AF65-F5344CB8AC3E}">
        <p14:creationId xmlns:p14="http://schemas.microsoft.com/office/powerpoint/2010/main" val="271419861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xStyles>
    <p:titleStyle>
      <a:lvl1pPr algn="l" rtl="0" eaLnBrk="1" fontAlgn="base" hangingPunct="1">
        <a:spcBef>
          <a:spcPct val="0"/>
        </a:spcBef>
        <a:spcAft>
          <a:spcPct val="0"/>
        </a:spcAft>
        <a:defRPr sz="2800">
          <a:solidFill>
            <a:schemeClr val="bg1"/>
          </a:solidFill>
          <a:latin typeface="+mj-lt"/>
          <a:ea typeface="+mj-ea"/>
          <a:cs typeface="+mj-cs"/>
        </a:defRPr>
      </a:lvl1pPr>
      <a:lvl2pPr algn="r" rtl="0" eaLnBrk="1" fontAlgn="base" hangingPunct="1">
        <a:spcBef>
          <a:spcPct val="0"/>
        </a:spcBef>
        <a:spcAft>
          <a:spcPct val="0"/>
        </a:spcAft>
        <a:defRPr sz="2800">
          <a:solidFill>
            <a:schemeClr val="bg1"/>
          </a:solidFill>
          <a:latin typeface="HelveticaNeue LT 45 Lt" pitchFamily="34" charset="0"/>
          <a:cs typeface="Arial" charset="0"/>
        </a:defRPr>
      </a:lvl2pPr>
      <a:lvl3pPr algn="r" rtl="0" eaLnBrk="1" fontAlgn="base" hangingPunct="1">
        <a:spcBef>
          <a:spcPct val="0"/>
        </a:spcBef>
        <a:spcAft>
          <a:spcPct val="0"/>
        </a:spcAft>
        <a:defRPr sz="2800">
          <a:solidFill>
            <a:schemeClr val="bg1"/>
          </a:solidFill>
          <a:latin typeface="HelveticaNeue LT 45 Lt" pitchFamily="34" charset="0"/>
          <a:cs typeface="Arial" charset="0"/>
        </a:defRPr>
      </a:lvl3pPr>
      <a:lvl4pPr algn="r" rtl="0" eaLnBrk="1" fontAlgn="base" hangingPunct="1">
        <a:spcBef>
          <a:spcPct val="0"/>
        </a:spcBef>
        <a:spcAft>
          <a:spcPct val="0"/>
        </a:spcAft>
        <a:defRPr sz="2800">
          <a:solidFill>
            <a:schemeClr val="bg1"/>
          </a:solidFill>
          <a:latin typeface="HelveticaNeue LT 45 Lt" pitchFamily="34" charset="0"/>
          <a:cs typeface="Arial" charset="0"/>
        </a:defRPr>
      </a:lvl4pPr>
      <a:lvl5pPr algn="r" rtl="0" eaLnBrk="1" fontAlgn="base" hangingPunct="1">
        <a:spcBef>
          <a:spcPct val="0"/>
        </a:spcBef>
        <a:spcAft>
          <a:spcPct val="0"/>
        </a:spcAft>
        <a:defRPr sz="2800">
          <a:solidFill>
            <a:schemeClr val="bg1"/>
          </a:solidFill>
          <a:latin typeface="HelveticaNeue LT 45 Lt" pitchFamily="34" charset="0"/>
          <a:cs typeface="Arial" charset="0"/>
        </a:defRPr>
      </a:lvl5pPr>
      <a:lvl6pPr marL="457200" algn="r" rtl="0" eaLnBrk="1" fontAlgn="base" hangingPunct="1">
        <a:spcBef>
          <a:spcPct val="0"/>
        </a:spcBef>
        <a:spcAft>
          <a:spcPct val="0"/>
        </a:spcAft>
        <a:defRPr sz="2800">
          <a:solidFill>
            <a:schemeClr val="bg1"/>
          </a:solidFill>
          <a:latin typeface="HelveticaNeue LT 45 Lt" pitchFamily="34" charset="0"/>
          <a:cs typeface="Arial" charset="0"/>
        </a:defRPr>
      </a:lvl6pPr>
      <a:lvl7pPr marL="914400" algn="r" rtl="0" eaLnBrk="1" fontAlgn="base" hangingPunct="1">
        <a:spcBef>
          <a:spcPct val="0"/>
        </a:spcBef>
        <a:spcAft>
          <a:spcPct val="0"/>
        </a:spcAft>
        <a:defRPr sz="2800">
          <a:solidFill>
            <a:schemeClr val="bg1"/>
          </a:solidFill>
          <a:latin typeface="HelveticaNeue LT 45 Lt" pitchFamily="34" charset="0"/>
          <a:cs typeface="Arial" charset="0"/>
        </a:defRPr>
      </a:lvl7pPr>
      <a:lvl8pPr marL="1371600" algn="r" rtl="0" eaLnBrk="1" fontAlgn="base" hangingPunct="1">
        <a:spcBef>
          <a:spcPct val="0"/>
        </a:spcBef>
        <a:spcAft>
          <a:spcPct val="0"/>
        </a:spcAft>
        <a:defRPr sz="2800">
          <a:solidFill>
            <a:schemeClr val="bg1"/>
          </a:solidFill>
          <a:latin typeface="HelveticaNeue LT 45 Lt" pitchFamily="34" charset="0"/>
          <a:cs typeface="Arial" charset="0"/>
        </a:defRPr>
      </a:lvl8pPr>
      <a:lvl9pPr marL="1828800" algn="r" rtl="0" eaLnBrk="1" fontAlgn="base" hangingPunct="1">
        <a:spcBef>
          <a:spcPct val="0"/>
        </a:spcBef>
        <a:spcAft>
          <a:spcPct val="0"/>
        </a:spcAft>
        <a:defRPr sz="2800">
          <a:solidFill>
            <a:schemeClr val="bg1"/>
          </a:solidFill>
          <a:latin typeface="HelveticaNeue LT 45 Lt" pitchFamily="34" charset="0"/>
          <a:cs typeface="Arial" charset="0"/>
        </a:defRPr>
      </a:lvl9pPr>
    </p:titleStyle>
    <p:bodyStyle>
      <a:lvl1pPr marL="190500" indent="-190500" algn="l" rtl="0" eaLnBrk="1" fontAlgn="base" hangingPunct="1">
        <a:spcBef>
          <a:spcPct val="0"/>
        </a:spcBef>
        <a:spcAft>
          <a:spcPts val="600"/>
        </a:spcAft>
        <a:buClr>
          <a:srgbClr val="003399"/>
        </a:buClr>
        <a:buFont typeface="Wingdings" pitchFamily="2" charset="2"/>
        <a:buChar char="n"/>
        <a:defRPr sz="1200">
          <a:solidFill>
            <a:schemeClr val="tx1"/>
          </a:solidFill>
          <a:latin typeface="+mn-lt"/>
          <a:ea typeface="+mn-ea"/>
          <a:cs typeface="+mn-cs"/>
        </a:defRPr>
      </a:lvl1pPr>
      <a:lvl2pPr marL="381000" indent="-188913" algn="l" rtl="0" eaLnBrk="1" fontAlgn="base" hangingPunct="1">
        <a:spcBef>
          <a:spcPct val="0"/>
        </a:spcBef>
        <a:spcAft>
          <a:spcPts val="600"/>
        </a:spcAft>
        <a:buClr>
          <a:schemeClr val="bg2"/>
        </a:buClr>
        <a:buChar char="—"/>
        <a:defRPr sz="1200">
          <a:solidFill>
            <a:schemeClr val="tx1"/>
          </a:solidFill>
          <a:latin typeface="+mn-lt"/>
          <a:cs typeface="+mn-cs"/>
        </a:defRPr>
      </a:lvl2pPr>
      <a:lvl3pPr marL="584200" indent="-201613" algn="l" rtl="0" eaLnBrk="1" fontAlgn="base" hangingPunct="1">
        <a:spcBef>
          <a:spcPct val="0"/>
        </a:spcBef>
        <a:spcAft>
          <a:spcPts val="600"/>
        </a:spcAft>
        <a:buClr>
          <a:schemeClr val="bg2"/>
        </a:buClr>
        <a:buChar char="—"/>
        <a:defRPr sz="1200">
          <a:solidFill>
            <a:schemeClr val="tx1"/>
          </a:solidFill>
          <a:latin typeface="+mn-lt"/>
          <a:cs typeface="+mn-cs"/>
        </a:defRPr>
      </a:lvl3pPr>
      <a:lvl4pPr marL="749300" indent="-163513" algn="l" rtl="0" eaLnBrk="1" fontAlgn="base" hangingPunct="1">
        <a:spcBef>
          <a:spcPct val="0"/>
        </a:spcBef>
        <a:spcAft>
          <a:spcPts val="600"/>
        </a:spcAft>
        <a:buClr>
          <a:schemeClr val="bg2"/>
        </a:buClr>
        <a:buChar char="—"/>
        <a:defRPr sz="1200">
          <a:solidFill>
            <a:schemeClr val="tx1"/>
          </a:solidFill>
          <a:latin typeface="+mn-lt"/>
          <a:cs typeface="+mn-cs"/>
        </a:defRPr>
      </a:lvl4pPr>
      <a:lvl5pPr marL="952500" indent="-201613" algn="l" rtl="0" eaLnBrk="1" fontAlgn="base" hangingPunct="1">
        <a:spcBef>
          <a:spcPct val="0"/>
        </a:spcBef>
        <a:spcAft>
          <a:spcPts val="600"/>
        </a:spcAft>
        <a:buClr>
          <a:schemeClr val="bg2"/>
        </a:buClr>
        <a:buChar char="—"/>
        <a:defRPr sz="1200">
          <a:solidFill>
            <a:schemeClr val="tx1"/>
          </a:solidFill>
          <a:latin typeface="+mn-lt"/>
          <a:cs typeface="+mn-cs"/>
        </a:defRPr>
      </a:lvl5pPr>
      <a:lvl6pPr marL="1409700" indent="-201613" algn="l" rtl="0" eaLnBrk="1" fontAlgn="base" hangingPunct="1">
        <a:spcBef>
          <a:spcPct val="0"/>
        </a:spcBef>
        <a:spcAft>
          <a:spcPts val="600"/>
        </a:spcAft>
        <a:buClr>
          <a:schemeClr val="bg2"/>
        </a:buClr>
        <a:buChar char="—"/>
        <a:defRPr sz="1200">
          <a:solidFill>
            <a:schemeClr val="tx1"/>
          </a:solidFill>
          <a:latin typeface="+mn-lt"/>
          <a:cs typeface="+mn-cs"/>
        </a:defRPr>
      </a:lvl6pPr>
      <a:lvl7pPr marL="1866900" indent="-201613" algn="l" rtl="0" eaLnBrk="1" fontAlgn="base" hangingPunct="1">
        <a:spcBef>
          <a:spcPct val="0"/>
        </a:spcBef>
        <a:spcAft>
          <a:spcPts val="600"/>
        </a:spcAft>
        <a:buClr>
          <a:schemeClr val="bg2"/>
        </a:buClr>
        <a:buChar char="—"/>
        <a:defRPr sz="1200">
          <a:solidFill>
            <a:schemeClr val="tx1"/>
          </a:solidFill>
          <a:latin typeface="+mn-lt"/>
          <a:cs typeface="+mn-cs"/>
        </a:defRPr>
      </a:lvl7pPr>
      <a:lvl8pPr marL="2324100" indent="-201613" algn="l" rtl="0" eaLnBrk="1" fontAlgn="base" hangingPunct="1">
        <a:spcBef>
          <a:spcPct val="0"/>
        </a:spcBef>
        <a:spcAft>
          <a:spcPts val="600"/>
        </a:spcAft>
        <a:buClr>
          <a:schemeClr val="bg2"/>
        </a:buClr>
        <a:buChar char="—"/>
        <a:defRPr sz="1200">
          <a:solidFill>
            <a:schemeClr val="tx1"/>
          </a:solidFill>
          <a:latin typeface="+mn-lt"/>
          <a:cs typeface="+mn-cs"/>
        </a:defRPr>
      </a:lvl8pPr>
      <a:lvl9pPr marL="2781300" indent="-201613" algn="l" rtl="0" eaLnBrk="1" fontAlgn="base" hangingPunct="1">
        <a:spcBef>
          <a:spcPct val="0"/>
        </a:spcBef>
        <a:spcAft>
          <a:spcPts val="600"/>
        </a:spcAft>
        <a:buClr>
          <a:schemeClr val="bg2"/>
        </a:buClr>
        <a:buChar char="—"/>
        <a:defRPr sz="12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itle 1">
            <a:extLst>
              <a:ext uri="{FF2B5EF4-FFF2-40B4-BE49-F238E27FC236}">
                <a16:creationId xmlns:a16="http://schemas.microsoft.com/office/drawing/2014/main" id="{7FD9D53D-7815-474F-8C93-1E664B5EB6A5}"/>
              </a:ext>
            </a:extLst>
          </p:cNvPr>
          <p:cNvSpPr txBox="1">
            <a:spLocks/>
          </p:cNvSpPr>
          <p:nvPr/>
        </p:nvSpPr>
        <p:spPr bwMode="auto">
          <a:xfrm>
            <a:off x="219077" y="254002"/>
            <a:ext cx="8645525" cy="60388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2800">
                <a:solidFill>
                  <a:schemeClr val="bg1"/>
                </a:solidFill>
                <a:latin typeface="+mj-lt"/>
                <a:ea typeface="+mj-ea"/>
                <a:cs typeface="+mj-cs"/>
              </a:defRPr>
            </a:lvl1pPr>
            <a:lvl2pPr algn="r" rtl="0" eaLnBrk="0" fontAlgn="base" hangingPunct="0">
              <a:spcBef>
                <a:spcPct val="0"/>
              </a:spcBef>
              <a:spcAft>
                <a:spcPct val="0"/>
              </a:spcAft>
              <a:defRPr sz="2800">
                <a:solidFill>
                  <a:schemeClr val="bg1"/>
                </a:solidFill>
                <a:latin typeface="HelveticaNeue LT 45 Lt" pitchFamily="34" charset="0"/>
                <a:cs typeface="Arial" charset="0"/>
              </a:defRPr>
            </a:lvl2pPr>
            <a:lvl3pPr algn="r" rtl="0" eaLnBrk="0" fontAlgn="base" hangingPunct="0">
              <a:spcBef>
                <a:spcPct val="0"/>
              </a:spcBef>
              <a:spcAft>
                <a:spcPct val="0"/>
              </a:spcAft>
              <a:defRPr sz="2800">
                <a:solidFill>
                  <a:schemeClr val="bg1"/>
                </a:solidFill>
                <a:latin typeface="HelveticaNeue LT 45 Lt" pitchFamily="34" charset="0"/>
                <a:cs typeface="Arial" charset="0"/>
              </a:defRPr>
            </a:lvl3pPr>
            <a:lvl4pPr algn="r" rtl="0" eaLnBrk="0" fontAlgn="base" hangingPunct="0">
              <a:spcBef>
                <a:spcPct val="0"/>
              </a:spcBef>
              <a:spcAft>
                <a:spcPct val="0"/>
              </a:spcAft>
              <a:defRPr sz="2800">
                <a:solidFill>
                  <a:schemeClr val="bg1"/>
                </a:solidFill>
                <a:latin typeface="HelveticaNeue LT 45 Lt" pitchFamily="34" charset="0"/>
                <a:cs typeface="Arial" charset="0"/>
              </a:defRPr>
            </a:lvl4pPr>
            <a:lvl5pPr algn="r" rtl="0" eaLnBrk="0" fontAlgn="base" hangingPunct="0">
              <a:spcBef>
                <a:spcPct val="0"/>
              </a:spcBef>
              <a:spcAft>
                <a:spcPct val="0"/>
              </a:spcAft>
              <a:defRPr sz="2800">
                <a:solidFill>
                  <a:schemeClr val="bg1"/>
                </a:solidFill>
                <a:latin typeface="HelveticaNeue LT 45 Lt" pitchFamily="34" charset="0"/>
                <a:cs typeface="Arial" charset="0"/>
              </a:defRPr>
            </a:lvl5pPr>
            <a:lvl6pPr marL="457200" algn="r" rtl="0" fontAlgn="base">
              <a:spcBef>
                <a:spcPct val="0"/>
              </a:spcBef>
              <a:spcAft>
                <a:spcPct val="0"/>
              </a:spcAft>
              <a:defRPr sz="2800">
                <a:solidFill>
                  <a:schemeClr val="bg1"/>
                </a:solidFill>
                <a:latin typeface="HelveticaNeue LT 45 Lt" pitchFamily="34" charset="0"/>
                <a:cs typeface="Arial" charset="0"/>
              </a:defRPr>
            </a:lvl6pPr>
            <a:lvl7pPr marL="914400" algn="r" rtl="0" fontAlgn="base">
              <a:spcBef>
                <a:spcPct val="0"/>
              </a:spcBef>
              <a:spcAft>
                <a:spcPct val="0"/>
              </a:spcAft>
              <a:defRPr sz="2800">
                <a:solidFill>
                  <a:schemeClr val="bg1"/>
                </a:solidFill>
                <a:latin typeface="HelveticaNeue LT 45 Lt" pitchFamily="34" charset="0"/>
                <a:cs typeface="Arial" charset="0"/>
              </a:defRPr>
            </a:lvl7pPr>
            <a:lvl8pPr marL="1371600" algn="r" rtl="0" fontAlgn="base">
              <a:spcBef>
                <a:spcPct val="0"/>
              </a:spcBef>
              <a:spcAft>
                <a:spcPct val="0"/>
              </a:spcAft>
              <a:defRPr sz="2800">
                <a:solidFill>
                  <a:schemeClr val="bg1"/>
                </a:solidFill>
                <a:latin typeface="HelveticaNeue LT 45 Lt" pitchFamily="34" charset="0"/>
                <a:cs typeface="Arial" charset="0"/>
              </a:defRPr>
            </a:lvl8pPr>
            <a:lvl9pPr marL="1828800" algn="r" rtl="0" fontAlgn="base">
              <a:spcBef>
                <a:spcPct val="0"/>
              </a:spcBef>
              <a:spcAft>
                <a:spcPct val="0"/>
              </a:spcAft>
              <a:defRPr sz="2800">
                <a:solidFill>
                  <a:schemeClr val="bg1"/>
                </a:solidFill>
                <a:latin typeface="HelveticaNeue LT 45 Lt" pitchFamily="34" charset="0"/>
                <a:cs typeface="Arial" charset="0"/>
              </a:defRPr>
            </a:lvl9pPr>
          </a:lstStyle>
          <a:p>
            <a:r>
              <a:rPr lang="en-US" kern="0" dirty="0">
                <a:solidFill>
                  <a:srgbClr val="FFFFFF"/>
                </a:solidFill>
                <a:latin typeface="HelveticaNeue LT 45 Lt"/>
                <a:cs typeface="Arial"/>
              </a:rPr>
              <a:t>Precedent Transaction Synopsis (Grand Theft Auto)</a:t>
            </a:r>
            <a:endParaRPr lang="en-CA" kern="0" dirty="0">
              <a:solidFill>
                <a:srgbClr val="FFFFFF"/>
              </a:solidFill>
              <a:latin typeface="HelveticaNeue LT 45 Lt"/>
              <a:cs typeface="Arial"/>
            </a:endParaRPr>
          </a:p>
        </p:txBody>
      </p:sp>
      <p:cxnSp>
        <p:nvCxnSpPr>
          <p:cNvPr id="7" name="Straight Connector 65">
            <a:extLst>
              <a:ext uri="{FF2B5EF4-FFF2-40B4-BE49-F238E27FC236}">
                <a16:creationId xmlns:a16="http://schemas.microsoft.com/office/drawing/2014/main" id="{B273B332-5E0A-4A90-824B-1D3869326C36}"/>
              </a:ext>
            </a:extLst>
          </p:cNvPr>
          <p:cNvCxnSpPr>
            <a:cxnSpLocks noChangeShapeType="1"/>
          </p:cNvCxnSpPr>
          <p:nvPr/>
        </p:nvCxnSpPr>
        <p:spPr bwMode="auto">
          <a:xfrm flipV="1">
            <a:off x="7772401" y="4496331"/>
            <a:ext cx="1" cy="1810962"/>
          </a:xfrm>
          <a:prstGeom prst="line">
            <a:avLst/>
          </a:prstGeom>
          <a:noFill/>
          <a:ln w="19050" algn="ctr">
            <a:solidFill>
              <a:schemeClr val="accent1"/>
            </a:solidFill>
            <a:round/>
            <a:headEnd/>
            <a:tailEnd/>
          </a:ln>
        </p:spPr>
      </p:cxnSp>
      <p:sp>
        <p:nvSpPr>
          <p:cNvPr id="8" name="TextBox 7">
            <a:extLst>
              <a:ext uri="{FF2B5EF4-FFF2-40B4-BE49-F238E27FC236}">
                <a16:creationId xmlns:a16="http://schemas.microsoft.com/office/drawing/2014/main" id="{DADA8657-5DF3-454C-B318-9B2D2FFCC2AA}"/>
              </a:ext>
            </a:extLst>
          </p:cNvPr>
          <p:cNvSpPr txBox="1"/>
          <p:nvPr/>
        </p:nvSpPr>
        <p:spPr>
          <a:xfrm>
            <a:off x="434182" y="4131096"/>
            <a:ext cx="8596312" cy="279757"/>
          </a:xfrm>
          <a:prstGeom prst="rect">
            <a:avLst/>
          </a:prstGeom>
          <a:noFill/>
          <a:ln>
            <a:noFill/>
            <a:prstDash val="dash"/>
          </a:ln>
        </p:spPr>
        <p:txBody>
          <a:bodyPr wrap="square" lIns="90000" tIns="45720" bIns="45720" rtlCol="0" anchor="ctr" anchorCtr="0">
            <a:spAutoFit/>
          </a:bodyPr>
          <a:lstStyle/>
          <a:p>
            <a:pPr algn="ctr" defTabSz="663575" eaLnBrk="0" hangingPunct="0">
              <a:lnSpc>
                <a:spcPct val="110000"/>
              </a:lnSpc>
              <a:spcAft>
                <a:spcPts val="100"/>
              </a:spcAft>
              <a:buClr>
                <a:srgbClr val="003399"/>
              </a:buClr>
              <a:defRPr/>
            </a:pPr>
            <a:r>
              <a:rPr lang="en-AU" sz="1200" b="1" dirty="0">
                <a:solidFill>
                  <a:srgbClr val="444960"/>
                </a:solidFill>
                <a:latin typeface="Helvetica"/>
                <a:cs typeface="Arial"/>
              </a:rPr>
              <a:t>Grand Theft Auto releases generally take ~ 5 years from design to release </a:t>
            </a:r>
          </a:p>
        </p:txBody>
      </p:sp>
      <p:sp>
        <p:nvSpPr>
          <p:cNvPr id="9" name="TextBox 8">
            <a:extLst>
              <a:ext uri="{FF2B5EF4-FFF2-40B4-BE49-F238E27FC236}">
                <a16:creationId xmlns:a16="http://schemas.microsoft.com/office/drawing/2014/main" id="{78F4E9B8-1C03-4063-93FC-C150A8F4A3D3}"/>
              </a:ext>
            </a:extLst>
          </p:cNvPr>
          <p:cNvSpPr txBox="1"/>
          <p:nvPr/>
        </p:nvSpPr>
        <p:spPr>
          <a:xfrm>
            <a:off x="250825" y="1901898"/>
            <a:ext cx="8603340" cy="2082621"/>
          </a:xfrm>
          <a:prstGeom prst="rect">
            <a:avLst/>
          </a:prstGeom>
          <a:noFill/>
        </p:spPr>
        <p:txBody>
          <a:bodyPr wrap="square" rtlCol="0">
            <a:spAutoFit/>
          </a:bodyPr>
          <a:lstStyle/>
          <a:p>
            <a:pPr marL="172800" lvl="1" indent="-172800">
              <a:spcBef>
                <a:spcPts val="200"/>
              </a:spcBef>
              <a:spcAft>
                <a:spcPts val="300"/>
              </a:spcAft>
              <a:buFont typeface="Wingdings" charset="2"/>
              <a:buChar char="§"/>
              <a:defRPr/>
            </a:pPr>
            <a:r>
              <a:rPr lang="en-CA" sz="1200" dirty="0">
                <a:solidFill>
                  <a:srgbClr val="000000"/>
                </a:solidFill>
                <a:latin typeface="Helvetica"/>
                <a:cs typeface="Arial"/>
              </a:rPr>
              <a:t>Open world, action-adventure video game developed by </a:t>
            </a:r>
            <a:r>
              <a:rPr lang="en-CA" sz="1200" b="1" dirty="0" err="1">
                <a:solidFill>
                  <a:srgbClr val="000000"/>
                </a:solidFill>
                <a:latin typeface="Helvetica"/>
                <a:cs typeface="Arial"/>
              </a:rPr>
              <a:t>Rockstar</a:t>
            </a:r>
            <a:r>
              <a:rPr lang="en-CA" sz="1200" b="1" dirty="0">
                <a:solidFill>
                  <a:srgbClr val="000000"/>
                </a:solidFill>
                <a:latin typeface="Helvetica"/>
                <a:cs typeface="Arial"/>
              </a:rPr>
              <a:t> North </a:t>
            </a:r>
            <a:r>
              <a:rPr lang="en-CA" sz="1200" dirty="0">
                <a:solidFill>
                  <a:srgbClr val="000000"/>
                </a:solidFill>
                <a:latin typeface="Helvetica"/>
                <a:cs typeface="Arial"/>
              </a:rPr>
              <a:t>and published by </a:t>
            </a:r>
            <a:r>
              <a:rPr lang="en-CA" sz="1200" b="1" dirty="0" err="1">
                <a:solidFill>
                  <a:srgbClr val="000000"/>
                </a:solidFill>
                <a:latin typeface="Helvetica"/>
                <a:cs typeface="Arial"/>
              </a:rPr>
              <a:t>Rockstar</a:t>
            </a:r>
            <a:r>
              <a:rPr lang="en-CA" sz="1200" b="1" dirty="0">
                <a:solidFill>
                  <a:srgbClr val="000000"/>
                </a:solidFill>
                <a:latin typeface="Helvetica"/>
                <a:cs typeface="Arial"/>
              </a:rPr>
              <a:t> Games</a:t>
            </a:r>
          </a:p>
          <a:p>
            <a:pPr marL="172800" lvl="1" indent="-172800">
              <a:spcBef>
                <a:spcPts val="200"/>
              </a:spcBef>
              <a:spcAft>
                <a:spcPts val="300"/>
              </a:spcAft>
              <a:buFont typeface="Wingdings" charset="2"/>
              <a:buChar char="§"/>
              <a:defRPr/>
            </a:pPr>
            <a:r>
              <a:rPr lang="en-CA" sz="1200" dirty="0">
                <a:solidFill>
                  <a:srgbClr val="000000"/>
                </a:solidFill>
                <a:latin typeface="Helvetica"/>
                <a:cs typeface="Arial"/>
              </a:rPr>
              <a:t>Gameplay focuses on an open world where the </a:t>
            </a:r>
            <a:r>
              <a:rPr lang="en-CA" sz="1200" b="1" dirty="0">
                <a:solidFill>
                  <a:srgbClr val="000000"/>
                </a:solidFill>
                <a:latin typeface="Helvetica"/>
                <a:cs typeface="Arial"/>
              </a:rPr>
              <a:t>player can choose missions to progress an overall story,</a:t>
            </a:r>
            <a:r>
              <a:rPr lang="en-CA" sz="1200" dirty="0">
                <a:solidFill>
                  <a:srgbClr val="000000"/>
                </a:solidFill>
                <a:latin typeface="Helvetica"/>
                <a:cs typeface="Arial"/>
              </a:rPr>
              <a:t> as well as engaging in </a:t>
            </a:r>
            <a:r>
              <a:rPr lang="en-CA" sz="1200" b="1" dirty="0">
                <a:solidFill>
                  <a:srgbClr val="000000"/>
                </a:solidFill>
                <a:latin typeface="Helvetica"/>
                <a:cs typeface="Arial"/>
              </a:rPr>
              <a:t>side activities</a:t>
            </a:r>
            <a:r>
              <a:rPr lang="en-CA" sz="1200" dirty="0">
                <a:solidFill>
                  <a:srgbClr val="000000"/>
                </a:solidFill>
                <a:latin typeface="Helvetica"/>
                <a:cs typeface="Arial"/>
              </a:rPr>
              <a:t>, all consisting of </a:t>
            </a:r>
            <a:r>
              <a:rPr lang="en-CA" sz="1200" b="1" dirty="0">
                <a:solidFill>
                  <a:srgbClr val="000000"/>
                </a:solidFill>
                <a:latin typeface="Helvetica"/>
                <a:cs typeface="Arial"/>
              </a:rPr>
              <a:t>action-adventure, driving, third-person shooting</a:t>
            </a:r>
            <a:endParaRPr lang="en-CA" sz="1200" dirty="0">
              <a:solidFill>
                <a:srgbClr val="000000"/>
              </a:solidFill>
              <a:latin typeface="Helvetica"/>
              <a:cs typeface="Arial"/>
            </a:endParaRPr>
          </a:p>
          <a:p>
            <a:pPr marL="172800" lvl="1" indent="-172800">
              <a:spcBef>
                <a:spcPts val="200"/>
              </a:spcBef>
              <a:spcAft>
                <a:spcPts val="300"/>
              </a:spcAft>
              <a:buFont typeface="Wingdings" charset="2"/>
              <a:buChar char="§"/>
              <a:defRPr/>
            </a:pPr>
            <a:r>
              <a:rPr lang="en-US" sz="1200" dirty="0">
                <a:solidFill>
                  <a:srgbClr val="000000"/>
                </a:solidFill>
                <a:latin typeface="Helvetica"/>
                <a:cs typeface="Arial"/>
              </a:rPr>
              <a:t>Revenues generated for </a:t>
            </a:r>
            <a:r>
              <a:rPr lang="en-US" sz="1200" b="1" dirty="0">
                <a:solidFill>
                  <a:srgbClr val="000000"/>
                </a:solidFill>
                <a:latin typeface="Helvetica"/>
                <a:cs typeface="Arial"/>
              </a:rPr>
              <a:t>GTA IV and V sales within 24 hours </a:t>
            </a:r>
            <a:r>
              <a:rPr lang="en-US" sz="1200" dirty="0">
                <a:solidFill>
                  <a:srgbClr val="000000"/>
                </a:solidFill>
                <a:latin typeface="Helvetica"/>
                <a:cs typeface="Arial"/>
              </a:rPr>
              <a:t>of release were </a:t>
            </a:r>
            <a:r>
              <a:rPr lang="en-US" sz="1200" b="1" dirty="0">
                <a:solidFill>
                  <a:srgbClr val="000000"/>
                </a:solidFill>
                <a:latin typeface="Helvetica"/>
                <a:cs typeface="Arial"/>
              </a:rPr>
              <a:t>$310m, $800m</a:t>
            </a:r>
          </a:p>
          <a:p>
            <a:pPr marL="172800" lvl="1" indent="-172800">
              <a:spcBef>
                <a:spcPts val="200"/>
              </a:spcBef>
              <a:spcAft>
                <a:spcPts val="300"/>
              </a:spcAft>
              <a:buFont typeface="Wingdings" charset="2"/>
              <a:buChar char="§"/>
              <a:defRPr/>
            </a:pPr>
            <a:r>
              <a:rPr lang="en-CA" sz="1200" b="1" dirty="0">
                <a:solidFill>
                  <a:srgbClr val="000000"/>
                </a:solidFill>
                <a:latin typeface="Helvetica"/>
                <a:cs typeface="Arial"/>
              </a:rPr>
              <a:t>Extremely loyal fan </a:t>
            </a:r>
            <a:r>
              <a:rPr lang="en-CA" sz="1200" dirty="0">
                <a:solidFill>
                  <a:srgbClr val="000000"/>
                </a:solidFill>
                <a:latin typeface="Helvetica"/>
                <a:cs typeface="Arial"/>
              </a:rPr>
              <a:t>base, no incumbent, cannot be replaced</a:t>
            </a:r>
          </a:p>
          <a:p>
            <a:pPr marL="172800" lvl="1" indent="-172800">
              <a:spcBef>
                <a:spcPts val="200"/>
              </a:spcBef>
              <a:spcAft>
                <a:spcPts val="300"/>
              </a:spcAft>
              <a:buFont typeface="Wingdings" charset="2"/>
              <a:buChar char="§"/>
              <a:defRPr/>
            </a:pPr>
            <a:r>
              <a:rPr lang="en-US" sz="1200" b="1" dirty="0">
                <a:solidFill>
                  <a:srgbClr val="000000"/>
                </a:solidFill>
                <a:latin typeface="Helvetica"/>
                <a:cs typeface="Arial"/>
              </a:rPr>
              <a:t>Huge marketing budget</a:t>
            </a:r>
            <a:r>
              <a:rPr lang="en-US" sz="1200" dirty="0">
                <a:solidFill>
                  <a:srgbClr val="000000"/>
                </a:solidFill>
                <a:latin typeface="Helvetica"/>
                <a:cs typeface="Arial"/>
              </a:rPr>
              <a:t>, impacted EBITDA during years of release, and often negatively impacted despite strong sales </a:t>
            </a:r>
          </a:p>
          <a:p>
            <a:pPr marL="172800" lvl="1" indent="-172800">
              <a:spcBef>
                <a:spcPts val="200"/>
              </a:spcBef>
              <a:spcAft>
                <a:spcPts val="300"/>
              </a:spcAft>
              <a:buFont typeface="Wingdings" charset="2"/>
              <a:buChar char="§"/>
              <a:defRPr/>
            </a:pPr>
            <a:r>
              <a:rPr lang="en-CA" sz="1200" b="1" dirty="0">
                <a:solidFill>
                  <a:srgbClr val="000000"/>
                </a:solidFill>
                <a:latin typeface="Helvetica"/>
                <a:cs typeface="Arial"/>
              </a:rPr>
              <a:t>GTA Online </a:t>
            </a:r>
            <a:r>
              <a:rPr lang="en-CA" sz="1200" dirty="0">
                <a:solidFill>
                  <a:srgbClr val="000000"/>
                </a:solidFill>
                <a:latin typeface="Helvetica"/>
                <a:cs typeface="Arial"/>
              </a:rPr>
              <a:t>is the online multiplayer mode developed in tandem with the single-player mode; the game runs on the proprietary </a:t>
            </a:r>
            <a:r>
              <a:rPr lang="en-CA" sz="1200" b="1" dirty="0" err="1">
                <a:solidFill>
                  <a:srgbClr val="000000"/>
                </a:solidFill>
                <a:latin typeface="Helvetica"/>
                <a:cs typeface="Arial"/>
              </a:rPr>
              <a:t>Rockstar</a:t>
            </a:r>
            <a:r>
              <a:rPr lang="en-CA" sz="1200" b="1" dirty="0">
                <a:solidFill>
                  <a:srgbClr val="000000"/>
                </a:solidFill>
                <a:latin typeface="Helvetica"/>
                <a:cs typeface="Arial"/>
              </a:rPr>
              <a:t> Advanced Game Engine (RAGE)</a:t>
            </a:r>
          </a:p>
          <a:p>
            <a:pPr marL="172800" lvl="1" indent="-172800">
              <a:spcAft>
                <a:spcPts val="300"/>
              </a:spcAft>
              <a:buFont typeface="Wingdings" charset="2"/>
              <a:buChar char="§"/>
              <a:defRPr/>
            </a:pPr>
            <a:endParaRPr lang="en-CA" sz="1000" b="1" dirty="0">
              <a:solidFill>
                <a:srgbClr val="000000"/>
              </a:solidFill>
              <a:latin typeface="Helvetica"/>
              <a:cs typeface="Arial"/>
            </a:endParaRPr>
          </a:p>
        </p:txBody>
      </p:sp>
      <p:sp>
        <p:nvSpPr>
          <p:cNvPr id="10" name="Rounded Rectangle 32">
            <a:extLst>
              <a:ext uri="{FF2B5EF4-FFF2-40B4-BE49-F238E27FC236}">
                <a16:creationId xmlns:a16="http://schemas.microsoft.com/office/drawing/2014/main" id="{6EFB7085-A5F1-49F2-9684-1133C4D300D0}"/>
              </a:ext>
            </a:extLst>
          </p:cNvPr>
          <p:cNvSpPr/>
          <p:nvPr/>
        </p:nvSpPr>
        <p:spPr>
          <a:xfrm>
            <a:off x="297181" y="1620542"/>
            <a:ext cx="8559484" cy="214592"/>
          </a:xfrm>
          <a:prstGeom prst="roundRect">
            <a:avLst/>
          </a:prstGeom>
          <a:solidFill>
            <a:schemeClr val="tx1">
              <a:lumMod val="65000"/>
              <a:lumOff val="35000"/>
            </a:schemeClr>
          </a:solidFill>
          <a:ln w="25400" cap="flat" cmpd="sng" algn="ctr">
            <a:noFill/>
            <a:prstDash val="solid"/>
          </a:ln>
          <a:effectLst/>
        </p:spPr>
        <p:txBody>
          <a:bodyPr wrap="square" lIns="36000" tIns="36000" rIns="36000" bIns="36000" rtlCol="0" anchor="ctr" anchorCtr="0"/>
          <a:lstStyle/>
          <a:p>
            <a:pPr algn="ctr">
              <a:defRPr/>
            </a:pPr>
            <a:r>
              <a:rPr lang="en-US" sz="1200" b="1" kern="0" dirty="0">
                <a:solidFill>
                  <a:srgbClr val="FFFFFF"/>
                </a:solidFill>
                <a:latin typeface="Helvetica"/>
                <a:cs typeface="Helvetica"/>
              </a:rPr>
              <a:t>Description</a:t>
            </a:r>
          </a:p>
        </p:txBody>
      </p:sp>
      <p:sp>
        <p:nvSpPr>
          <p:cNvPr id="12" name="Rounded Rectangle 54">
            <a:extLst>
              <a:ext uri="{FF2B5EF4-FFF2-40B4-BE49-F238E27FC236}">
                <a16:creationId xmlns:a16="http://schemas.microsoft.com/office/drawing/2014/main" id="{AD7554CC-D12E-417A-8030-789BDB15BC6E}"/>
              </a:ext>
            </a:extLst>
          </p:cNvPr>
          <p:cNvSpPr/>
          <p:nvPr/>
        </p:nvSpPr>
        <p:spPr>
          <a:xfrm>
            <a:off x="290193" y="3878396"/>
            <a:ext cx="8569647" cy="224870"/>
          </a:xfrm>
          <a:prstGeom prst="roundRect">
            <a:avLst/>
          </a:prstGeom>
          <a:solidFill>
            <a:schemeClr val="tx1">
              <a:lumMod val="65000"/>
              <a:lumOff val="35000"/>
            </a:schemeClr>
          </a:solidFill>
          <a:ln w="25400" cap="flat" cmpd="sng" algn="ctr">
            <a:noFill/>
            <a:prstDash val="solid"/>
          </a:ln>
          <a:effectLst/>
        </p:spPr>
        <p:txBody>
          <a:bodyPr wrap="square" lIns="36000" tIns="36000" rIns="36000" bIns="36000" rtlCol="0" anchor="ctr" anchorCtr="0"/>
          <a:lstStyle/>
          <a:p>
            <a:pPr algn="ctr">
              <a:defRPr/>
            </a:pPr>
            <a:r>
              <a:rPr lang="en-US" sz="1200" b="1" kern="0" dirty="0">
                <a:solidFill>
                  <a:srgbClr val="FFFFFF"/>
                </a:solidFill>
                <a:latin typeface="Helvetica"/>
                <a:cs typeface="Helvetica"/>
              </a:rPr>
              <a:t>Production Lifecycle</a:t>
            </a:r>
          </a:p>
        </p:txBody>
      </p:sp>
      <p:cxnSp>
        <p:nvCxnSpPr>
          <p:cNvPr id="15" name="Straight Connector 65">
            <a:extLst>
              <a:ext uri="{FF2B5EF4-FFF2-40B4-BE49-F238E27FC236}">
                <a16:creationId xmlns:a16="http://schemas.microsoft.com/office/drawing/2014/main" id="{2911A97C-E3D3-46CD-9EEA-3F93B133F144}"/>
              </a:ext>
            </a:extLst>
          </p:cNvPr>
          <p:cNvCxnSpPr>
            <a:cxnSpLocks noChangeShapeType="1"/>
          </p:cNvCxnSpPr>
          <p:nvPr/>
        </p:nvCxnSpPr>
        <p:spPr bwMode="auto">
          <a:xfrm flipH="1" flipV="1">
            <a:off x="7394616" y="4576727"/>
            <a:ext cx="6843" cy="1629589"/>
          </a:xfrm>
          <a:prstGeom prst="line">
            <a:avLst/>
          </a:prstGeom>
          <a:noFill/>
          <a:ln w="19050" algn="ctr">
            <a:solidFill>
              <a:schemeClr val="accent1"/>
            </a:solidFill>
            <a:round/>
            <a:headEnd/>
            <a:tailEnd/>
          </a:ln>
        </p:spPr>
      </p:cxnSp>
      <p:cxnSp>
        <p:nvCxnSpPr>
          <p:cNvPr id="16" name="Straight Connector 65">
            <a:extLst>
              <a:ext uri="{FF2B5EF4-FFF2-40B4-BE49-F238E27FC236}">
                <a16:creationId xmlns:a16="http://schemas.microsoft.com/office/drawing/2014/main" id="{99C21FED-0FF0-424F-B28A-8ABE3A7FFB7B}"/>
              </a:ext>
            </a:extLst>
          </p:cNvPr>
          <p:cNvCxnSpPr>
            <a:cxnSpLocks noChangeShapeType="1"/>
          </p:cNvCxnSpPr>
          <p:nvPr/>
        </p:nvCxnSpPr>
        <p:spPr bwMode="auto">
          <a:xfrm flipV="1">
            <a:off x="6201074" y="4697480"/>
            <a:ext cx="148" cy="1099844"/>
          </a:xfrm>
          <a:prstGeom prst="line">
            <a:avLst/>
          </a:prstGeom>
          <a:noFill/>
          <a:ln w="19050" algn="ctr">
            <a:solidFill>
              <a:schemeClr val="accent1"/>
            </a:solidFill>
            <a:round/>
            <a:headEnd/>
            <a:tailEnd/>
          </a:ln>
        </p:spPr>
      </p:cxnSp>
      <p:cxnSp>
        <p:nvCxnSpPr>
          <p:cNvPr id="18" name="Straight Connector 65">
            <a:extLst>
              <a:ext uri="{FF2B5EF4-FFF2-40B4-BE49-F238E27FC236}">
                <a16:creationId xmlns:a16="http://schemas.microsoft.com/office/drawing/2014/main" id="{6081DCC8-8156-43AB-9CFF-DB2C0FC68E32}"/>
              </a:ext>
            </a:extLst>
          </p:cNvPr>
          <p:cNvCxnSpPr>
            <a:cxnSpLocks noChangeShapeType="1"/>
          </p:cNvCxnSpPr>
          <p:nvPr/>
        </p:nvCxnSpPr>
        <p:spPr bwMode="auto">
          <a:xfrm flipV="1">
            <a:off x="4032428" y="4689545"/>
            <a:ext cx="0" cy="731177"/>
          </a:xfrm>
          <a:prstGeom prst="line">
            <a:avLst/>
          </a:prstGeom>
          <a:noFill/>
          <a:ln w="19050" algn="ctr">
            <a:solidFill>
              <a:schemeClr val="accent1"/>
            </a:solidFill>
            <a:round/>
            <a:headEnd/>
            <a:tailEnd/>
          </a:ln>
        </p:spPr>
      </p:cxnSp>
      <p:cxnSp>
        <p:nvCxnSpPr>
          <p:cNvPr id="19" name="Straight Connector 65">
            <a:extLst>
              <a:ext uri="{FF2B5EF4-FFF2-40B4-BE49-F238E27FC236}">
                <a16:creationId xmlns:a16="http://schemas.microsoft.com/office/drawing/2014/main" id="{88D5362E-302B-4612-9087-C0D5CCC1BFD0}"/>
              </a:ext>
            </a:extLst>
          </p:cNvPr>
          <p:cNvCxnSpPr>
            <a:cxnSpLocks noChangeShapeType="1"/>
          </p:cNvCxnSpPr>
          <p:nvPr/>
        </p:nvCxnSpPr>
        <p:spPr bwMode="auto">
          <a:xfrm flipH="1" flipV="1">
            <a:off x="709106" y="4724123"/>
            <a:ext cx="3207" cy="343160"/>
          </a:xfrm>
          <a:prstGeom prst="line">
            <a:avLst/>
          </a:prstGeom>
          <a:noFill/>
          <a:ln w="19050" algn="ctr">
            <a:solidFill>
              <a:schemeClr val="accent1"/>
            </a:solidFill>
            <a:round/>
            <a:headEnd/>
            <a:tailEnd/>
          </a:ln>
        </p:spPr>
      </p:cxnSp>
      <p:sp>
        <p:nvSpPr>
          <p:cNvPr id="20" name="Rectangle 55">
            <a:extLst>
              <a:ext uri="{FF2B5EF4-FFF2-40B4-BE49-F238E27FC236}">
                <a16:creationId xmlns:a16="http://schemas.microsoft.com/office/drawing/2014/main" id="{0D23AC8A-91FD-4898-8865-8560F620A32E}"/>
              </a:ext>
            </a:extLst>
          </p:cNvPr>
          <p:cNvSpPr>
            <a:spLocks noChangeArrowheads="1"/>
          </p:cNvSpPr>
          <p:nvPr/>
        </p:nvSpPr>
        <p:spPr bwMode="auto">
          <a:xfrm>
            <a:off x="482600" y="5024551"/>
            <a:ext cx="1360528" cy="146194"/>
          </a:xfrm>
          <a:prstGeom prst="rect">
            <a:avLst/>
          </a:prstGeom>
          <a:solidFill>
            <a:schemeClr val="bg1">
              <a:lumMod val="95000"/>
            </a:schemeClr>
          </a:solidFill>
          <a:ln w="6350" algn="ctr">
            <a:solidFill>
              <a:srgbClr val="808080"/>
            </a:solidFill>
            <a:prstDash val="dash"/>
            <a:miter lim="800000"/>
            <a:headEnd/>
            <a:tailEnd/>
          </a:ln>
        </p:spPr>
        <p:txBody>
          <a:bodyPr wrap="square" tIns="0" bIns="0" anchor="ctr" anchorCtr="0">
            <a:spAutoFit/>
          </a:bodyPr>
          <a:lstStyle/>
          <a:p>
            <a:pPr marL="190500" indent="-190500" algn="ctr" eaLnBrk="0" hangingPunct="0">
              <a:spcAft>
                <a:spcPts val="200"/>
              </a:spcAft>
              <a:buClr>
                <a:srgbClr val="003399"/>
              </a:buClr>
              <a:defRPr/>
            </a:pPr>
            <a:r>
              <a:rPr lang="en-US" sz="950" dirty="0">
                <a:solidFill>
                  <a:srgbClr val="000000"/>
                </a:solidFill>
                <a:latin typeface="Helvetica"/>
                <a:cs typeface="Arial"/>
              </a:rPr>
              <a:t>Release of GTA IV</a:t>
            </a:r>
          </a:p>
        </p:txBody>
      </p:sp>
      <p:sp>
        <p:nvSpPr>
          <p:cNvPr id="21" name="Rectangle 55">
            <a:extLst>
              <a:ext uri="{FF2B5EF4-FFF2-40B4-BE49-F238E27FC236}">
                <a16:creationId xmlns:a16="http://schemas.microsoft.com/office/drawing/2014/main" id="{C806210A-AC88-44A8-8FFE-887294A00419}"/>
              </a:ext>
            </a:extLst>
          </p:cNvPr>
          <p:cNvSpPr>
            <a:spLocks noChangeArrowheads="1"/>
          </p:cNvSpPr>
          <p:nvPr/>
        </p:nvSpPr>
        <p:spPr bwMode="auto">
          <a:xfrm>
            <a:off x="1840090" y="5242649"/>
            <a:ext cx="1675462" cy="146194"/>
          </a:xfrm>
          <a:prstGeom prst="rect">
            <a:avLst/>
          </a:prstGeom>
          <a:solidFill>
            <a:schemeClr val="bg1">
              <a:lumMod val="95000"/>
            </a:schemeClr>
          </a:solidFill>
          <a:ln w="6350" algn="ctr">
            <a:solidFill>
              <a:srgbClr val="808080"/>
            </a:solidFill>
            <a:prstDash val="dash"/>
            <a:miter lim="800000"/>
            <a:headEnd/>
            <a:tailEnd/>
          </a:ln>
        </p:spPr>
        <p:txBody>
          <a:bodyPr wrap="square" tIns="0" bIns="0" anchor="ctr" anchorCtr="0">
            <a:spAutoFit/>
          </a:bodyPr>
          <a:lstStyle/>
          <a:p>
            <a:pPr marL="190500" indent="-190500" algn="ctr" eaLnBrk="0" hangingPunct="0">
              <a:spcAft>
                <a:spcPts val="200"/>
              </a:spcAft>
              <a:buClr>
                <a:srgbClr val="003399"/>
              </a:buClr>
              <a:defRPr/>
            </a:pPr>
            <a:r>
              <a:rPr lang="en-US" sz="950" dirty="0">
                <a:solidFill>
                  <a:srgbClr val="000000"/>
                </a:solidFill>
                <a:latin typeface="Helvetica"/>
                <a:cs typeface="Arial"/>
              </a:rPr>
              <a:t>GTA V development begins</a:t>
            </a:r>
          </a:p>
        </p:txBody>
      </p:sp>
      <p:sp>
        <p:nvSpPr>
          <p:cNvPr id="22" name="Rectangle 55">
            <a:extLst>
              <a:ext uri="{FF2B5EF4-FFF2-40B4-BE49-F238E27FC236}">
                <a16:creationId xmlns:a16="http://schemas.microsoft.com/office/drawing/2014/main" id="{64F20D86-A418-411C-AAD1-BA96BDF81AFE}"/>
              </a:ext>
            </a:extLst>
          </p:cNvPr>
          <p:cNvSpPr>
            <a:spLocks noChangeArrowheads="1"/>
          </p:cNvSpPr>
          <p:nvPr/>
        </p:nvSpPr>
        <p:spPr bwMode="auto">
          <a:xfrm>
            <a:off x="3302110" y="5503214"/>
            <a:ext cx="1645581" cy="146194"/>
          </a:xfrm>
          <a:prstGeom prst="rect">
            <a:avLst/>
          </a:prstGeom>
          <a:solidFill>
            <a:schemeClr val="bg1">
              <a:lumMod val="95000"/>
            </a:schemeClr>
          </a:solidFill>
          <a:ln w="6350" algn="ctr">
            <a:solidFill>
              <a:srgbClr val="808080"/>
            </a:solidFill>
            <a:prstDash val="dash"/>
            <a:miter lim="800000"/>
            <a:headEnd/>
            <a:tailEnd/>
          </a:ln>
        </p:spPr>
        <p:txBody>
          <a:bodyPr wrap="square" tIns="0" bIns="0" anchor="ctr" anchorCtr="0">
            <a:spAutoFit/>
          </a:bodyPr>
          <a:lstStyle/>
          <a:p>
            <a:pPr marL="190500" indent="-190500" algn="ctr" eaLnBrk="0" hangingPunct="0">
              <a:spcAft>
                <a:spcPts val="200"/>
              </a:spcAft>
              <a:buClr>
                <a:srgbClr val="003399"/>
              </a:buClr>
              <a:defRPr/>
            </a:pPr>
            <a:r>
              <a:rPr lang="en-US" sz="950" dirty="0">
                <a:solidFill>
                  <a:srgbClr val="000000"/>
                </a:solidFill>
                <a:latin typeface="Helvetica"/>
                <a:cs typeface="Arial"/>
              </a:rPr>
              <a:t>GTA V trailer released</a:t>
            </a:r>
          </a:p>
        </p:txBody>
      </p:sp>
      <p:sp>
        <p:nvSpPr>
          <p:cNvPr id="23" name="Rectangle 55">
            <a:extLst>
              <a:ext uri="{FF2B5EF4-FFF2-40B4-BE49-F238E27FC236}">
                <a16:creationId xmlns:a16="http://schemas.microsoft.com/office/drawing/2014/main" id="{8011F173-296A-45E0-A819-E2C8CFBB1716}"/>
              </a:ext>
            </a:extLst>
          </p:cNvPr>
          <p:cNvSpPr>
            <a:spLocks noChangeArrowheads="1"/>
          </p:cNvSpPr>
          <p:nvPr/>
        </p:nvSpPr>
        <p:spPr bwMode="auto">
          <a:xfrm>
            <a:off x="6373381" y="6036971"/>
            <a:ext cx="2369688" cy="146194"/>
          </a:xfrm>
          <a:prstGeom prst="rect">
            <a:avLst/>
          </a:prstGeom>
          <a:solidFill>
            <a:schemeClr val="bg1">
              <a:lumMod val="95000"/>
            </a:schemeClr>
          </a:solidFill>
          <a:ln w="6350" algn="ctr">
            <a:solidFill>
              <a:srgbClr val="808080"/>
            </a:solidFill>
            <a:prstDash val="dash"/>
            <a:miter lim="800000"/>
            <a:headEnd/>
            <a:tailEnd/>
          </a:ln>
        </p:spPr>
        <p:txBody>
          <a:bodyPr wrap="square" tIns="0" bIns="0" anchor="ctr" anchorCtr="0">
            <a:spAutoFit/>
          </a:bodyPr>
          <a:lstStyle/>
          <a:p>
            <a:pPr marL="190500" indent="-190500" algn="ctr" eaLnBrk="0" hangingPunct="0">
              <a:spcAft>
                <a:spcPts val="200"/>
              </a:spcAft>
              <a:buClr>
                <a:srgbClr val="003399"/>
              </a:buClr>
              <a:defRPr/>
            </a:pPr>
            <a:r>
              <a:rPr lang="en-US" sz="950" dirty="0">
                <a:solidFill>
                  <a:srgbClr val="000000"/>
                </a:solidFill>
                <a:latin typeface="Helvetica"/>
                <a:cs typeface="Arial"/>
              </a:rPr>
              <a:t>GTA V released for PS4 and Xbox One</a:t>
            </a:r>
          </a:p>
        </p:txBody>
      </p:sp>
      <p:sp>
        <p:nvSpPr>
          <p:cNvPr id="24" name="Rectangle 55">
            <a:extLst>
              <a:ext uri="{FF2B5EF4-FFF2-40B4-BE49-F238E27FC236}">
                <a16:creationId xmlns:a16="http://schemas.microsoft.com/office/drawing/2014/main" id="{B556C919-1A7E-44BE-9F9D-1D21753838BF}"/>
              </a:ext>
            </a:extLst>
          </p:cNvPr>
          <p:cNvSpPr>
            <a:spLocks noChangeArrowheads="1"/>
          </p:cNvSpPr>
          <p:nvPr/>
        </p:nvSpPr>
        <p:spPr bwMode="auto">
          <a:xfrm>
            <a:off x="4545339" y="5790574"/>
            <a:ext cx="2245388" cy="146194"/>
          </a:xfrm>
          <a:prstGeom prst="rect">
            <a:avLst/>
          </a:prstGeom>
          <a:solidFill>
            <a:schemeClr val="bg1">
              <a:lumMod val="95000"/>
            </a:schemeClr>
          </a:solidFill>
          <a:ln w="6350" algn="ctr">
            <a:solidFill>
              <a:srgbClr val="808080"/>
            </a:solidFill>
            <a:prstDash val="dash"/>
            <a:miter lim="800000"/>
            <a:headEnd/>
            <a:tailEnd/>
          </a:ln>
        </p:spPr>
        <p:txBody>
          <a:bodyPr wrap="square" tIns="0" bIns="0" anchor="ctr" anchorCtr="0">
            <a:spAutoFit/>
          </a:bodyPr>
          <a:lstStyle/>
          <a:p>
            <a:pPr marL="190500" indent="-190500" algn="ctr" eaLnBrk="0" hangingPunct="0">
              <a:spcAft>
                <a:spcPts val="200"/>
              </a:spcAft>
              <a:buClr>
                <a:srgbClr val="003399"/>
              </a:buClr>
              <a:defRPr/>
            </a:pPr>
            <a:r>
              <a:rPr lang="en-US" sz="950" dirty="0">
                <a:solidFill>
                  <a:srgbClr val="000000"/>
                </a:solidFill>
                <a:latin typeface="Helvetica"/>
                <a:cs typeface="Arial"/>
              </a:rPr>
              <a:t>GTA V released for PS3 &amp; Xbox 360</a:t>
            </a:r>
          </a:p>
        </p:txBody>
      </p:sp>
      <p:sp>
        <p:nvSpPr>
          <p:cNvPr id="25" name="Rectangle 55">
            <a:extLst>
              <a:ext uri="{FF2B5EF4-FFF2-40B4-BE49-F238E27FC236}">
                <a16:creationId xmlns:a16="http://schemas.microsoft.com/office/drawing/2014/main" id="{D7469E84-3E85-4D24-AE7A-8468EDB2ED7D}"/>
              </a:ext>
            </a:extLst>
          </p:cNvPr>
          <p:cNvSpPr>
            <a:spLocks noChangeArrowheads="1"/>
          </p:cNvSpPr>
          <p:nvPr/>
        </p:nvSpPr>
        <p:spPr bwMode="auto">
          <a:xfrm>
            <a:off x="6503290" y="6314434"/>
            <a:ext cx="2234310" cy="146194"/>
          </a:xfrm>
          <a:prstGeom prst="rect">
            <a:avLst/>
          </a:prstGeom>
          <a:solidFill>
            <a:schemeClr val="bg1">
              <a:lumMod val="95000"/>
            </a:schemeClr>
          </a:solidFill>
          <a:ln w="6350" algn="ctr">
            <a:solidFill>
              <a:srgbClr val="808080"/>
            </a:solidFill>
            <a:prstDash val="dash"/>
            <a:miter lim="800000"/>
            <a:headEnd/>
            <a:tailEnd/>
          </a:ln>
        </p:spPr>
        <p:txBody>
          <a:bodyPr wrap="square" tIns="0" bIns="0" anchor="ctr" anchorCtr="0">
            <a:spAutoFit/>
          </a:bodyPr>
          <a:lstStyle/>
          <a:p>
            <a:pPr marL="190500" indent="-190500" algn="ctr" eaLnBrk="0" hangingPunct="0">
              <a:spcAft>
                <a:spcPts val="200"/>
              </a:spcAft>
              <a:buClr>
                <a:srgbClr val="003399"/>
              </a:buClr>
              <a:defRPr/>
            </a:pPr>
            <a:r>
              <a:rPr lang="en-US" sz="950" dirty="0">
                <a:solidFill>
                  <a:srgbClr val="000000"/>
                </a:solidFill>
                <a:latin typeface="Helvetica"/>
                <a:cs typeface="Arial"/>
              </a:rPr>
              <a:t>GTA V released for Microsoft</a:t>
            </a:r>
          </a:p>
        </p:txBody>
      </p:sp>
      <p:cxnSp>
        <p:nvCxnSpPr>
          <p:cNvPr id="26" name="Straight Connector 65">
            <a:extLst>
              <a:ext uri="{FF2B5EF4-FFF2-40B4-BE49-F238E27FC236}">
                <a16:creationId xmlns:a16="http://schemas.microsoft.com/office/drawing/2014/main" id="{B8FFA36C-6D82-49E6-9A40-F92BECEDB0BA}"/>
              </a:ext>
            </a:extLst>
          </p:cNvPr>
          <p:cNvCxnSpPr>
            <a:cxnSpLocks noChangeShapeType="1"/>
          </p:cNvCxnSpPr>
          <p:nvPr/>
        </p:nvCxnSpPr>
        <p:spPr bwMode="auto">
          <a:xfrm flipH="1" flipV="1">
            <a:off x="2221092" y="4714352"/>
            <a:ext cx="3207" cy="474876"/>
          </a:xfrm>
          <a:prstGeom prst="line">
            <a:avLst/>
          </a:prstGeom>
          <a:noFill/>
          <a:ln w="19050" algn="ctr">
            <a:solidFill>
              <a:schemeClr val="accent1"/>
            </a:solidFill>
            <a:round/>
            <a:headEnd/>
            <a:tailEnd/>
          </a:ln>
        </p:spPr>
      </p:cxnSp>
      <p:graphicFrame>
        <p:nvGraphicFramePr>
          <p:cNvPr id="27" name="Table 26">
            <a:extLst>
              <a:ext uri="{FF2B5EF4-FFF2-40B4-BE49-F238E27FC236}">
                <a16:creationId xmlns:a16="http://schemas.microsoft.com/office/drawing/2014/main" id="{7702CF7F-5127-4B62-9DD7-0213915BB369}"/>
              </a:ext>
            </a:extLst>
          </p:cNvPr>
          <p:cNvGraphicFramePr>
            <a:graphicFrameLocks noGrp="1"/>
          </p:cNvGraphicFramePr>
          <p:nvPr>
            <p:extLst/>
          </p:nvPr>
        </p:nvGraphicFramePr>
        <p:xfrm>
          <a:off x="437658" y="4472313"/>
          <a:ext cx="8182544" cy="227548"/>
        </p:xfrm>
        <a:graphic>
          <a:graphicData uri="http://schemas.openxmlformats.org/drawingml/2006/table">
            <a:tbl>
              <a:tblPr firstRow="1" bandRow="1">
                <a:tableStyleId>{5C22544A-7EE6-4342-B048-85BDC9FD1C3A}</a:tableStyleId>
              </a:tblPr>
              <a:tblGrid>
                <a:gridCol w="1022818">
                  <a:extLst>
                    <a:ext uri="{9D8B030D-6E8A-4147-A177-3AD203B41FA5}">
                      <a16:colId xmlns:a16="http://schemas.microsoft.com/office/drawing/2014/main" val="20000"/>
                    </a:ext>
                  </a:extLst>
                </a:gridCol>
                <a:gridCol w="1022818">
                  <a:extLst>
                    <a:ext uri="{9D8B030D-6E8A-4147-A177-3AD203B41FA5}">
                      <a16:colId xmlns:a16="http://schemas.microsoft.com/office/drawing/2014/main" val="20001"/>
                    </a:ext>
                  </a:extLst>
                </a:gridCol>
                <a:gridCol w="1022818">
                  <a:extLst>
                    <a:ext uri="{9D8B030D-6E8A-4147-A177-3AD203B41FA5}">
                      <a16:colId xmlns:a16="http://schemas.microsoft.com/office/drawing/2014/main" val="20002"/>
                    </a:ext>
                  </a:extLst>
                </a:gridCol>
                <a:gridCol w="1022818">
                  <a:extLst>
                    <a:ext uri="{9D8B030D-6E8A-4147-A177-3AD203B41FA5}">
                      <a16:colId xmlns:a16="http://schemas.microsoft.com/office/drawing/2014/main" val="20003"/>
                    </a:ext>
                  </a:extLst>
                </a:gridCol>
                <a:gridCol w="1022818">
                  <a:extLst>
                    <a:ext uri="{9D8B030D-6E8A-4147-A177-3AD203B41FA5}">
                      <a16:colId xmlns:a16="http://schemas.microsoft.com/office/drawing/2014/main" val="20004"/>
                    </a:ext>
                  </a:extLst>
                </a:gridCol>
                <a:gridCol w="1022818">
                  <a:extLst>
                    <a:ext uri="{9D8B030D-6E8A-4147-A177-3AD203B41FA5}">
                      <a16:colId xmlns:a16="http://schemas.microsoft.com/office/drawing/2014/main" val="20005"/>
                    </a:ext>
                  </a:extLst>
                </a:gridCol>
                <a:gridCol w="1022818">
                  <a:extLst>
                    <a:ext uri="{9D8B030D-6E8A-4147-A177-3AD203B41FA5}">
                      <a16:colId xmlns:a16="http://schemas.microsoft.com/office/drawing/2014/main" val="20006"/>
                    </a:ext>
                  </a:extLst>
                </a:gridCol>
                <a:gridCol w="1022818">
                  <a:extLst>
                    <a:ext uri="{9D8B030D-6E8A-4147-A177-3AD203B41FA5}">
                      <a16:colId xmlns:a16="http://schemas.microsoft.com/office/drawing/2014/main" val="20007"/>
                    </a:ext>
                  </a:extLst>
                </a:gridCol>
              </a:tblGrid>
              <a:tr h="227548">
                <a:tc>
                  <a:txBody>
                    <a:bodyPr/>
                    <a:lstStyle/>
                    <a:p>
                      <a:pPr algn="ctr"/>
                      <a:r>
                        <a:rPr lang="en-CA" sz="1200" b="1" dirty="0">
                          <a:solidFill>
                            <a:schemeClr val="tx1"/>
                          </a:solidFill>
                        </a:rPr>
                        <a:t>2008</a:t>
                      </a:r>
                    </a:p>
                  </a:txBody>
                  <a:tcPr marT="18288" marB="18288"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solidFill>
                      <a:schemeClr val="accent5">
                        <a:lumMod val="60000"/>
                        <a:lumOff val="40000"/>
                      </a:schemeClr>
                    </a:solidFill>
                  </a:tcPr>
                </a:tc>
                <a:tc>
                  <a:txBody>
                    <a:bodyPr/>
                    <a:lstStyle/>
                    <a:p>
                      <a:pPr algn="ctr"/>
                      <a:r>
                        <a:rPr lang="en-CA" sz="1200" b="1" dirty="0">
                          <a:solidFill>
                            <a:schemeClr val="tx1"/>
                          </a:solidFill>
                        </a:rPr>
                        <a:t>2009</a:t>
                      </a:r>
                    </a:p>
                  </a:txBody>
                  <a:tcPr marT="18288" marB="18288"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solidFill>
                      <a:schemeClr val="accent5">
                        <a:lumMod val="60000"/>
                        <a:lumOff val="40000"/>
                      </a:schemeClr>
                    </a:solidFill>
                  </a:tcPr>
                </a:tc>
                <a:tc>
                  <a:txBody>
                    <a:bodyPr/>
                    <a:lstStyle/>
                    <a:p>
                      <a:pPr algn="ctr"/>
                      <a:r>
                        <a:rPr lang="en-CA" sz="1200" b="1" dirty="0">
                          <a:solidFill>
                            <a:schemeClr val="tx1"/>
                          </a:solidFill>
                        </a:rPr>
                        <a:t>2010</a:t>
                      </a:r>
                    </a:p>
                  </a:txBody>
                  <a:tcPr marT="18288" marB="18288"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solidFill>
                      <a:schemeClr val="accent5">
                        <a:lumMod val="60000"/>
                        <a:lumOff val="40000"/>
                      </a:schemeClr>
                    </a:solidFill>
                  </a:tcPr>
                </a:tc>
                <a:tc>
                  <a:txBody>
                    <a:bodyPr/>
                    <a:lstStyle/>
                    <a:p>
                      <a:pPr algn="ctr"/>
                      <a:r>
                        <a:rPr lang="en-CA" sz="1200" b="1" dirty="0">
                          <a:solidFill>
                            <a:schemeClr val="tx1"/>
                          </a:solidFill>
                        </a:rPr>
                        <a:t>2011</a:t>
                      </a:r>
                    </a:p>
                  </a:txBody>
                  <a:tcPr marT="18288" marB="18288"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solidFill>
                      <a:schemeClr val="accent5">
                        <a:lumMod val="60000"/>
                        <a:lumOff val="40000"/>
                      </a:schemeClr>
                    </a:solidFill>
                  </a:tcPr>
                </a:tc>
                <a:tc>
                  <a:txBody>
                    <a:bodyPr/>
                    <a:lstStyle/>
                    <a:p>
                      <a:pPr algn="ctr"/>
                      <a:r>
                        <a:rPr lang="en-CA" sz="1200" b="1" dirty="0">
                          <a:solidFill>
                            <a:schemeClr val="tx1"/>
                          </a:solidFill>
                        </a:rPr>
                        <a:t>2012</a:t>
                      </a:r>
                    </a:p>
                  </a:txBody>
                  <a:tcPr marT="18288" marB="18288"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solidFill>
                      <a:schemeClr val="accent5">
                        <a:lumMod val="60000"/>
                        <a:lumOff val="40000"/>
                      </a:schemeClr>
                    </a:solidFill>
                  </a:tcPr>
                </a:tc>
                <a:tc>
                  <a:txBody>
                    <a:bodyPr/>
                    <a:lstStyle/>
                    <a:p>
                      <a:pPr algn="ctr"/>
                      <a:r>
                        <a:rPr lang="en-CA" sz="1200" b="1" dirty="0">
                          <a:solidFill>
                            <a:schemeClr val="tx1"/>
                          </a:solidFill>
                        </a:rPr>
                        <a:t>2013</a:t>
                      </a:r>
                    </a:p>
                  </a:txBody>
                  <a:tcPr marT="18288" marB="18288"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solidFill>
                      <a:schemeClr val="accent5">
                        <a:lumMod val="60000"/>
                        <a:lumOff val="40000"/>
                      </a:schemeClr>
                    </a:solidFill>
                  </a:tcPr>
                </a:tc>
                <a:tc>
                  <a:txBody>
                    <a:bodyPr/>
                    <a:lstStyle/>
                    <a:p>
                      <a:pPr algn="ctr"/>
                      <a:r>
                        <a:rPr lang="en-CA" sz="1200" b="1" dirty="0">
                          <a:solidFill>
                            <a:schemeClr val="tx1"/>
                          </a:solidFill>
                        </a:rPr>
                        <a:t>2014</a:t>
                      </a:r>
                    </a:p>
                  </a:txBody>
                  <a:tcPr marT="18288" marB="18288"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solidFill>
                      <a:schemeClr val="accent5">
                        <a:lumMod val="60000"/>
                        <a:lumOff val="40000"/>
                      </a:schemeClr>
                    </a:solidFill>
                  </a:tcPr>
                </a:tc>
                <a:tc>
                  <a:txBody>
                    <a:bodyPr/>
                    <a:lstStyle/>
                    <a:p>
                      <a:pPr algn="ctr"/>
                      <a:r>
                        <a:rPr lang="en-CA" sz="1200" b="1" dirty="0">
                          <a:solidFill>
                            <a:schemeClr val="tx1"/>
                          </a:solidFill>
                        </a:rPr>
                        <a:t>2015</a:t>
                      </a:r>
                    </a:p>
                  </a:txBody>
                  <a:tcPr marT="18288" marB="18288"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solidFill>
                      <a:schemeClr val="accent5">
                        <a:lumMod val="60000"/>
                        <a:lumOff val="40000"/>
                      </a:schemeClr>
                    </a:solidFill>
                  </a:tcPr>
                </a:tc>
                <a:extLst>
                  <a:ext uri="{0D108BD9-81ED-4DB2-BD59-A6C34878D82A}">
                    <a16:rowId xmlns:a16="http://schemas.microsoft.com/office/drawing/2014/main" val="10000"/>
                  </a:ext>
                </a:extLst>
              </a:tr>
            </a:tbl>
          </a:graphicData>
        </a:graphic>
      </p:graphicFrame>
      <p:sp>
        <p:nvSpPr>
          <p:cNvPr id="28" name="Rectangle 10">
            <a:extLst>
              <a:ext uri="{FF2B5EF4-FFF2-40B4-BE49-F238E27FC236}">
                <a16:creationId xmlns:a16="http://schemas.microsoft.com/office/drawing/2014/main" id="{1B30110C-E13B-45F3-B285-F71E1107F36E}"/>
              </a:ext>
            </a:extLst>
          </p:cNvPr>
          <p:cNvSpPr>
            <a:spLocks noChangeArrowheads="1"/>
          </p:cNvSpPr>
          <p:nvPr/>
        </p:nvSpPr>
        <p:spPr bwMode="auto">
          <a:xfrm>
            <a:off x="304800" y="1160677"/>
            <a:ext cx="8534400" cy="322869"/>
          </a:xfrm>
          <a:prstGeom prst="rect">
            <a:avLst/>
          </a:prstGeom>
          <a:solidFill>
            <a:srgbClr val="1E3448"/>
          </a:solidFill>
          <a:ln>
            <a:noFill/>
          </a:ln>
          <a:extLst/>
        </p:spPr>
        <p:txBody>
          <a:bodyPr anchor="ctr"/>
          <a:lstStyle/>
          <a:p>
            <a:pPr algn="ctr">
              <a:defRPr/>
            </a:pPr>
            <a:endParaRPr lang="en-US" dirty="0">
              <a:solidFill>
                <a:srgbClr val="000000"/>
              </a:solidFill>
              <a:latin typeface="Helvetica" charset="0"/>
              <a:ea typeface="MS PGothic" pitchFamily="34" charset="-128"/>
              <a:cs typeface="Arial"/>
            </a:endParaRPr>
          </a:p>
        </p:txBody>
      </p:sp>
      <p:sp>
        <p:nvSpPr>
          <p:cNvPr id="29" name="Title 1">
            <a:extLst>
              <a:ext uri="{FF2B5EF4-FFF2-40B4-BE49-F238E27FC236}">
                <a16:creationId xmlns:a16="http://schemas.microsoft.com/office/drawing/2014/main" id="{6BBAD1F9-37CB-46F9-B382-637D7AA13AF6}"/>
              </a:ext>
            </a:extLst>
          </p:cNvPr>
          <p:cNvSpPr>
            <a:spLocks noGrp="1"/>
          </p:cNvSpPr>
          <p:nvPr>
            <p:ph type="title"/>
          </p:nvPr>
        </p:nvSpPr>
        <p:spPr>
          <a:xfrm>
            <a:off x="357192" y="1122577"/>
            <a:ext cx="8472485" cy="376305"/>
          </a:xfrm>
        </p:spPr>
        <p:txBody>
          <a:bodyPr/>
          <a:lstStyle/>
          <a:p>
            <a:r>
              <a:rPr lang="en-US" sz="1200" b="1" dirty="0"/>
              <a:t>Grand Theft Auto Overview</a:t>
            </a:r>
          </a:p>
        </p:txBody>
      </p:sp>
    </p:spTree>
    <p:extLst>
      <p:ext uri="{BB962C8B-B14F-4D97-AF65-F5344CB8AC3E}">
        <p14:creationId xmlns:p14="http://schemas.microsoft.com/office/powerpoint/2010/main" val="20825506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lide Number Placeholder 4"/>
          <p:cNvSpPr>
            <a:spLocks noGrp="1"/>
          </p:cNvSpPr>
          <p:nvPr>
            <p:ph type="sldNum" sz="quarter" idx="10"/>
          </p:nvPr>
        </p:nvSpPr>
        <p:spPr/>
        <p:txBody>
          <a:bodyPr/>
          <a:lstStyle/>
          <a:p>
            <a:pPr>
              <a:defRPr/>
            </a:pPr>
            <a:fld id="{7D2DF075-FB03-4886-8FC9-7048671DDBF9}" type="slidenum">
              <a:rPr lang="en-AU">
                <a:solidFill>
                  <a:srgbClr val="FFFFFF"/>
                </a:solidFill>
                <a:latin typeface="Helvetica"/>
                <a:cs typeface="Arial"/>
              </a:rPr>
              <a:pPr>
                <a:defRPr/>
              </a:pPr>
              <a:t>2</a:t>
            </a:fld>
            <a:endParaRPr lang="en-AU" dirty="0">
              <a:solidFill>
                <a:srgbClr val="FFFFFF"/>
              </a:solidFill>
              <a:latin typeface="Helvetica"/>
              <a:cs typeface="Arial"/>
            </a:endParaRPr>
          </a:p>
        </p:txBody>
      </p:sp>
      <p:sp>
        <p:nvSpPr>
          <p:cNvPr id="6" name="Rectangle 5"/>
          <p:cNvSpPr/>
          <p:nvPr/>
        </p:nvSpPr>
        <p:spPr bwMode="auto">
          <a:xfrm>
            <a:off x="6985002" y="-705555"/>
            <a:ext cx="1086555" cy="578556"/>
          </a:xfrm>
          <a:prstGeom prst="rect">
            <a:avLst/>
          </a:prstGeom>
          <a:solidFill>
            <a:srgbClr val="008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fontAlgn="base">
              <a:spcBef>
                <a:spcPct val="0"/>
              </a:spcBef>
              <a:spcAft>
                <a:spcPct val="0"/>
              </a:spcAft>
              <a:defRPr/>
            </a:pPr>
            <a:endParaRPr lang="en-US">
              <a:solidFill>
                <a:srgbClr val="000000"/>
              </a:solidFill>
              <a:latin typeface="Arial" charset="0"/>
              <a:ea typeface="ＭＳ Ｐゴシック" pitchFamily="34" charset="-128"/>
              <a:cs typeface="Arial"/>
            </a:endParaRPr>
          </a:p>
        </p:txBody>
      </p:sp>
      <p:sp>
        <p:nvSpPr>
          <p:cNvPr id="8" name="Title 1">
            <a:extLst>
              <a:ext uri="{FF2B5EF4-FFF2-40B4-BE49-F238E27FC236}">
                <a16:creationId xmlns:a16="http://schemas.microsoft.com/office/drawing/2014/main" id="{B0947EED-E960-4084-87B4-CD5F0DC44373}"/>
              </a:ext>
            </a:extLst>
          </p:cNvPr>
          <p:cNvSpPr txBox="1">
            <a:spLocks/>
          </p:cNvSpPr>
          <p:nvPr/>
        </p:nvSpPr>
        <p:spPr bwMode="auto">
          <a:xfrm>
            <a:off x="219077" y="254002"/>
            <a:ext cx="8645525" cy="60388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2800">
                <a:solidFill>
                  <a:schemeClr val="bg1"/>
                </a:solidFill>
                <a:latin typeface="+mj-lt"/>
                <a:ea typeface="+mj-ea"/>
                <a:cs typeface="+mj-cs"/>
              </a:defRPr>
            </a:lvl1pPr>
            <a:lvl2pPr algn="r" rtl="0" eaLnBrk="0" fontAlgn="base" hangingPunct="0">
              <a:spcBef>
                <a:spcPct val="0"/>
              </a:spcBef>
              <a:spcAft>
                <a:spcPct val="0"/>
              </a:spcAft>
              <a:defRPr sz="2800">
                <a:solidFill>
                  <a:schemeClr val="bg1"/>
                </a:solidFill>
                <a:latin typeface="HelveticaNeue LT 45 Lt" pitchFamily="34" charset="0"/>
                <a:cs typeface="Arial" charset="0"/>
              </a:defRPr>
            </a:lvl2pPr>
            <a:lvl3pPr algn="r" rtl="0" eaLnBrk="0" fontAlgn="base" hangingPunct="0">
              <a:spcBef>
                <a:spcPct val="0"/>
              </a:spcBef>
              <a:spcAft>
                <a:spcPct val="0"/>
              </a:spcAft>
              <a:defRPr sz="2800">
                <a:solidFill>
                  <a:schemeClr val="bg1"/>
                </a:solidFill>
                <a:latin typeface="HelveticaNeue LT 45 Lt" pitchFamily="34" charset="0"/>
                <a:cs typeface="Arial" charset="0"/>
              </a:defRPr>
            </a:lvl3pPr>
            <a:lvl4pPr algn="r" rtl="0" eaLnBrk="0" fontAlgn="base" hangingPunct="0">
              <a:spcBef>
                <a:spcPct val="0"/>
              </a:spcBef>
              <a:spcAft>
                <a:spcPct val="0"/>
              </a:spcAft>
              <a:defRPr sz="2800">
                <a:solidFill>
                  <a:schemeClr val="bg1"/>
                </a:solidFill>
                <a:latin typeface="HelveticaNeue LT 45 Lt" pitchFamily="34" charset="0"/>
                <a:cs typeface="Arial" charset="0"/>
              </a:defRPr>
            </a:lvl4pPr>
            <a:lvl5pPr algn="r" rtl="0" eaLnBrk="0" fontAlgn="base" hangingPunct="0">
              <a:spcBef>
                <a:spcPct val="0"/>
              </a:spcBef>
              <a:spcAft>
                <a:spcPct val="0"/>
              </a:spcAft>
              <a:defRPr sz="2800">
                <a:solidFill>
                  <a:schemeClr val="bg1"/>
                </a:solidFill>
                <a:latin typeface="HelveticaNeue LT 45 Lt" pitchFamily="34" charset="0"/>
                <a:cs typeface="Arial" charset="0"/>
              </a:defRPr>
            </a:lvl5pPr>
            <a:lvl6pPr marL="457200" algn="r" rtl="0" fontAlgn="base">
              <a:spcBef>
                <a:spcPct val="0"/>
              </a:spcBef>
              <a:spcAft>
                <a:spcPct val="0"/>
              </a:spcAft>
              <a:defRPr sz="2800">
                <a:solidFill>
                  <a:schemeClr val="bg1"/>
                </a:solidFill>
                <a:latin typeface="HelveticaNeue LT 45 Lt" pitchFamily="34" charset="0"/>
                <a:cs typeface="Arial" charset="0"/>
              </a:defRPr>
            </a:lvl6pPr>
            <a:lvl7pPr marL="914400" algn="r" rtl="0" fontAlgn="base">
              <a:spcBef>
                <a:spcPct val="0"/>
              </a:spcBef>
              <a:spcAft>
                <a:spcPct val="0"/>
              </a:spcAft>
              <a:defRPr sz="2800">
                <a:solidFill>
                  <a:schemeClr val="bg1"/>
                </a:solidFill>
                <a:latin typeface="HelveticaNeue LT 45 Lt" pitchFamily="34" charset="0"/>
                <a:cs typeface="Arial" charset="0"/>
              </a:defRPr>
            </a:lvl7pPr>
            <a:lvl8pPr marL="1371600" algn="r" rtl="0" fontAlgn="base">
              <a:spcBef>
                <a:spcPct val="0"/>
              </a:spcBef>
              <a:spcAft>
                <a:spcPct val="0"/>
              </a:spcAft>
              <a:defRPr sz="2800">
                <a:solidFill>
                  <a:schemeClr val="bg1"/>
                </a:solidFill>
                <a:latin typeface="HelveticaNeue LT 45 Lt" pitchFamily="34" charset="0"/>
                <a:cs typeface="Arial" charset="0"/>
              </a:defRPr>
            </a:lvl8pPr>
            <a:lvl9pPr marL="1828800" algn="r" rtl="0" fontAlgn="base">
              <a:spcBef>
                <a:spcPct val="0"/>
              </a:spcBef>
              <a:spcAft>
                <a:spcPct val="0"/>
              </a:spcAft>
              <a:defRPr sz="2800">
                <a:solidFill>
                  <a:schemeClr val="bg1"/>
                </a:solidFill>
                <a:latin typeface="HelveticaNeue LT 45 Lt" pitchFamily="34" charset="0"/>
                <a:cs typeface="Arial" charset="0"/>
              </a:defRPr>
            </a:lvl9pPr>
          </a:lstStyle>
          <a:p>
            <a:r>
              <a:rPr lang="en-US" kern="0" dirty="0">
                <a:solidFill>
                  <a:srgbClr val="FFFFFF"/>
                </a:solidFill>
                <a:latin typeface="HelveticaNeue LT 45 Lt"/>
                <a:cs typeface="Arial"/>
              </a:rPr>
              <a:t>Precedent Transaction Synopsis (Summit/LG)</a:t>
            </a:r>
            <a:endParaRPr lang="en-CA" kern="0" dirty="0">
              <a:solidFill>
                <a:srgbClr val="FFFFFF"/>
              </a:solidFill>
              <a:latin typeface="HelveticaNeue LT 45 Lt"/>
              <a:cs typeface="Arial"/>
            </a:endParaRPr>
          </a:p>
        </p:txBody>
      </p:sp>
      <p:pic>
        <p:nvPicPr>
          <p:cNvPr id="25" name="Picture 2" descr="File:Summit Entertainment logo.svg.png">
            <a:extLst>
              <a:ext uri="{FF2B5EF4-FFF2-40B4-BE49-F238E27FC236}">
                <a16:creationId xmlns:a16="http://schemas.microsoft.com/office/drawing/2014/main" id="{C4643F85-0BAF-46F6-8B75-4508CFEA8D4F}"/>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7339" y="1550779"/>
            <a:ext cx="1230916" cy="1230916"/>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6" name="Table 25">
            <a:extLst>
              <a:ext uri="{FF2B5EF4-FFF2-40B4-BE49-F238E27FC236}">
                <a16:creationId xmlns:a16="http://schemas.microsoft.com/office/drawing/2014/main" id="{D23DA12E-6A0F-4DE1-935C-8906BB063AE7}"/>
              </a:ext>
            </a:extLst>
          </p:cNvPr>
          <p:cNvGraphicFramePr>
            <a:graphicFrameLocks noGrp="1"/>
          </p:cNvGraphicFramePr>
          <p:nvPr>
            <p:extLst/>
          </p:nvPr>
        </p:nvGraphicFramePr>
        <p:xfrm>
          <a:off x="1608084" y="1550779"/>
          <a:ext cx="2834235" cy="1219200"/>
        </p:xfrm>
        <a:graphic>
          <a:graphicData uri="http://schemas.openxmlformats.org/drawingml/2006/table">
            <a:tbl>
              <a:tblPr firstRow="1" bandRow="1">
                <a:tableStyleId>{5C22544A-7EE6-4342-B048-85BDC9FD1C3A}</a:tableStyleId>
              </a:tblPr>
              <a:tblGrid>
                <a:gridCol w="1993766">
                  <a:extLst>
                    <a:ext uri="{9D8B030D-6E8A-4147-A177-3AD203B41FA5}">
                      <a16:colId xmlns:a16="http://schemas.microsoft.com/office/drawing/2014/main" val="20000"/>
                    </a:ext>
                  </a:extLst>
                </a:gridCol>
                <a:gridCol w="840469">
                  <a:extLst>
                    <a:ext uri="{9D8B030D-6E8A-4147-A177-3AD203B41FA5}">
                      <a16:colId xmlns:a16="http://schemas.microsoft.com/office/drawing/2014/main" val="20001"/>
                    </a:ext>
                  </a:extLst>
                </a:gridCol>
              </a:tblGrid>
              <a:tr h="208351">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chemeClr val="bg1"/>
                          </a:solidFill>
                          <a:effectLst/>
                          <a:uLnTx/>
                          <a:uFillTx/>
                          <a:latin typeface="+mn-lt"/>
                          <a:cs typeface="+mn-cs"/>
                        </a:rPr>
                        <a:t>Twilight Domestic Gross Box Office</a:t>
                      </a:r>
                    </a:p>
                  </a:txBody>
                  <a:tcPr>
                    <a:lnL w="38100" cap="flat" cmpd="sng" algn="ctr">
                      <a:solidFill>
                        <a:schemeClr val="bg1"/>
                      </a:solidFill>
                      <a:prstDash val="solid"/>
                      <a:round/>
                      <a:headEnd type="none" w="med" len="med"/>
                      <a:tailEnd type="none" w="med" len="med"/>
                    </a:lnL>
                    <a:lnR w="38100" cap="flat" cmpd="sng" algn="ctr">
                      <a:noFill/>
                      <a:prstDash val="solid"/>
                      <a:round/>
                      <a:headEnd type="none" w="med" len="med"/>
                      <a:tailEnd type="none" w="med" len="med"/>
                    </a:lnR>
                    <a:lnT w="38100" cmpd="sng">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444960"/>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1" i="0" u="none" strike="noStrike" kern="1200" cap="none" spc="0" normalizeH="0" baseline="0" noProof="0" dirty="0">
                        <a:ln>
                          <a:noFill/>
                        </a:ln>
                        <a:solidFill>
                          <a:schemeClr val="bg1"/>
                        </a:solidFill>
                        <a:effectLst/>
                        <a:uLnTx/>
                        <a:uFillTx/>
                        <a:latin typeface="+mn-lt"/>
                        <a:cs typeface="+mn-cs"/>
                      </a:endParaRPr>
                    </a:p>
                  </a:txBody>
                  <a:tcPr>
                    <a:lnL w="38100" cap="flat" cmpd="sng" algn="ctr">
                      <a:solidFill>
                        <a:schemeClr val="bg1"/>
                      </a:solidFill>
                      <a:prstDash val="solid"/>
                      <a:round/>
                      <a:headEnd type="none" w="med" len="med"/>
                      <a:tailEnd type="none" w="med" len="med"/>
                    </a:lnL>
                    <a:lnR w="12700" cmpd="sng">
                      <a:noFill/>
                    </a:lnR>
                    <a:lnT w="38100" cmpd="sng">
                      <a:noFill/>
                    </a:lnT>
                    <a:lnB w="12700" cmpd="sng">
                      <a:noFill/>
                    </a:lnB>
                    <a:lnTlToBr w="12700" cmpd="sng">
                      <a:noFill/>
                      <a:prstDash val="solid"/>
                    </a:lnTlToBr>
                    <a:lnBlToTr w="12700" cmpd="sng">
                      <a:noFill/>
                      <a:prstDash val="solid"/>
                    </a:lnBlToTr>
                    <a:solidFill>
                      <a:srgbClr val="444960"/>
                    </a:solidFill>
                  </a:tcPr>
                </a:tc>
                <a:extLst>
                  <a:ext uri="{0D108BD9-81ED-4DB2-BD59-A6C34878D82A}">
                    <a16:rowId xmlns:a16="http://schemas.microsoft.com/office/drawing/2014/main" val="10000"/>
                  </a:ext>
                </a:extLst>
              </a:tr>
              <a:tr h="20835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000000"/>
                          </a:solidFill>
                          <a:effectLst/>
                          <a:uLnTx/>
                          <a:uFillTx/>
                          <a:latin typeface="+mn-lt"/>
                          <a:cs typeface="+mn-cs"/>
                        </a:rPr>
                        <a:t>Twilight (2008)</a:t>
                      </a:r>
                    </a:p>
                  </a:txBody>
                  <a:tcP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00000"/>
                          </a:solidFill>
                          <a:effectLst/>
                          <a:uLnTx/>
                          <a:uFillTx/>
                          <a:latin typeface="+mn-lt"/>
                          <a:cs typeface="+mn-cs"/>
                        </a:rPr>
                        <a:t>$192.8mm</a:t>
                      </a:r>
                    </a:p>
                  </a:txBody>
                  <a:tcPr>
                    <a:lnL w="12700" cap="flat" cmpd="sng" algn="ctr">
                      <a:solidFill>
                        <a:schemeClr val="bg1"/>
                      </a:solidFill>
                      <a:prstDash val="solid"/>
                      <a:round/>
                      <a:headEnd type="none" w="med" len="med"/>
                      <a:tailEnd type="none" w="med" len="med"/>
                    </a:lnL>
                    <a:lnR w="12700" cmpd="sng">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0001"/>
                  </a:ext>
                </a:extLst>
              </a:tr>
              <a:tr h="20835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000000"/>
                          </a:solidFill>
                          <a:effectLst/>
                          <a:uLnTx/>
                          <a:uFillTx/>
                          <a:latin typeface="+mn-lt"/>
                          <a:cs typeface="+mn-cs"/>
                        </a:rPr>
                        <a:t>New Moon (2009)</a:t>
                      </a:r>
                    </a:p>
                  </a:txBody>
                  <a:tcP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00000"/>
                          </a:solidFill>
                          <a:effectLst/>
                          <a:uLnTx/>
                          <a:uFillTx/>
                          <a:latin typeface="+mn-lt"/>
                          <a:cs typeface="+mn-cs"/>
                        </a:rPr>
                        <a:t>$296.6mm</a:t>
                      </a:r>
                    </a:p>
                  </a:txBody>
                  <a:tcPr>
                    <a:lnL w="12700" cap="flat" cmpd="sng" algn="ctr">
                      <a:solidFill>
                        <a:schemeClr val="bg1"/>
                      </a:solidFill>
                      <a:prstDash val="solid"/>
                      <a:round/>
                      <a:headEnd type="none" w="med" len="med"/>
                      <a:tailEnd type="none" w="med" len="med"/>
                    </a:lnL>
                    <a:lnR w="12700" cmpd="sng">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0002"/>
                  </a:ext>
                </a:extLst>
              </a:tr>
              <a:tr h="208351">
                <a:tc>
                  <a:txBody>
                    <a:bodyPr/>
                    <a:lstStyle/>
                    <a:p>
                      <a:r>
                        <a:rPr lang="en-CA" sz="1000" b="1" dirty="0"/>
                        <a:t>Eclipse </a:t>
                      </a:r>
                      <a:r>
                        <a:rPr lang="en-CA" sz="1000" b="1" baseline="0" dirty="0"/>
                        <a:t>(2010)</a:t>
                      </a:r>
                      <a:endParaRPr lang="en-CA" sz="1000" b="1" dirty="0"/>
                    </a:p>
                  </a:txBody>
                  <a:tcP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r>
                        <a:rPr lang="en-CA" sz="1000" dirty="0"/>
                        <a:t>$300.5mm</a:t>
                      </a:r>
                    </a:p>
                  </a:txBody>
                  <a:tcPr>
                    <a:lnL w="12700" cap="flat" cmpd="sng" algn="ctr">
                      <a:solidFill>
                        <a:schemeClr val="bg1"/>
                      </a:solidFill>
                      <a:prstDash val="solid"/>
                      <a:round/>
                      <a:headEnd type="none" w="med" len="med"/>
                      <a:tailEnd type="none" w="med" len="med"/>
                    </a:lnL>
                    <a:lnR w="12700" cmpd="sng">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0003"/>
                  </a:ext>
                </a:extLst>
              </a:tr>
              <a:tr h="208351">
                <a:tc>
                  <a:txBody>
                    <a:bodyPr/>
                    <a:lstStyle/>
                    <a:p>
                      <a:r>
                        <a:rPr lang="en-CA" sz="1000" b="1" dirty="0"/>
                        <a:t>Breaking</a:t>
                      </a:r>
                      <a:r>
                        <a:rPr lang="en-CA" sz="1000" b="1" baseline="0" dirty="0"/>
                        <a:t> Dawn </a:t>
                      </a:r>
                      <a:r>
                        <a:rPr lang="en-CA" sz="1000" b="1" dirty="0"/>
                        <a:t>Part 1 (2011)</a:t>
                      </a:r>
                    </a:p>
                  </a:txBody>
                  <a:tcP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lumMod val="95000"/>
                      </a:schemeClr>
                    </a:solidFill>
                  </a:tcPr>
                </a:tc>
                <a:tc>
                  <a:txBody>
                    <a:bodyPr/>
                    <a:lstStyle/>
                    <a:p>
                      <a:r>
                        <a:rPr lang="en-CA" sz="1000" dirty="0"/>
                        <a:t>$281.3mm</a:t>
                      </a:r>
                    </a:p>
                  </a:txBody>
                  <a:tcPr>
                    <a:lnL w="12700" cap="flat" cmpd="sng" algn="ctr">
                      <a:solidFill>
                        <a:schemeClr val="bg1"/>
                      </a:solidFill>
                      <a:prstDash val="solid"/>
                      <a:round/>
                      <a:headEnd type="none" w="med" len="med"/>
                      <a:tailEnd type="none" w="med" len="med"/>
                    </a:lnL>
                    <a:lnR w="12700" cmpd="sng">
                      <a:noFill/>
                    </a:lnR>
                    <a:lnT w="127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0004"/>
                  </a:ext>
                </a:extLst>
              </a:tr>
            </a:tbl>
          </a:graphicData>
        </a:graphic>
      </p:graphicFrame>
      <p:graphicFrame>
        <p:nvGraphicFramePr>
          <p:cNvPr id="27" name="Group 108">
            <a:extLst>
              <a:ext uri="{FF2B5EF4-FFF2-40B4-BE49-F238E27FC236}">
                <a16:creationId xmlns:a16="http://schemas.microsoft.com/office/drawing/2014/main" id="{ADF898F9-B6A5-4A34-B9C8-C99E8FEC72C4}"/>
              </a:ext>
            </a:extLst>
          </p:cNvPr>
          <p:cNvGraphicFramePr>
            <a:graphicFrameLocks noGrp="1"/>
          </p:cNvGraphicFramePr>
          <p:nvPr>
            <p:extLst/>
          </p:nvPr>
        </p:nvGraphicFramePr>
        <p:xfrm>
          <a:off x="304801" y="1238886"/>
          <a:ext cx="4151586" cy="258572"/>
        </p:xfrm>
        <a:graphic>
          <a:graphicData uri="http://schemas.openxmlformats.org/drawingml/2006/table">
            <a:tbl>
              <a:tblPr/>
              <a:tblGrid>
                <a:gridCol w="4151586">
                  <a:extLst>
                    <a:ext uri="{9D8B030D-6E8A-4147-A177-3AD203B41FA5}">
                      <a16:colId xmlns:a16="http://schemas.microsoft.com/office/drawing/2014/main" val="20000"/>
                    </a:ext>
                  </a:extLst>
                </a:gridCol>
              </a:tblGrid>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050" b="1" i="0" u="none" strike="noStrike" cap="none" normalizeH="0" baseline="0" dirty="0">
                          <a:ln>
                            <a:noFill/>
                          </a:ln>
                          <a:solidFill>
                            <a:schemeClr val="bg1"/>
                          </a:solidFill>
                          <a:effectLst/>
                          <a:latin typeface="+mn-lt"/>
                          <a:ea typeface="ＭＳ Ｐゴシック" pitchFamily="34" charset="-128"/>
                          <a:cs typeface="Arial" charset="0"/>
                        </a:rPr>
                        <a:t>Summit History &amp; Background</a:t>
                      </a:r>
                      <a:endParaRPr kumimoji="0" lang="en-US" sz="1050" b="1" i="0" u="none" strike="noStrike" cap="none" normalizeH="0" baseline="0" dirty="0">
                        <a:ln>
                          <a:noFill/>
                        </a:ln>
                        <a:solidFill>
                          <a:schemeClr val="bg1"/>
                        </a:solidFill>
                        <a:effectLst/>
                        <a:latin typeface="+mn-lt"/>
                        <a:ea typeface="ＭＳ Ｐゴシック" pitchFamily="34" charset="-128"/>
                        <a:cs typeface="Arial" charset="0"/>
                      </a:endParaRPr>
                    </a:p>
                  </a:txBody>
                  <a:tcPr marL="45720" marR="45720" marT="36576" marB="36576" anchor="ctr" horzOverflow="overflow">
                    <a:lnL>
                      <a:noFill/>
                    </a:lnL>
                    <a:lnR w="38100" cap="flat" cmpd="sng" algn="ctr">
                      <a:noFill/>
                      <a:prstDash val="solid"/>
                      <a:round/>
                      <a:headEnd type="none" w="med" len="med"/>
                      <a:tailEnd type="none" w="med" len="med"/>
                    </a:lnR>
                    <a:lnT>
                      <a:noFill/>
                    </a:lnT>
                    <a:lnB w="6350" cap="flat" cmpd="sng" algn="ctr">
                      <a:noFill/>
                      <a:prstDash val="solid"/>
                      <a:round/>
                      <a:headEnd type="none" w="med" len="med"/>
                      <a:tailEnd type="none" w="med" len="med"/>
                    </a:lnB>
                    <a:lnTlToBr>
                      <a:noFill/>
                    </a:lnTlToBr>
                    <a:lnBlToTr>
                      <a:noFill/>
                    </a:lnBlToTr>
                    <a:solidFill>
                      <a:srgbClr val="444960"/>
                    </a:solidFill>
                  </a:tcPr>
                </a:tc>
                <a:extLst>
                  <a:ext uri="{0D108BD9-81ED-4DB2-BD59-A6C34878D82A}">
                    <a16:rowId xmlns:a16="http://schemas.microsoft.com/office/drawing/2014/main" val="10000"/>
                  </a:ext>
                </a:extLst>
              </a:tr>
              <a:tr h="0">
                <a:tc>
                  <a:txBody>
                    <a:bodyPr/>
                    <a:lstStyle/>
                    <a:p>
                      <a:pPr marL="0" lvl="0" indent="0" eaLnBrk="0" fontAlgn="base" hangingPunct="0">
                        <a:spcBef>
                          <a:spcPct val="0"/>
                        </a:spcBef>
                        <a:spcAft>
                          <a:spcPts val="300"/>
                        </a:spcAft>
                        <a:buClr>
                          <a:srgbClr val="003399"/>
                        </a:buClr>
                        <a:buSzPct val="100000"/>
                        <a:buFont typeface="Helvetica" panose="020B0604020202020204" pitchFamily="34" charset="0"/>
                        <a:buNone/>
                        <a:defRPr/>
                      </a:pPr>
                      <a:endParaRPr lang="en-AU" sz="100" dirty="0"/>
                    </a:p>
                  </a:txBody>
                  <a:tcPr marL="45720" marR="45720" marT="0" marB="0" anchor="ctr" horzOverflow="overflow">
                    <a:lnL>
                      <a:noFill/>
                    </a:lnL>
                    <a:lnR w="38100" cap="flat" cmpd="sng" algn="ctr">
                      <a:noFill/>
                      <a:prstDash val="solid"/>
                      <a:round/>
                      <a:headEnd type="none" w="med" len="med"/>
                      <a:tailEnd type="none" w="med" len="med"/>
                    </a:lnR>
                    <a:lnT>
                      <a:noFill/>
                    </a:lnT>
                    <a:lnB w="635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graphicFrame>
        <p:nvGraphicFramePr>
          <p:cNvPr id="28" name="Group 108">
            <a:extLst>
              <a:ext uri="{FF2B5EF4-FFF2-40B4-BE49-F238E27FC236}">
                <a16:creationId xmlns:a16="http://schemas.microsoft.com/office/drawing/2014/main" id="{9CB6233F-7677-40F0-83AE-432092CB2483}"/>
              </a:ext>
            </a:extLst>
          </p:cNvPr>
          <p:cNvGraphicFramePr>
            <a:graphicFrameLocks noGrp="1"/>
          </p:cNvGraphicFramePr>
          <p:nvPr>
            <p:extLst/>
          </p:nvPr>
        </p:nvGraphicFramePr>
        <p:xfrm>
          <a:off x="4695170" y="1238886"/>
          <a:ext cx="4172607" cy="1395168"/>
        </p:xfrm>
        <a:graphic>
          <a:graphicData uri="http://schemas.openxmlformats.org/drawingml/2006/table">
            <a:tbl>
              <a:tblPr/>
              <a:tblGrid>
                <a:gridCol w="4172607">
                  <a:extLst>
                    <a:ext uri="{9D8B030D-6E8A-4147-A177-3AD203B41FA5}">
                      <a16:colId xmlns:a16="http://schemas.microsoft.com/office/drawing/2014/main" val="20000"/>
                    </a:ext>
                  </a:extLst>
                </a:gridCol>
              </a:tblGrid>
              <a:tr h="17690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050" b="1" i="0" u="none" strike="noStrike" cap="none" normalizeH="0" baseline="0" dirty="0">
                          <a:ln>
                            <a:noFill/>
                          </a:ln>
                          <a:solidFill>
                            <a:schemeClr val="bg1"/>
                          </a:solidFill>
                          <a:effectLst/>
                          <a:latin typeface="+mn-lt"/>
                          <a:ea typeface="ＭＳ Ｐゴシック" pitchFamily="34" charset="-128"/>
                          <a:cs typeface="Arial" charset="0"/>
                        </a:rPr>
                        <a:t>Lions Gate Acquisition (Jan 2012)</a:t>
                      </a:r>
                      <a:endParaRPr kumimoji="0" lang="en-US" sz="1050" b="1" i="0" u="none" strike="noStrike" cap="none" normalizeH="0" baseline="0" dirty="0">
                        <a:ln>
                          <a:noFill/>
                        </a:ln>
                        <a:solidFill>
                          <a:schemeClr val="bg1"/>
                        </a:solidFill>
                        <a:effectLst/>
                        <a:latin typeface="+mn-lt"/>
                        <a:ea typeface="ＭＳ Ｐゴシック" pitchFamily="34" charset="-128"/>
                        <a:cs typeface="Arial" charset="0"/>
                      </a:endParaRPr>
                    </a:p>
                  </a:txBody>
                  <a:tcPr marL="45720" marR="45720" marT="36576" marB="36576" anchor="ctr" horzOverflow="overflow">
                    <a:lnL>
                      <a:noFill/>
                    </a:lnL>
                    <a:lnR w="38100" cap="flat" cmpd="sng" algn="ctr">
                      <a:noFill/>
                      <a:prstDash val="solid"/>
                      <a:round/>
                      <a:headEnd type="none" w="med" len="med"/>
                      <a:tailEnd type="none" w="med" len="med"/>
                    </a:lnR>
                    <a:lnT>
                      <a:noFill/>
                    </a:lnT>
                    <a:lnB w="6350" cap="flat" cmpd="sng" algn="ctr">
                      <a:noFill/>
                      <a:prstDash val="solid"/>
                      <a:round/>
                      <a:headEnd type="none" w="med" len="med"/>
                      <a:tailEnd type="none" w="med" len="med"/>
                    </a:lnB>
                    <a:lnTlToBr>
                      <a:noFill/>
                    </a:lnTlToBr>
                    <a:lnBlToTr>
                      <a:noFill/>
                    </a:lnBlToTr>
                    <a:solidFill>
                      <a:srgbClr val="444960"/>
                    </a:solidFill>
                  </a:tcPr>
                </a:tc>
                <a:extLst>
                  <a:ext uri="{0D108BD9-81ED-4DB2-BD59-A6C34878D82A}">
                    <a16:rowId xmlns:a16="http://schemas.microsoft.com/office/drawing/2014/main" val="10000"/>
                  </a:ext>
                </a:extLst>
              </a:tr>
              <a:tr h="0">
                <a:tc>
                  <a:txBody>
                    <a:bodyPr/>
                    <a:lstStyle/>
                    <a:p>
                      <a:pPr marL="0" lvl="0" indent="0" eaLnBrk="0" fontAlgn="base" hangingPunct="0">
                        <a:spcBef>
                          <a:spcPct val="0"/>
                        </a:spcBef>
                        <a:spcAft>
                          <a:spcPts val="300"/>
                        </a:spcAft>
                        <a:buClr>
                          <a:srgbClr val="003399"/>
                        </a:buClr>
                        <a:buSzPct val="100000"/>
                        <a:buFont typeface="Helvetica" panose="020B0604020202020204" pitchFamily="34" charset="0"/>
                        <a:buNone/>
                        <a:defRPr/>
                      </a:pPr>
                      <a:endParaRPr lang="en-AU" sz="100" dirty="0"/>
                    </a:p>
                  </a:txBody>
                  <a:tcPr marL="45720" marR="45720" marT="0" marB="0" anchor="ctr" horzOverflow="overflow">
                    <a:lnL>
                      <a:noFill/>
                    </a:lnL>
                    <a:lnR w="38100" cap="flat" cmpd="sng" algn="ctr">
                      <a:noFill/>
                      <a:prstDash val="solid"/>
                      <a:round/>
                      <a:headEnd type="none" w="med" len="med"/>
                      <a:tailEnd type="none" w="med" len="med"/>
                    </a:lnR>
                    <a:lnT>
                      <a:noFill/>
                    </a:lnT>
                    <a:lnB w="635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136596">
                <a:tc>
                  <a:txBody>
                    <a:bodyPr/>
                    <a:lstStyle/>
                    <a:p>
                      <a:pPr marL="114300" marR="0" lvl="0" indent="-114300" algn="l" defTabSz="914400" rtl="0" eaLnBrk="1" fontAlgn="base" latinLnBrk="0" hangingPunct="1">
                        <a:lnSpc>
                          <a:spcPct val="100000"/>
                        </a:lnSpc>
                        <a:spcBef>
                          <a:spcPct val="0"/>
                        </a:spcBef>
                        <a:spcAft>
                          <a:spcPct val="0"/>
                        </a:spcAft>
                        <a:buClr>
                          <a:srgbClr val="003399"/>
                        </a:buClr>
                        <a:buSzTx/>
                        <a:buFont typeface="Wingdings" pitchFamily="2" charset="2"/>
                        <a:buChar char="§"/>
                        <a:tabLst/>
                      </a:pPr>
                      <a:endParaRPr lang="en-AU" sz="1050" dirty="0"/>
                    </a:p>
                  </a:txBody>
                  <a:tcPr marL="45720" marR="45720" marT="36576" marB="36576" anchor="ctr" horzOverflow="overflow">
                    <a:lnL>
                      <a:noFill/>
                    </a:lnL>
                    <a:lnR w="38100" cap="flat" cmpd="sng" algn="ctr">
                      <a:noFill/>
                      <a:prstDash val="solid"/>
                      <a:round/>
                      <a:headEnd type="none" w="med" len="med"/>
                      <a:tailEnd type="none" w="med" len="med"/>
                    </a:lnR>
                    <a:lnT>
                      <a:noFill/>
                    </a:lnT>
                    <a:lnB w="635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graphicFrame>
        <p:nvGraphicFramePr>
          <p:cNvPr id="29" name="Table 28">
            <a:extLst>
              <a:ext uri="{FF2B5EF4-FFF2-40B4-BE49-F238E27FC236}">
                <a16:creationId xmlns:a16="http://schemas.microsoft.com/office/drawing/2014/main" id="{B35D072D-11FB-4E03-B130-8B6BFD220669}"/>
              </a:ext>
            </a:extLst>
          </p:cNvPr>
          <p:cNvGraphicFramePr>
            <a:graphicFrameLocks noGrp="1"/>
          </p:cNvGraphicFramePr>
          <p:nvPr>
            <p:extLst/>
          </p:nvPr>
        </p:nvGraphicFramePr>
        <p:xfrm>
          <a:off x="4708636" y="1562495"/>
          <a:ext cx="4148029" cy="1219200"/>
        </p:xfrm>
        <a:graphic>
          <a:graphicData uri="http://schemas.openxmlformats.org/drawingml/2006/table">
            <a:tbl>
              <a:tblPr firstRow="1" bandRow="1">
                <a:tableStyleId>{5C22544A-7EE6-4342-B048-85BDC9FD1C3A}</a:tableStyleId>
              </a:tblPr>
              <a:tblGrid>
                <a:gridCol w="1063790">
                  <a:extLst>
                    <a:ext uri="{9D8B030D-6E8A-4147-A177-3AD203B41FA5}">
                      <a16:colId xmlns:a16="http://schemas.microsoft.com/office/drawing/2014/main" val="20000"/>
                    </a:ext>
                  </a:extLst>
                </a:gridCol>
                <a:gridCol w="990635">
                  <a:extLst>
                    <a:ext uri="{9D8B030D-6E8A-4147-A177-3AD203B41FA5}">
                      <a16:colId xmlns:a16="http://schemas.microsoft.com/office/drawing/2014/main" val="20001"/>
                    </a:ext>
                  </a:extLst>
                </a:gridCol>
                <a:gridCol w="997338">
                  <a:extLst>
                    <a:ext uri="{9D8B030D-6E8A-4147-A177-3AD203B41FA5}">
                      <a16:colId xmlns:a16="http://schemas.microsoft.com/office/drawing/2014/main" val="20002"/>
                    </a:ext>
                  </a:extLst>
                </a:gridCol>
                <a:gridCol w="1096266">
                  <a:extLst>
                    <a:ext uri="{9D8B030D-6E8A-4147-A177-3AD203B41FA5}">
                      <a16:colId xmlns:a16="http://schemas.microsoft.com/office/drawing/2014/main" val="20003"/>
                    </a:ext>
                  </a:extLst>
                </a:gridCol>
              </a:tblGrid>
              <a:tr h="208351">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b="1" dirty="0">
                          <a:solidFill>
                            <a:schemeClr val="bg1"/>
                          </a:solidFill>
                        </a:rPr>
                        <a:t>Key Financials (2011)</a:t>
                      </a:r>
                    </a:p>
                  </a:txBody>
                  <a:tcPr>
                    <a:lnL w="12700" cmpd="sng">
                      <a:noFill/>
                    </a:lnL>
                    <a:lnR w="38100" cap="flat" cmpd="sng" algn="ctr">
                      <a:solidFill>
                        <a:schemeClr val="bg1"/>
                      </a:solidFill>
                      <a:prstDash val="solid"/>
                      <a:round/>
                      <a:headEnd type="none" w="med" len="med"/>
                      <a:tailEnd type="none" w="med" len="med"/>
                    </a:lnR>
                    <a:lnT w="38100" cmpd="sng">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444960"/>
                    </a:solidFill>
                  </a:tcPr>
                </a:tc>
                <a:tc hMerge="1">
                  <a:txBody>
                    <a:bodyPr/>
                    <a:lstStyle/>
                    <a:p>
                      <a:endParaRPr lang="en-US" sz="800" b="1" dirty="0"/>
                    </a:p>
                  </a:txBody>
                  <a:tcP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bg1"/>
                    </a:solidFill>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chemeClr val="bg1"/>
                          </a:solidFill>
                          <a:effectLst/>
                          <a:uLnTx/>
                          <a:uFillTx/>
                          <a:latin typeface="+mn-lt"/>
                          <a:cs typeface="+mn-cs"/>
                        </a:rPr>
                        <a:t>Lions Gate Acquisition</a:t>
                      </a:r>
                    </a:p>
                  </a:txBody>
                  <a:tcPr>
                    <a:lnL w="38100" cap="flat" cmpd="sng" algn="ctr">
                      <a:solidFill>
                        <a:schemeClr val="bg1"/>
                      </a:solidFill>
                      <a:prstDash val="solid"/>
                      <a:round/>
                      <a:headEnd type="none" w="med" len="med"/>
                      <a:tailEnd type="none" w="med" len="med"/>
                    </a:lnL>
                    <a:lnR w="38100" cap="flat" cmpd="sng" algn="ctr">
                      <a:noFill/>
                      <a:prstDash val="solid"/>
                      <a:round/>
                      <a:headEnd type="none" w="med" len="med"/>
                      <a:tailEnd type="none" w="med" len="med"/>
                    </a:lnR>
                    <a:lnT w="38100" cmpd="sng">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444960"/>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800" b="1" i="0" u="none" strike="noStrike" kern="1200" cap="none" spc="0" normalizeH="0" baseline="0" noProof="0" dirty="0">
                        <a:ln>
                          <a:noFill/>
                        </a:ln>
                        <a:solidFill>
                          <a:srgbClr val="000000"/>
                        </a:solidFill>
                        <a:effectLst/>
                        <a:uLnTx/>
                        <a:uFillTx/>
                        <a:latin typeface="+mn-lt"/>
                        <a:cs typeface="+mn-cs"/>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r h="2083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b="1" dirty="0"/>
                        <a:t>Revenue</a:t>
                      </a:r>
                    </a:p>
                  </a:txBody>
                  <a:tcPr>
                    <a:lnL w="12700" cmpd="sng">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r>
                        <a:rPr lang="en-US" sz="1000" baseline="0" dirty="0"/>
                        <a:t>$609.8mm</a:t>
                      </a:r>
                      <a:endParaRPr lang="en-US" sz="1000" dirty="0"/>
                    </a:p>
                  </a:txBody>
                  <a:tcP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000000"/>
                          </a:solidFill>
                          <a:effectLst/>
                          <a:uLnTx/>
                          <a:uFillTx/>
                          <a:latin typeface="+mn-lt"/>
                          <a:cs typeface="+mn-cs"/>
                        </a:rPr>
                        <a:t>Offer Price</a:t>
                      </a:r>
                    </a:p>
                  </a:txBody>
                  <a:tcP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00000"/>
                          </a:solidFill>
                          <a:effectLst/>
                          <a:uLnTx/>
                          <a:uFillTx/>
                          <a:latin typeface="+mn-lt"/>
                          <a:cs typeface="+mn-cs"/>
                        </a:rPr>
                        <a:t>$420.0mm</a:t>
                      </a:r>
                    </a:p>
                  </a:txBody>
                  <a:tcPr>
                    <a:lnL w="12700" cap="flat" cmpd="sng" algn="ctr">
                      <a:solidFill>
                        <a:schemeClr val="bg1"/>
                      </a:solidFill>
                      <a:prstDash val="solid"/>
                      <a:round/>
                      <a:headEnd type="none" w="med" len="med"/>
                      <a:tailEnd type="none" w="med" len="med"/>
                    </a:lnL>
                    <a:lnR w="381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0001"/>
                  </a:ext>
                </a:extLst>
              </a:tr>
              <a:tr h="2083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b="1" dirty="0"/>
                        <a:t>EBITDA</a:t>
                      </a:r>
                    </a:p>
                  </a:txBody>
                  <a:tcPr>
                    <a:lnL w="12700" cmpd="sng">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r>
                        <a:rPr lang="en-US" sz="1000" dirty="0"/>
                        <a:t>$15.59mm</a:t>
                      </a:r>
                    </a:p>
                  </a:txBody>
                  <a:tcP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000000"/>
                          </a:solidFill>
                          <a:effectLst/>
                          <a:uLnTx/>
                          <a:uFillTx/>
                          <a:latin typeface="+mn-lt"/>
                          <a:cs typeface="+mn-cs"/>
                        </a:rPr>
                        <a:t>Implied EV</a:t>
                      </a:r>
                    </a:p>
                  </a:txBody>
                  <a:tcP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00000"/>
                          </a:solidFill>
                          <a:effectLst/>
                          <a:uLnTx/>
                          <a:uFillTx/>
                          <a:latin typeface="+mn-lt"/>
                          <a:cs typeface="+mn-cs"/>
                        </a:rPr>
                        <a:t>$726.1mm</a:t>
                      </a:r>
                    </a:p>
                  </a:txBody>
                  <a:tcPr>
                    <a:lnL w="12700" cap="flat" cmpd="sng" algn="ctr">
                      <a:solidFill>
                        <a:schemeClr val="bg1"/>
                      </a:solidFill>
                      <a:prstDash val="solid"/>
                      <a:round/>
                      <a:headEnd type="none" w="med" len="med"/>
                      <a:tailEnd type="none" w="med" len="med"/>
                    </a:lnL>
                    <a:lnR w="381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0002"/>
                  </a:ext>
                </a:extLst>
              </a:tr>
              <a:tr h="2083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b="1" dirty="0"/>
                        <a:t>Net Income</a:t>
                      </a:r>
                    </a:p>
                  </a:txBody>
                  <a:tcPr>
                    <a:lnL w="12700" cmpd="sng">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r>
                        <a:rPr lang="en-US" sz="1000" dirty="0"/>
                        <a:t>($22.89mm)</a:t>
                      </a:r>
                    </a:p>
                  </a:txBody>
                  <a:tcP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000000"/>
                          </a:solidFill>
                          <a:effectLst/>
                          <a:uLnTx/>
                          <a:uFillTx/>
                          <a:latin typeface="+mn-lt"/>
                          <a:cs typeface="+mn-cs"/>
                        </a:rPr>
                        <a:t>EV/Revenue</a:t>
                      </a:r>
                    </a:p>
                  </a:txBody>
                  <a:tcP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r>
                        <a:rPr kumimoji="0" lang="en-US" sz="1000" b="0" i="0" u="none" strike="noStrike" kern="1200" cap="none" spc="0" normalizeH="0" baseline="0" noProof="0" dirty="0">
                          <a:ln>
                            <a:noFill/>
                          </a:ln>
                          <a:solidFill>
                            <a:srgbClr val="000000"/>
                          </a:solidFill>
                          <a:effectLst/>
                          <a:uLnTx/>
                          <a:uFillTx/>
                          <a:latin typeface="+mn-lt"/>
                          <a:cs typeface="+mn-cs"/>
                        </a:rPr>
                        <a:t>1.2x</a:t>
                      </a:r>
                      <a:endParaRPr lang="en-CA" sz="1000" dirty="0"/>
                    </a:p>
                  </a:txBody>
                  <a:tcPr>
                    <a:lnL w="12700" cap="flat" cmpd="sng" algn="ctr">
                      <a:solidFill>
                        <a:schemeClr val="bg1"/>
                      </a:solidFill>
                      <a:prstDash val="solid"/>
                      <a:round/>
                      <a:headEnd type="none" w="med" len="med"/>
                      <a:tailEnd type="none" w="med" len="med"/>
                    </a:lnL>
                    <a:lnR w="381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0003"/>
                  </a:ext>
                </a:extLst>
              </a:tr>
              <a:tr h="2083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b="1" dirty="0"/>
                        <a:t>Net Debt</a:t>
                      </a:r>
                    </a:p>
                  </a:txBody>
                  <a:tcPr>
                    <a:lnL w="12700" cmpd="sng">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lumMod val="95000"/>
                      </a:schemeClr>
                    </a:solidFill>
                  </a:tcPr>
                </a:tc>
                <a:tc>
                  <a:txBody>
                    <a:bodyPr/>
                    <a:lstStyle/>
                    <a:p>
                      <a:r>
                        <a:rPr lang="en-US" sz="1000" dirty="0"/>
                        <a:t>$306.1mm</a:t>
                      </a:r>
                    </a:p>
                  </a:txBody>
                  <a:tcP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2"/>
                    </a:solidFill>
                  </a:tcPr>
                </a:tc>
                <a:tc>
                  <a:txBody>
                    <a:bodyPr/>
                    <a:lstStyle/>
                    <a:p>
                      <a:r>
                        <a:rPr kumimoji="0" lang="en-US" sz="1000" b="1" i="0" u="none" strike="noStrike" kern="1200" cap="none" spc="0" normalizeH="0" baseline="0" noProof="0" dirty="0">
                          <a:ln>
                            <a:noFill/>
                          </a:ln>
                          <a:solidFill>
                            <a:srgbClr val="000000"/>
                          </a:solidFill>
                          <a:effectLst/>
                          <a:uLnTx/>
                          <a:uFillTx/>
                          <a:latin typeface="+mn-lt"/>
                          <a:cs typeface="+mn-cs"/>
                        </a:rPr>
                        <a:t>EV/EBITDA</a:t>
                      </a:r>
                      <a:endParaRPr lang="en-CA" sz="1000" b="1" dirty="0"/>
                    </a:p>
                  </a:txBody>
                  <a:tcP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lumMod val="95000"/>
                      </a:schemeClr>
                    </a:solidFill>
                  </a:tcPr>
                </a:tc>
                <a:tc>
                  <a:txBody>
                    <a:bodyPr/>
                    <a:lstStyle/>
                    <a:p>
                      <a:r>
                        <a:rPr kumimoji="0" lang="en-US" sz="1000" b="0" i="0" u="none" strike="noStrike" kern="1200" cap="none" spc="0" normalizeH="0" baseline="0" noProof="0" dirty="0">
                          <a:ln>
                            <a:noFill/>
                          </a:ln>
                          <a:solidFill>
                            <a:srgbClr val="000000"/>
                          </a:solidFill>
                          <a:effectLst/>
                          <a:uLnTx/>
                          <a:uFillTx/>
                          <a:latin typeface="+mn-lt"/>
                          <a:cs typeface="+mn-cs"/>
                        </a:rPr>
                        <a:t>46.6x</a:t>
                      </a:r>
                      <a:endParaRPr lang="en-CA" sz="1000" dirty="0"/>
                    </a:p>
                  </a:txBody>
                  <a:tcPr>
                    <a:lnL w="12700" cap="flat" cmpd="sng" algn="ctr">
                      <a:solidFill>
                        <a:schemeClr val="bg1"/>
                      </a:solidFill>
                      <a:prstDash val="solid"/>
                      <a:round/>
                      <a:headEnd type="none" w="med" len="med"/>
                      <a:tailEnd type="none" w="med" len="med"/>
                    </a:lnL>
                    <a:lnR w="381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0004"/>
                  </a:ext>
                </a:extLst>
              </a:tr>
            </a:tbl>
          </a:graphicData>
        </a:graphic>
      </p:graphicFrame>
      <p:sp>
        <p:nvSpPr>
          <p:cNvPr id="30" name="Rectangle 29">
            <a:extLst>
              <a:ext uri="{FF2B5EF4-FFF2-40B4-BE49-F238E27FC236}">
                <a16:creationId xmlns:a16="http://schemas.microsoft.com/office/drawing/2014/main" id="{D5F9551A-5F9B-4968-9AC5-34A90D96A0F3}"/>
              </a:ext>
            </a:extLst>
          </p:cNvPr>
          <p:cNvSpPr/>
          <p:nvPr/>
        </p:nvSpPr>
        <p:spPr>
          <a:xfrm>
            <a:off x="287341" y="2928929"/>
            <a:ext cx="4284661" cy="2516073"/>
          </a:xfrm>
          <a:prstGeom prst="rect">
            <a:avLst/>
          </a:prstGeom>
        </p:spPr>
        <p:txBody>
          <a:bodyPr wrap="square">
            <a:spAutoFit/>
          </a:bodyPr>
          <a:lstStyle/>
          <a:p>
            <a:pPr marL="114300" indent="-114300" defTabSz="457200" fontAlgn="base">
              <a:spcBef>
                <a:spcPct val="0"/>
              </a:spcBef>
              <a:spcAft>
                <a:spcPct val="0"/>
              </a:spcAft>
              <a:buClr>
                <a:srgbClr val="003399"/>
              </a:buClr>
              <a:buFont typeface="Wingdings" pitchFamily="2" charset="2"/>
              <a:buChar char="§"/>
            </a:pPr>
            <a:r>
              <a:rPr lang="en-CA" sz="1050" b="1" dirty="0">
                <a:solidFill>
                  <a:srgbClr val="000000"/>
                </a:solidFill>
                <a:latin typeface="Helvetica"/>
                <a:ea typeface="ＭＳ Ｐゴシック" pitchFamily="34" charset="-128"/>
                <a:cs typeface="Arial"/>
              </a:rPr>
              <a:t>1991: </a:t>
            </a:r>
            <a:r>
              <a:rPr lang="en-CA" sz="1050" dirty="0">
                <a:solidFill>
                  <a:srgbClr val="000000"/>
                </a:solidFill>
                <a:latin typeface="Helvetica"/>
                <a:ea typeface="ＭＳ Ｐゴシック" pitchFamily="34" charset="-128"/>
                <a:cs typeface="Arial"/>
              </a:rPr>
              <a:t>Founded by three producers focusing on international sales</a:t>
            </a:r>
          </a:p>
          <a:p>
            <a:pPr marL="114300" indent="-114300" defTabSz="457200" fontAlgn="base">
              <a:spcBef>
                <a:spcPct val="0"/>
              </a:spcBef>
              <a:spcAft>
                <a:spcPct val="0"/>
              </a:spcAft>
              <a:buClr>
                <a:srgbClr val="003399"/>
              </a:buClr>
              <a:buFont typeface="Wingdings" pitchFamily="2" charset="2"/>
              <a:buChar char="§"/>
            </a:pPr>
            <a:r>
              <a:rPr lang="en-CA" sz="1050" b="1" dirty="0">
                <a:solidFill>
                  <a:srgbClr val="000000"/>
                </a:solidFill>
                <a:latin typeface="Helvetica"/>
                <a:ea typeface="ＭＳ Ｐゴシック" pitchFamily="34" charset="-128"/>
                <a:cs typeface="Arial"/>
              </a:rPr>
              <a:t>1995: </a:t>
            </a:r>
            <a:r>
              <a:rPr lang="en-CA" sz="1050" dirty="0">
                <a:solidFill>
                  <a:srgbClr val="000000"/>
                </a:solidFill>
                <a:latin typeface="Helvetica"/>
                <a:ea typeface="ＭＳ Ｐゴシック" pitchFamily="34" charset="-128"/>
                <a:cs typeface="Arial"/>
              </a:rPr>
              <a:t>Shifted into in-house production, expanding into producing and co-financing films</a:t>
            </a:r>
          </a:p>
          <a:p>
            <a:pPr marL="114300" indent="-114300" defTabSz="457200" fontAlgn="base">
              <a:spcBef>
                <a:spcPct val="0"/>
              </a:spcBef>
              <a:spcAft>
                <a:spcPct val="0"/>
              </a:spcAft>
              <a:buClr>
                <a:srgbClr val="003399"/>
              </a:buClr>
              <a:buFont typeface="Wingdings" pitchFamily="2" charset="2"/>
              <a:buChar char="§"/>
            </a:pPr>
            <a:r>
              <a:rPr lang="en-CA" sz="1050" b="1" dirty="0">
                <a:solidFill>
                  <a:srgbClr val="000000"/>
                </a:solidFill>
                <a:latin typeface="Helvetica"/>
                <a:ea typeface="ＭＳ Ｐゴシック" pitchFamily="34" charset="-128"/>
                <a:cs typeface="Arial"/>
              </a:rPr>
              <a:t>1997: </a:t>
            </a:r>
            <a:r>
              <a:rPr lang="en-CA" sz="1050" dirty="0">
                <a:solidFill>
                  <a:srgbClr val="000000"/>
                </a:solidFill>
                <a:latin typeface="Helvetica"/>
                <a:ea typeface="ＭＳ Ｐゴシック" pitchFamily="34" charset="-128"/>
                <a:cs typeface="Arial"/>
              </a:rPr>
              <a:t>Began to fully finance films</a:t>
            </a:r>
          </a:p>
          <a:p>
            <a:pPr marL="114300" indent="-114300" defTabSz="457200" fontAlgn="base">
              <a:spcBef>
                <a:spcPct val="0"/>
              </a:spcBef>
              <a:spcAft>
                <a:spcPct val="0"/>
              </a:spcAft>
              <a:buClr>
                <a:srgbClr val="003399"/>
              </a:buClr>
              <a:buFont typeface="Wingdings" pitchFamily="2" charset="2"/>
              <a:buChar char="§"/>
            </a:pPr>
            <a:r>
              <a:rPr lang="en-CA" sz="1050" b="1" dirty="0">
                <a:solidFill>
                  <a:srgbClr val="000000"/>
                </a:solidFill>
                <a:latin typeface="Helvetica"/>
                <a:ea typeface="ＭＳ Ｐゴシック" pitchFamily="34" charset="-128"/>
                <a:cs typeface="Arial"/>
              </a:rPr>
              <a:t>2007: </a:t>
            </a:r>
            <a:r>
              <a:rPr lang="en-CA" sz="1050" dirty="0">
                <a:solidFill>
                  <a:srgbClr val="000000"/>
                </a:solidFill>
                <a:latin typeface="Helvetica"/>
                <a:ea typeface="ＭＳ Ｐゴシック" pitchFamily="34" charset="-128"/>
                <a:cs typeface="Arial"/>
              </a:rPr>
              <a:t>Summit Entertainment LLC was formed with a $1bn financing deal and brought on Rob Friedman, former executive at Paramount; evolved into fully-fledged p</a:t>
            </a:r>
            <a:r>
              <a:rPr lang="en-US" sz="1050" dirty="0" err="1">
                <a:solidFill>
                  <a:srgbClr val="000000"/>
                </a:solidFill>
                <a:latin typeface="Helvetica"/>
                <a:ea typeface="ＭＳ Ｐゴシック" pitchFamily="34" charset="-128"/>
                <a:cs typeface="Arial"/>
              </a:rPr>
              <a:t>ure</a:t>
            </a:r>
            <a:r>
              <a:rPr lang="en-US" sz="1050" dirty="0">
                <a:solidFill>
                  <a:srgbClr val="000000"/>
                </a:solidFill>
                <a:latin typeface="Helvetica"/>
                <a:ea typeface="ＭＳ Ｐゴシック" pitchFamily="34" charset="-128"/>
                <a:cs typeface="Arial"/>
              </a:rPr>
              <a:t>-play studio which developed, financed, produced, and distributed films, including hit franchise Twilight</a:t>
            </a:r>
          </a:p>
          <a:p>
            <a:pPr marL="114300" indent="-114300" defTabSz="457200" fontAlgn="base">
              <a:spcBef>
                <a:spcPct val="0"/>
              </a:spcBef>
              <a:spcAft>
                <a:spcPct val="0"/>
              </a:spcAft>
              <a:buClr>
                <a:srgbClr val="003399"/>
              </a:buClr>
              <a:buFont typeface="Wingdings" pitchFamily="2" charset="2"/>
              <a:buChar char="§"/>
              <a:defRPr/>
            </a:pPr>
            <a:r>
              <a:rPr lang="en-US" sz="1050" b="1" dirty="0">
                <a:solidFill>
                  <a:srgbClr val="000000"/>
                </a:solidFill>
                <a:latin typeface="Helvetica"/>
                <a:ea typeface="ＭＳ Ｐゴシック" pitchFamily="34" charset="-128"/>
                <a:cs typeface="Arial"/>
              </a:rPr>
              <a:t>International sales: </a:t>
            </a:r>
            <a:r>
              <a:rPr lang="en-US" sz="1050" dirty="0">
                <a:solidFill>
                  <a:srgbClr val="000000"/>
                </a:solidFill>
                <a:latin typeface="Helvetica"/>
                <a:ea typeface="ＭＳ Ｐゴシック" pitchFamily="34" charset="-128"/>
                <a:cs typeface="Arial"/>
              </a:rPr>
              <a:t>Continued to be known for expertise in international sales, providing international sales services to third-party film producers</a:t>
            </a:r>
            <a:endParaRPr lang="en-CA" sz="1050" dirty="0">
              <a:solidFill>
                <a:srgbClr val="000000"/>
              </a:solidFill>
              <a:latin typeface="Helvetica"/>
              <a:ea typeface="ＭＳ Ｐゴシック" pitchFamily="34" charset="-128"/>
              <a:cs typeface="Arial"/>
            </a:endParaRPr>
          </a:p>
          <a:p>
            <a:pPr marL="114300" indent="-114300" defTabSz="457200" fontAlgn="base">
              <a:spcBef>
                <a:spcPct val="0"/>
              </a:spcBef>
              <a:spcAft>
                <a:spcPct val="0"/>
              </a:spcAft>
              <a:buClr>
                <a:srgbClr val="003399"/>
              </a:buClr>
              <a:buFont typeface="Wingdings" pitchFamily="2" charset="2"/>
              <a:buChar char="§"/>
              <a:defRPr/>
            </a:pPr>
            <a:r>
              <a:rPr lang="en-CA" sz="1050" b="1" dirty="0">
                <a:solidFill>
                  <a:srgbClr val="000000"/>
                </a:solidFill>
                <a:latin typeface="Helvetica"/>
                <a:ea typeface="ＭＳ Ｐゴシック" pitchFamily="34" charset="-128"/>
                <a:cs typeface="Arial"/>
              </a:rPr>
              <a:t>Pre-acquisition ownership: </a:t>
            </a:r>
            <a:r>
              <a:rPr lang="en-CA" sz="1050" dirty="0">
                <a:solidFill>
                  <a:srgbClr val="000000"/>
                </a:solidFill>
                <a:latin typeface="Helvetica"/>
                <a:ea typeface="ＭＳ Ｐゴシック" pitchFamily="34" charset="-128"/>
                <a:cs typeface="Arial"/>
              </a:rPr>
              <a:t>Peak Group Holdings (48%, including investors such as film company Participant Media, private equity firm Rizvi Traverse Management), Summit management (30%)</a:t>
            </a:r>
            <a:endParaRPr lang="en-AU" sz="1050" dirty="0">
              <a:solidFill>
                <a:srgbClr val="000000"/>
              </a:solidFill>
              <a:latin typeface="Helvetica"/>
              <a:ea typeface="MS PGothic"/>
              <a:cs typeface="Arial"/>
            </a:endParaRPr>
          </a:p>
        </p:txBody>
      </p:sp>
      <p:sp>
        <p:nvSpPr>
          <p:cNvPr id="31" name="Rectangle 30">
            <a:extLst>
              <a:ext uri="{FF2B5EF4-FFF2-40B4-BE49-F238E27FC236}">
                <a16:creationId xmlns:a16="http://schemas.microsoft.com/office/drawing/2014/main" id="{1CF09730-58F4-455E-8ADC-3BF43EFB5AB1}"/>
              </a:ext>
            </a:extLst>
          </p:cNvPr>
          <p:cNvSpPr/>
          <p:nvPr/>
        </p:nvSpPr>
        <p:spPr>
          <a:xfrm>
            <a:off x="4729655" y="2928929"/>
            <a:ext cx="4138120" cy="2839239"/>
          </a:xfrm>
          <a:prstGeom prst="rect">
            <a:avLst/>
          </a:prstGeom>
        </p:spPr>
        <p:txBody>
          <a:bodyPr wrap="square">
            <a:spAutoFit/>
          </a:bodyPr>
          <a:lstStyle/>
          <a:p>
            <a:pPr marL="114300" indent="-114300" defTabSz="457200" fontAlgn="base">
              <a:spcBef>
                <a:spcPct val="0"/>
              </a:spcBef>
              <a:spcAft>
                <a:spcPct val="0"/>
              </a:spcAft>
              <a:buClr>
                <a:srgbClr val="003399"/>
              </a:buClr>
              <a:buFont typeface="Wingdings" pitchFamily="2" charset="2"/>
              <a:buChar char="§"/>
            </a:pPr>
            <a:r>
              <a:rPr lang="en-CA" sz="1050" dirty="0">
                <a:solidFill>
                  <a:srgbClr val="000000"/>
                </a:solidFill>
                <a:latin typeface="Helvetica"/>
                <a:ea typeface="ＭＳ Ｐゴシック" pitchFamily="34" charset="-128"/>
                <a:cs typeface="Arial"/>
              </a:rPr>
              <a:t>Preliminary talks of merger with Lions Gate in September 2008, before the release of the first Twilight film</a:t>
            </a:r>
          </a:p>
          <a:p>
            <a:pPr marL="114300" indent="-114300" defTabSz="457200" fontAlgn="base">
              <a:spcBef>
                <a:spcPct val="0"/>
              </a:spcBef>
              <a:spcAft>
                <a:spcPct val="0"/>
              </a:spcAft>
              <a:buClr>
                <a:srgbClr val="003399"/>
              </a:buClr>
              <a:buFont typeface="Wingdings" pitchFamily="2" charset="2"/>
              <a:buChar char="§"/>
            </a:pPr>
            <a:r>
              <a:rPr lang="en-CA" sz="1050" dirty="0">
                <a:solidFill>
                  <a:srgbClr val="000000"/>
                </a:solidFill>
                <a:latin typeface="Helvetica"/>
                <a:ea typeface="ＭＳ Ｐゴシック" pitchFamily="34" charset="-128"/>
                <a:cs typeface="Arial"/>
              </a:rPr>
              <a:t>Summit had high overhead at the time, with 140 employees and $35-40mm marketing spends on its movies</a:t>
            </a:r>
          </a:p>
          <a:p>
            <a:pPr marL="114300" indent="-114300" defTabSz="457200" fontAlgn="base">
              <a:spcBef>
                <a:spcPct val="0"/>
              </a:spcBef>
              <a:spcAft>
                <a:spcPct val="0"/>
              </a:spcAft>
              <a:buClr>
                <a:srgbClr val="003399"/>
              </a:buClr>
              <a:buFont typeface="Wingdings" pitchFamily="2" charset="2"/>
              <a:buChar char="§"/>
            </a:pPr>
            <a:r>
              <a:rPr lang="en-CA" sz="1050" dirty="0">
                <a:solidFill>
                  <a:srgbClr val="000000"/>
                </a:solidFill>
                <a:latin typeface="Helvetica"/>
                <a:ea typeface="ＭＳ Ｐゴシック" pitchFamily="34" charset="-128"/>
                <a:cs typeface="Arial"/>
              </a:rPr>
              <a:t>However, after success of first Twilight, Summit less interested in a merger</a:t>
            </a:r>
          </a:p>
          <a:p>
            <a:pPr marL="114300" indent="-114300" defTabSz="457200" fontAlgn="base">
              <a:spcBef>
                <a:spcPct val="0"/>
              </a:spcBef>
              <a:spcAft>
                <a:spcPct val="0"/>
              </a:spcAft>
              <a:buClr>
                <a:srgbClr val="003399"/>
              </a:buClr>
              <a:buFont typeface="Wingdings" pitchFamily="2" charset="2"/>
              <a:buChar char="§"/>
              <a:defRPr/>
            </a:pPr>
            <a:r>
              <a:rPr lang="en-US" sz="1050" dirty="0">
                <a:solidFill>
                  <a:srgbClr val="000000"/>
                </a:solidFill>
                <a:latin typeface="Helvetica"/>
                <a:ea typeface="ＭＳ Ｐゴシック" pitchFamily="34" charset="-128"/>
                <a:cs typeface="Arial"/>
              </a:rPr>
              <a:t>Summit’s film success remained limited outside of Twilight, with a number of poorly performing film releases</a:t>
            </a:r>
            <a:endParaRPr lang="en-CA" sz="1050" dirty="0">
              <a:solidFill>
                <a:srgbClr val="000000"/>
              </a:solidFill>
              <a:latin typeface="Helvetica"/>
              <a:ea typeface="ＭＳ Ｐゴシック" pitchFamily="34" charset="-128"/>
              <a:cs typeface="Arial"/>
            </a:endParaRPr>
          </a:p>
          <a:p>
            <a:pPr marL="114300" indent="-114300" defTabSz="457200" fontAlgn="base">
              <a:spcBef>
                <a:spcPct val="0"/>
              </a:spcBef>
              <a:spcAft>
                <a:spcPct val="0"/>
              </a:spcAft>
              <a:buClr>
                <a:srgbClr val="003399"/>
              </a:buClr>
              <a:buFont typeface="Wingdings" pitchFamily="2" charset="2"/>
              <a:buChar char="§"/>
            </a:pPr>
            <a:r>
              <a:rPr lang="en-CA" sz="1050" dirty="0">
                <a:solidFill>
                  <a:srgbClr val="000000"/>
                </a:solidFill>
                <a:latin typeface="Helvetica"/>
                <a:ea typeface="ＭＳ Ｐゴシック" pitchFamily="34" charset="-128"/>
                <a:cs typeface="Arial"/>
              </a:rPr>
              <a:t>Friedman and Lions Gate CEO </a:t>
            </a:r>
            <a:r>
              <a:rPr lang="en-CA" sz="1050" dirty="0" err="1">
                <a:solidFill>
                  <a:srgbClr val="000000"/>
                </a:solidFill>
                <a:latin typeface="Helvetica"/>
                <a:ea typeface="ＭＳ Ｐゴシック" pitchFamily="34" charset="-128"/>
                <a:cs typeface="Arial"/>
              </a:rPr>
              <a:t>Feltheimer</a:t>
            </a:r>
            <a:r>
              <a:rPr lang="en-CA" sz="1050" dirty="0">
                <a:solidFill>
                  <a:srgbClr val="000000"/>
                </a:solidFill>
                <a:latin typeface="Helvetica"/>
                <a:ea typeface="ＭＳ Ｐゴシック" pitchFamily="34" charset="-128"/>
                <a:cs typeface="Arial"/>
              </a:rPr>
              <a:t> remained in contact and restarted talks in fall 2011 after Icahn sold his stake in Lions Gate</a:t>
            </a:r>
          </a:p>
          <a:p>
            <a:pPr marL="114300" indent="-114300" defTabSz="457200" fontAlgn="base">
              <a:spcBef>
                <a:spcPct val="0"/>
              </a:spcBef>
              <a:spcAft>
                <a:spcPct val="0"/>
              </a:spcAft>
              <a:buClr>
                <a:srgbClr val="003399"/>
              </a:buClr>
              <a:buFont typeface="Wingdings" pitchFamily="2" charset="2"/>
              <a:buChar char="§"/>
            </a:pPr>
            <a:r>
              <a:rPr lang="en-CA" sz="1050" dirty="0">
                <a:solidFill>
                  <a:srgbClr val="000000"/>
                </a:solidFill>
                <a:latin typeface="Helvetica"/>
                <a:ea typeface="ＭＳ Ｐゴシック" pitchFamily="34" charset="-128"/>
                <a:cs typeface="Arial"/>
              </a:rPr>
              <a:t>At time of acquisition in January 2012, only one more Twilight title remained unproduced, but Lions Gate saw value in Twilight as well as Summit’s international distribution capabilities, and stood to benefit from increased scale as well</a:t>
            </a:r>
          </a:p>
          <a:p>
            <a:pPr marL="114300" indent="-114300" defTabSz="457200" fontAlgn="base">
              <a:spcBef>
                <a:spcPct val="0"/>
              </a:spcBef>
              <a:spcAft>
                <a:spcPct val="0"/>
              </a:spcAft>
              <a:buClr>
                <a:srgbClr val="003399"/>
              </a:buClr>
              <a:buFont typeface="Wingdings" pitchFamily="2" charset="2"/>
              <a:buChar char="§"/>
            </a:pPr>
            <a:r>
              <a:rPr lang="en-CA" sz="1050" dirty="0">
                <a:solidFill>
                  <a:srgbClr val="000000"/>
                </a:solidFill>
                <a:latin typeface="Helvetica"/>
                <a:ea typeface="ＭＳ Ｐゴシック" pitchFamily="34" charset="-128"/>
                <a:cs typeface="Arial"/>
              </a:rPr>
              <a:t>A number of layoffs of key management, both of Summit and Lions Gate, occurred after acquisition</a:t>
            </a:r>
            <a:endParaRPr lang="en-AU" sz="1050" dirty="0">
              <a:solidFill>
                <a:srgbClr val="000000"/>
              </a:solidFill>
              <a:latin typeface="Helvetica"/>
              <a:ea typeface="MS PGothic"/>
              <a:cs typeface="Arial"/>
            </a:endParaRPr>
          </a:p>
        </p:txBody>
      </p:sp>
    </p:spTree>
    <p:extLst>
      <p:ext uri="{BB962C8B-B14F-4D97-AF65-F5344CB8AC3E}">
        <p14:creationId xmlns:p14="http://schemas.microsoft.com/office/powerpoint/2010/main" val="33106228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lide Number Placeholder 4"/>
          <p:cNvSpPr>
            <a:spLocks noGrp="1"/>
          </p:cNvSpPr>
          <p:nvPr>
            <p:ph type="sldNum" sz="quarter" idx="10"/>
          </p:nvPr>
        </p:nvSpPr>
        <p:spPr/>
        <p:txBody>
          <a:bodyPr/>
          <a:lstStyle/>
          <a:p>
            <a:pPr>
              <a:defRPr/>
            </a:pPr>
            <a:fld id="{7D2DF075-FB03-4886-8FC9-7048671DDBF9}" type="slidenum">
              <a:rPr lang="en-AU">
                <a:solidFill>
                  <a:srgbClr val="FFFFFF"/>
                </a:solidFill>
                <a:latin typeface="Helvetica"/>
                <a:cs typeface="Arial"/>
              </a:rPr>
              <a:pPr>
                <a:defRPr/>
              </a:pPr>
              <a:t>3</a:t>
            </a:fld>
            <a:endParaRPr lang="en-AU" dirty="0">
              <a:solidFill>
                <a:srgbClr val="FFFFFF"/>
              </a:solidFill>
              <a:latin typeface="Helvetica"/>
              <a:cs typeface="Arial"/>
            </a:endParaRPr>
          </a:p>
        </p:txBody>
      </p:sp>
      <p:sp>
        <p:nvSpPr>
          <p:cNvPr id="8" name="Title 1">
            <a:extLst>
              <a:ext uri="{FF2B5EF4-FFF2-40B4-BE49-F238E27FC236}">
                <a16:creationId xmlns:a16="http://schemas.microsoft.com/office/drawing/2014/main" id="{B0947EED-E960-4084-87B4-CD5F0DC44373}"/>
              </a:ext>
            </a:extLst>
          </p:cNvPr>
          <p:cNvSpPr txBox="1">
            <a:spLocks/>
          </p:cNvSpPr>
          <p:nvPr/>
        </p:nvSpPr>
        <p:spPr bwMode="auto">
          <a:xfrm>
            <a:off x="219077" y="254002"/>
            <a:ext cx="8645525" cy="60388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2800">
                <a:solidFill>
                  <a:schemeClr val="bg1"/>
                </a:solidFill>
                <a:latin typeface="+mj-lt"/>
                <a:ea typeface="+mj-ea"/>
                <a:cs typeface="+mj-cs"/>
              </a:defRPr>
            </a:lvl1pPr>
            <a:lvl2pPr algn="r" rtl="0" eaLnBrk="0" fontAlgn="base" hangingPunct="0">
              <a:spcBef>
                <a:spcPct val="0"/>
              </a:spcBef>
              <a:spcAft>
                <a:spcPct val="0"/>
              </a:spcAft>
              <a:defRPr sz="2800">
                <a:solidFill>
                  <a:schemeClr val="bg1"/>
                </a:solidFill>
                <a:latin typeface="HelveticaNeue LT 45 Lt" pitchFamily="34" charset="0"/>
                <a:cs typeface="Arial" charset="0"/>
              </a:defRPr>
            </a:lvl2pPr>
            <a:lvl3pPr algn="r" rtl="0" eaLnBrk="0" fontAlgn="base" hangingPunct="0">
              <a:spcBef>
                <a:spcPct val="0"/>
              </a:spcBef>
              <a:spcAft>
                <a:spcPct val="0"/>
              </a:spcAft>
              <a:defRPr sz="2800">
                <a:solidFill>
                  <a:schemeClr val="bg1"/>
                </a:solidFill>
                <a:latin typeface="HelveticaNeue LT 45 Lt" pitchFamily="34" charset="0"/>
                <a:cs typeface="Arial" charset="0"/>
              </a:defRPr>
            </a:lvl3pPr>
            <a:lvl4pPr algn="r" rtl="0" eaLnBrk="0" fontAlgn="base" hangingPunct="0">
              <a:spcBef>
                <a:spcPct val="0"/>
              </a:spcBef>
              <a:spcAft>
                <a:spcPct val="0"/>
              </a:spcAft>
              <a:defRPr sz="2800">
                <a:solidFill>
                  <a:schemeClr val="bg1"/>
                </a:solidFill>
                <a:latin typeface="HelveticaNeue LT 45 Lt" pitchFamily="34" charset="0"/>
                <a:cs typeface="Arial" charset="0"/>
              </a:defRPr>
            </a:lvl4pPr>
            <a:lvl5pPr algn="r" rtl="0" eaLnBrk="0" fontAlgn="base" hangingPunct="0">
              <a:spcBef>
                <a:spcPct val="0"/>
              </a:spcBef>
              <a:spcAft>
                <a:spcPct val="0"/>
              </a:spcAft>
              <a:defRPr sz="2800">
                <a:solidFill>
                  <a:schemeClr val="bg1"/>
                </a:solidFill>
                <a:latin typeface="HelveticaNeue LT 45 Lt" pitchFamily="34" charset="0"/>
                <a:cs typeface="Arial" charset="0"/>
              </a:defRPr>
            </a:lvl5pPr>
            <a:lvl6pPr marL="457200" algn="r" rtl="0" fontAlgn="base">
              <a:spcBef>
                <a:spcPct val="0"/>
              </a:spcBef>
              <a:spcAft>
                <a:spcPct val="0"/>
              </a:spcAft>
              <a:defRPr sz="2800">
                <a:solidFill>
                  <a:schemeClr val="bg1"/>
                </a:solidFill>
                <a:latin typeface="HelveticaNeue LT 45 Lt" pitchFamily="34" charset="0"/>
                <a:cs typeface="Arial" charset="0"/>
              </a:defRPr>
            </a:lvl6pPr>
            <a:lvl7pPr marL="914400" algn="r" rtl="0" fontAlgn="base">
              <a:spcBef>
                <a:spcPct val="0"/>
              </a:spcBef>
              <a:spcAft>
                <a:spcPct val="0"/>
              </a:spcAft>
              <a:defRPr sz="2800">
                <a:solidFill>
                  <a:schemeClr val="bg1"/>
                </a:solidFill>
                <a:latin typeface="HelveticaNeue LT 45 Lt" pitchFamily="34" charset="0"/>
                <a:cs typeface="Arial" charset="0"/>
              </a:defRPr>
            </a:lvl7pPr>
            <a:lvl8pPr marL="1371600" algn="r" rtl="0" fontAlgn="base">
              <a:spcBef>
                <a:spcPct val="0"/>
              </a:spcBef>
              <a:spcAft>
                <a:spcPct val="0"/>
              </a:spcAft>
              <a:defRPr sz="2800">
                <a:solidFill>
                  <a:schemeClr val="bg1"/>
                </a:solidFill>
                <a:latin typeface="HelveticaNeue LT 45 Lt" pitchFamily="34" charset="0"/>
                <a:cs typeface="Arial" charset="0"/>
              </a:defRPr>
            </a:lvl8pPr>
            <a:lvl9pPr marL="1828800" algn="r" rtl="0" fontAlgn="base">
              <a:spcBef>
                <a:spcPct val="0"/>
              </a:spcBef>
              <a:spcAft>
                <a:spcPct val="0"/>
              </a:spcAft>
              <a:defRPr sz="2800">
                <a:solidFill>
                  <a:schemeClr val="bg1"/>
                </a:solidFill>
                <a:latin typeface="HelveticaNeue LT 45 Lt" pitchFamily="34" charset="0"/>
                <a:cs typeface="Arial" charset="0"/>
              </a:defRPr>
            </a:lvl9pPr>
          </a:lstStyle>
          <a:p>
            <a:r>
              <a:rPr lang="en-US" kern="0" dirty="0">
                <a:solidFill>
                  <a:srgbClr val="FFFFFF"/>
                </a:solidFill>
                <a:latin typeface="HelveticaNeue LT 45 Lt"/>
                <a:cs typeface="Arial"/>
              </a:rPr>
              <a:t>Precedent Transaction Synopsis (DirecTV/AT&amp;T)</a:t>
            </a:r>
            <a:endParaRPr lang="en-CA" kern="0" dirty="0">
              <a:solidFill>
                <a:srgbClr val="FFFFFF"/>
              </a:solidFill>
              <a:latin typeface="HelveticaNeue LT 45 Lt"/>
              <a:cs typeface="Arial"/>
            </a:endParaRPr>
          </a:p>
        </p:txBody>
      </p:sp>
      <p:graphicFrame>
        <p:nvGraphicFramePr>
          <p:cNvPr id="13" name="Table 12">
            <a:extLst>
              <a:ext uri="{FF2B5EF4-FFF2-40B4-BE49-F238E27FC236}">
                <a16:creationId xmlns:a16="http://schemas.microsoft.com/office/drawing/2014/main" id="{FDCE5B9B-3399-448E-93F1-73E434AC2CCD}"/>
              </a:ext>
            </a:extLst>
          </p:cNvPr>
          <p:cNvGraphicFramePr>
            <a:graphicFrameLocks noGrp="1"/>
          </p:cNvGraphicFramePr>
          <p:nvPr>
            <p:extLst/>
          </p:nvPr>
        </p:nvGraphicFramePr>
        <p:xfrm>
          <a:off x="1608085" y="1450839"/>
          <a:ext cx="2836917" cy="1188720"/>
        </p:xfrm>
        <a:graphic>
          <a:graphicData uri="http://schemas.openxmlformats.org/drawingml/2006/table">
            <a:tbl>
              <a:tblPr firstRow="1" bandRow="1">
                <a:tableStyleId>{5C22544A-7EE6-4342-B048-85BDC9FD1C3A}</a:tableStyleId>
              </a:tblPr>
              <a:tblGrid>
                <a:gridCol w="1995653">
                  <a:extLst>
                    <a:ext uri="{9D8B030D-6E8A-4147-A177-3AD203B41FA5}">
                      <a16:colId xmlns:a16="http://schemas.microsoft.com/office/drawing/2014/main" val="20000"/>
                    </a:ext>
                  </a:extLst>
                </a:gridCol>
                <a:gridCol w="841264">
                  <a:extLst>
                    <a:ext uri="{9D8B030D-6E8A-4147-A177-3AD203B41FA5}">
                      <a16:colId xmlns:a16="http://schemas.microsoft.com/office/drawing/2014/main" val="20001"/>
                    </a:ext>
                  </a:extLst>
                </a:gridCol>
              </a:tblGrid>
              <a:tr h="162022">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1" kern="1200" noProof="0" dirty="0">
                          <a:solidFill>
                            <a:srgbClr val="444960"/>
                          </a:solidFill>
                          <a:latin typeface="+mn-lt"/>
                          <a:ea typeface="+mn-ea"/>
                          <a:cs typeface="+mn-cs"/>
                        </a:rPr>
                        <a:t>Key Statistics (2014)</a:t>
                      </a:r>
                    </a:p>
                  </a:txBody>
                  <a:tcPr>
                    <a:lnL w="38100" cap="flat" cmpd="sng" algn="ctr">
                      <a:solidFill>
                        <a:schemeClr val="bg1"/>
                      </a:solidFill>
                      <a:prstDash val="solid"/>
                      <a:round/>
                      <a:headEnd type="none" w="med" len="med"/>
                      <a:tailEnd type="none" w="med" len="med"/>
                    </a:lnL>
                    <a:lnR w="38100" cap="flat" cmpd="sng" algn="ctr">
                      <a:noFill/>
                      <a:prstDash val="solid"/>
                      <a:round/>
                      <a:headEnd type="none" w="med" len="med"/>
                      <a:tailEnd type="none" w="med" len="med"/>
                    </a:lnR>
                    <a:lnT w="38100" cmpd="sng">
                      <a:noFill/>
                    </a:lnT>
                    <a:lnB w="19050" cap="flat" cmpd="sng" algn="ctr">
                      <a:solidFill>
                        <a:srgbClr val="44496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1" i="0" u="none" strike="noStrike" kern="1200" cap="none" spc="0" normalizeH="0" baseline="0" noProof="0" dirty="0">
                        <a:ln>
                          <a:noFill/>
                        </a:ln>
                        <a:solidFill>
                          <a:schemeClr val="bg1"/>
                        </a:solidFill>
                        <a:effectLst/>
                        <a:uLnTx/>
                        <a:uFillTx/>
                        <a:latin typeface="+mn-lt"/>
                        <a:cs typeface="+mn-cs"/>
                      </a:endParaRPr>
                    </a:p>
                  </a:txBody>
                  <a:tcPr>
                    <a:lnL w="38100" cap="flat" cmpd="sng" algn="ctr">
                      <a:solidFill>
                        <a:schemeClr val="bg1"/>
                      </a:solidFill>
                      <a:prstDash val="solid"/>
                      <a:round/>
                      <a:headEnd type="none" w="med" len="med"/>
                      <a:tailEnd type="none" w="med" len="med"/>
                    </a:lnL>
                    <a:lnR w="12700" cmpd="sng">
                      <a:noFill/>
                    </a:lnR>
                    <a:lnT w="38100" cmpd="sng">
                      <a:noFill/>
                    </a:lnT>
                    <a:lnB w="12700" cmpd="sng">
                      <a:noFill/>
                    </a:lnB>
                    <a:lnTlToBr w="12700" cmpd="sng">
                      <a:noFill/>
                      <a:prstDash val="solid"/>
                    </a:lnTlToBr>
                    <a:lnBlToTr w="12700" cmpd="sng">
                      <a:noFill/>
                      <a:prstDash val="solid"/>
                    </a:lnBlToTr>
                    <a:solidFill>
                      <a:srgbClr val="444960"/>
                    </a:solidFill>
                  </a:tcPr>
                </a:tc>
                <a:extLst>
                  <a:ext uri="{0D108BD9-81ED-4DB2-BD59-A6C34878D82A}">
                    <a16:rowId xmlns:a16="http://schemas.microsoft.com/office/drawing/2014/main" val="10000"/>
                  </a:ext>
                </a:extLst>
              </a:tr>
              <a:tr h="15695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50" b="1" i="0" u="none" strike="noStrike" kern="1200" cap="none" spc="0" normalizeH="0" baseline="0" noProof="0" dirty="0">
                          <a:ln>
                            <a:noFill/>
                          </a:ln>
                          <a:solidFill>
                            <a:srgbClr val="000000"/>
                          </a:solidFill>
                          <a:effectLst/>
                          <a:uLnTx/>
                          <a:uFillTx/>
                          <a:latin typeface="+mn-lt"/>
                          <a:cs typeface="+mn-cs"/>
                        </a:rPr>
                        <a:t>US Subscribers</a:t>
                      </a:r>
                    </a:p>
                  </a:txBody>
                  <a:tcP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9050" cap="flat" cmpd="sng" algn="ctr">
                      <a:solidFill>
                        <a:srgbClr val="444960"/>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50" b="0" i="0" u="none" strike="noStrike" kern="1200" cap="none" spc="0" normalizeH="0" baseline="0" noProof="0" dirty="0">
                          <a:ln>
                            <a:noFill/>
                          </a:ln>
                          <a:solidFill>
                            <a:srgbClr val="000000"/>
                          </a:solidFill>
                          <a:effectLst/>
                          <a:uLnTx/>
                          <a:uFillTx/>
                          <a:latin typeface="+mn-lt"/>
                          <a:cs typeface="+mn-cs"/>
                        </a:rPr>
                        <a:t>20.3mm</a:t>
                      </a:r>
                    </a:p>
                  </a:txBody>
                  <a:tcPr>
                    <a:lnL w="12700" cap="flat" cmpd="sng" algn="ctr">
                      <a:solidFill>
                        <a:schemeClr val="bg1"/>
                      </a:solidFill>
                      <a:prstDash val="solid"/>
                      <a:round/>
                      <a:headEnd type="none" w="med" len="med"/>
                      <a:tailEnd type="none" w="med" len="med"/>
                    </a:lnL>
                    <a:lnR w="12700" cmpd="sng">
                      <a:noFill/>
                    </a:lnR>
                    <a:lnT w="19050" cap="flat" cmpd="sng" algn="ctr">
                      <a:solidFill>
                        <a:srgbClr val="444960"/>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0001"/>
                  </a:ext>
                </a:extLst>
              </a:tr>
              <a:tr h="15695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50" b="1" i="0" u="none" strike="noStrike" kern="1200" cap="none" spc="0" normalizeH="0" baseline="0" noProof="0" dirty="0">
                          <a:ln>
                            <a:noFill/>
                          </a:ln>
                          <a:solidFill>
                            <a:srgbClr val="000000"/>
                          </a:solidFill>
                          <a:effectLst/>
                          <a:uLnTx/>
                          <a:uFillTx/>
                          <a:latin typeface="+mn-lt"/>
                          <a:cs typeface="+mn-cs"/>
                        </a:rPr>
                        <a:t>Latin America Subscribers</a:t>
                      </a:r>
                    </a:p>
                  </a:txBody>
                  <a:tcP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50" b="0" i="0" u="none" strike="noStrike" kern="1200" cap="none" spc="0" normalizeH="0" baseline="0" noProof="0" dirty="0">
                          <a:ln>
                            <a:noFill/>
                          </a:ln>
                          <a:solidFill>
                            <a:srgbClr val="000000"/>
                          </a:solidFill>
                          <a:effectLst/>
                          <a:uLnTx/>
                          <a:uFillTx/>
                          <a:latin typeface="+mn-lt"/>
                          <a:cs typeface="+mn-cs"/>
                        </a:rPr>
                        <a:t>18.1mm</a:t>
                      </a:r>
                    </a:p>
                  </a:txBody>
                  <a:tcPr>
                    <a:lnL w="12700" cap="flat" cmpd="sng" algn="ctr">
                      <a:solidFill>
                        <a:schemeClr val="bg1"/>
                      </a:solidFill>
                      <a:prstDash val="solid"/>
                      <a:round/>
                      <a:headEnd type="none" w="med" len="med"/>
                      <a:tailEnd type="none" w="med" len="med"/>
                    </a:lnL>
                    <a:lnR w="12700" cmpd="sng">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0002"/>
                  </a:ext>
                </a:extLst>
              </a:tr>
              <a:tr h="156959">
                <a:tc>
                  <a:txBody>
                    <a:bodyPr/>
                    <a:lstStyle/>
                    <a:p>
                      <a:r>
                        <a:rPr lang="en-CA" sz="950" b="1" dirty="0"/>
                        <a:t>Number of employees</a:t>
                      </a:r>
                    </a:p>
                  </a:txBody>
                  <a:tcP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r>
                        <a:rPr lang="en-CA" sz="950" dirty="0"/>
                        <a:t>27,200</a:t>
                      </a:r>
                    </a:p>
                  </a:txBody>
                  <a:tcPr>
                    <a:lnL w="12700" cap="flat" cmpd="sng" algn="ctr">
                      <a:solidFill>
                        <a:schemeClr val="bg1"/>
                      </a:solidFill>
                      <a:prstDash val="solid"/>
                      <a:round/>
                      <a:headEnd type="none" w="med" len="med"/>
                      <a:tailEnd type="none" w="med" len="med"/>
                    </a:lnL>
                    <a:lnR w="12700" cmpd="sng">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0003"/>
                  </a:ext>
                </a:extLst>
              </a:tr>
              <a:tr h="156959">
                <a:tc>
                  <a:txBody>
                    <a:bodyPr/>
                    <a:lstStyle/>
                    <a:p>
                      <a:r>
                        <a:rPr lang="en-CA" sz="950" b="1" dirty="0"/>
                        <a:t>Number of Digital</a:t>
                      </a:r>
                      <a:r>
                        <a:rPr lang="en-CA" sz="950" b="1" baseline="0" dirty="0"/>
                        <a:t> Channels</a:t>
                      </a:r>
                      <a:endParaRPr lang="en-CA" sz="950" b="1" dirty="0"/>
                    </a:p>
                  </a:txBody>
                  <a:tcP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lumMod val="95000"/>
                      </a:schemeClr>
                    </a:solidFill>
                  </a:tcPr>
                </a:tc>
                <a:tc>
                  <a:txBody>
                    <a:bodyPr/>
                    <a:lstStyle/>
                    <a:p>
                      <a:r>
                        <a:rPr lang="en-CA" sz="950" dirty="0"/>
                        <a:t>310+</a:t>
                      </a:r>
                    </a:p>
                  </a:txBody>
                  <a:tcPr>
                    <a:lnL w="12700" cap="flat" cmpd="sng" algn="ctr">
                      <a:solidFill>
                        <a:schemeClr val="bg1"/>
                      </a:solidFill>
                      <a:prstDash val="solid"/>
                      <a:round/>
                      <a:headEnd type="none" w="med" len="med"/>
                      <a:tailEnd type="none" w="med" len="med"/>
                    </a:lnL>
                    <a:lnR w="12700" cmpd="sng">
                      <a:noFill/>
                    </a:lnR>
                    <a:lnT w="127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0004"/>
                  </a:ext>
                </a:extLst>
              </a:tr>
            </a:tbl>
          </a:graphicData>
        </a:graphic>
      </p:graphicFrame>
      <p:graphicFrame>
        <p:nvGraphicFramePr>
          <p:cNvPr id="15" name="Group 108">
            <a:extLst>
              <a:ext uri="{FF2B5EF4-FFF2-40B4-BE49-F238E27FC236}">
                <a16:creationId xmlns:a16="http://schemas.microsoft.com/office/drawing/2014/main" id="{5A3C699F-9EF8-4746-B897-5E81FBB3588F}"/>
              </a:ext>
            </a:extLst>
          </p:cNvPr>
          <p:cNvGraphicFramePr>
            <a:graphicFrameLocks noGrp="1"/>
          </p:cNvGraphicFramePr>
          <p:nvPr>
            <p:extLst/>
          </p:nvPr>
        </p:nvGraphicFramePr>
        <p:xfrm>
          <a:off x="288023" y="1238886"/>
          <a:ext cx="4151586" cy="217932"/>
        </p:xfrm>
        <a:graphic>
          <a:graphicData uri="http://schemas.openxmlformats.org/drawingml/2006/table">
            <a:tbl>
              <a:tblPr/>
              <a:tblGrid>
                <a:gridCol w="4151586">
                  <a:extLst>
                    <a:ext uri="{9D8B030D-6E8A-4147-A177-3AD203B41FA5}">
                      <a16:colId xmlns:a16="http://schemas.microsoft.com/office/drawing/2014/main" val="20000"/>
                    </a:ext>
                  </a:extLst>
                </a:gridCol>
              </a:tblGrid>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950" b="1" i="0" u="none" strike="noStrike" cap="none" normalizeH="0" baseline="0" dirty="0">
                          <a:ln>
                            <a:noFill/>
                          </a:ln>
                          <a:solidFill>
                            <a:schemeClr val="bg1"/>
                          </a:solidFill>
                          <a:effectLst/>
                          <a:latin typeface="+mn-lt"/>
                          <a:ea typeface="ＭＳ Ｐゴシック" pitchFamily="34" charset="-128"/>
                          <a:cs typeface="Arial" charset="0"/>
                        </a:rPr>
                        <a:t>DirecTV Acquisition </a:t>
                      </a:r>
                      <a:r>
                        <a:rPr kumimoji="0" lang="en-AU" sz="950" b="1" i="0" u="none" strike="noStrike" cap="none" normalizeH="0" baseline="0" dirty="0">
                          <a:ln>
                            <a:noFill/>
                          </a:ln>
                          <a:solidFill>
                            <a:schemeClr val="accent3"/>
                          </a:solidFill>
                          <a:effectLst/>
                          <a:latin typeface="+mn-lt"/>
                          <a:ea typeface="ＭＳ Ｐゴシック" pitchFamily="34" charset="-128"/>
                          <a:cs typeface="Arial" charset="0"/>
                        </a:rPr>
                        <a:t>(May 19 2014)</a:t>
                      </a:r>
                      <a:endParaRPr kumimoji="0" lang="en-US" sz="950" b="1" i="0" u="none" strike="noStrike" cap="none" normalizeH="0" baseline="0" dirty="0">
                        <a:ln>
                          <a:noFill/>
                        </a:ln>
                        <a:solidFill>
                          <a:schemeClr val="accent3"/>
                        </a:solidFill>
                        <a:effectLst/>
                        <a:latin typeface="+mn-lt"/>
                        <a:ea typeface="ＭＳ Ｐゴシック" pitchFamily="34" charset="-128"/>
                        <a:cs typeface="Arial" charset="0"/>
                      </a:endParaRPr>
                    </a:p>
                  </a:txBody>
                  <a:tcPr marL="45720" marR="45720" marT="36576" marB="36576" anchor="ctr" horzOverflow="overflow">
                    <a:lnL>
                      <a:noFill/>
                    </a:lnL>
                    <a:lnR w="38100" cap="flat" cmpd="sng" algn="ctr">
                      <a:noFill/>
                      <a:prstDash val="solid"/>
                      <a:round/>
                      <a:headEnd type="none" w="med" len="med"/>
                      <a:tailEnd type="none" w="med" len="med"/>
                    </a:lnR>
                    <a:lnT>
                      <a:noFill/>
                    </a:lnT>
                    <a:lnB w="6350" cap="flat" cmpd="sng" algn="ctr">
                      <a:noFill/>
                      <a:prstDash val="solid"/>
                      <a:round/>
                      <a:headEnd type="none" w="med" len="med"/>
                      <a:tailEnd type="none" w="med" len="med"/>
                    </a:lnB>
                    <a:lnTlToBr>
                      <a:noFill/>
                    </a:lnTlToBr>
                    <a:lnBlToTr>
                      <a:noFill/>
                    </a:lnBlToTr>
                    <a:solidFill>
                      <a:srgbClr val="444960"/>
                    </a:solidFill>
                  </a:tcPr>
                </a:tc>
                <a:extLst>
                  <a:ext uri="{0D108BD9-81ED-4DB2-BD59-A6C34878D82A}">
                    <a16:rowId xmlns:a16="http://schemas.microsoft.com/office/drawing/2014/main" val="10000"/>
                  </a:ext>
                </a:extLst>
              </a:tr>
            </a:tbl>
          </a:graphicData>
        </a:graphic>
      </p:graphicFrame>
      <p:graphicFrame>
        <p:nvGraphicFramePr>
          <p:cNvPr id="16" name="Table 15">
            <a:extLst>
              <a:ext uri="{FF2B5EF4-FFF2-40B4-BE49-F238E27FC236}">
                <a16:creationId xmlns:a16="http://schemas.microsoft.com/office/drawing/2014/main" id="{8DCECA21-9569-46ED-A092-026830041EC0}"/>
              </a:ext>
            </a:extLst>
          </p:cNvPr>
          <p:cNvGraphicFramePr>
            <a:graphicFrameLocks noGrp="1"/>
          </p:cNvGraphicFramePr>
          <p:nvPr>
            <p:extLst/>
          </p:nvPr>
        </p:nvGraphicFramePr>
        <p:xfrm>
          <a:off x="296863" y="2667557"/>
          <a:ext cx="4138812" cy="1188720"/>
        </p:xfrm>
        <a:graphic>
          <a:graphicData uri="http://schemas.openxmlformats.org/drawingml/2006/table">
            <a:tbl>
              <a:tblPr firstRow="1" bandRow="1">
                <a:tableStyleId>{5C22544A-7EE6-4342-B048-85BDC9FD1C3A}</a:tableStyleId>
              </a:tblPr>
              <a:tblGrid>
                <a:gridCol w="980150">
                  <a:extLst>
                    <a:ext uri="{9D8B030D-6E8A-4147-A177-3AD203B41FA5}">
                      <a16:colId xmlns:a16="http://schemas.microsoft.com/office/drawing/2014/main" val="20000"/>
                    </a:ext>
                  </a:extLst>
                </a:gridCol>
                <a:gridCol w="1069710">
                  <a:extLst>
                    <a:ext uri="{9D8B030D-6E8A-4147-A177-3AD203B41FA5}">
                      <a16:colId xmlns:a16="http://schemas.microsoft.com/office/drawing/2014/main" val="20001"/>
                    </a:ext>
                  </a:extLst>
                </a:gridCol>
                <a:gridCol w="995122">
                  <a:extLst>
                    <a:ext uri="{9D8B030D-6E8A-4147-A177-3AD203B41FA5}">
                      <a16:colId xmlns:a16="http://schemas.microsoft.com/office/drawing/2014/main" val="20002"/>
                    </a:ext>
                  </a:extLst>
                </a:gridCol>
                <a:gridCol w="1093830">
                  <a:extLst>
                    <a:ext uri="{9D8B030D-6E8A-4147-A177-3AD203B41FA5}">
                      <a16:colId xmlns:a16="http://schemas.microsoft.com/office/drawing/2014/main" val="20003"/>
                    </a:ext>
                  </a:extLst>
                </a:gridCol>
              </a:tblGrid>
              <a:tr h="208351">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1" kern="1200" noProof="0" dirty="0">
                          <a:solidFill>
                            <a:srgbClr val="444960"/>
                          </a:solidFill>
                          <a:latin typeface="+mn-lt"/>
                          <a:ea typeface="+mn-ea"/>
                          <a:cs typeface="+mn-cs"/>
                        </a:rPr>
                        <a:t>Key Financials (2014)</a:t>
                      </a:r>
                    </a:p>
                  </a:txBody>
                  <a:tcPr>
                    <a:lnL w="12700" cmpd="sng">
                      <a:noFill/>
                    </a:lnL>
                    <a:lnR w="19050" cap="flat" cmpd="sng" algn="ctr">
                      <a:solidFill>
                        <a:schemeClr val="bg1"/>
                      </a:solidFill>
                      <a:prstDash val="solid"/>
                      <a:round/>
                      <a:headEnd type="none" w="med" len="med"/>
                      <a:tailEnd type="none" w="med" len="med"/>
                    </a:lnR>
                    <a:lnT w="38100" cmpd="sng">
                      <a:noFill/>
                    </a:lnT>
                    <a:lnB w="19050" cap="flat" cmpd="sng" algn="ctr">
                      <a:solidFill>
                        <a:srgbClr val="44496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sz="800" b="1" dirty="0"/>
                    </a:p>
                  </a:txBody>
                  <a:tcP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bg1"/>
                    </a:solidFill>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1" kern="1200" noProof="0" dirty="0">
                          <a:solidFill>
                            <a:srgbClr val="444960"/>
                          </a:solidFill>
                          <a:latin typeface="+mn-lt"/>
                          <a:ea typeface="+mn-ea"/>
                          <a:cs typeface="+mn-cs"/>
                        </a:rPr>
                        <a:t>Acquisition Valuation</a:t>
                      </a:r>
                    </a:p>
                  </a:txBody>
                  <a:tcPr>
                    <a:lnL w="19050" cap="flat" cmpd="sng" algn="ctr">
                      <a:solidFill>
                        <a:schemeClr val="bg1"/>
                      </a:solidFill>
                      <a:prstDash val="solid"/>
                      <a:round/>
                      <a:headEnd type="none" w="med" len="med"/>
                      <a:tailEnd type="none" w="med" len="med"/>
                    </a:lnL>
                    <a:lnR w="38100" cap="flat" cmpd="sng" algn="ctr">
                      <a:noFill/>
                      <a:prstDash val="solid"/>
                      <a:round/>
                      <a:headEnd type="none" w="med" len="med"/>
                      <a:tailEnd type="none" w="med" len="med"/>
                    </a:lnR>
                    <a:lnT w="38100" cmpd="sng">
                      <a:noFill/>
                    </a:lnT>
                    <a:lnB w="19050" cap="flat" cmpd="sng" algn="ctr">
                      <a:solidFill>
                        <a:srgbClr val="44496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800" b="1" i="0" u="none" strike="noStrike" kern="1200" cap="none" spc="0" normalizeH="0" baseline="0" noProof="0" dirty="0">
                        <a:ln>
                          <a:noFill/>
                        </a:ln>
                        <a:solidFill>
                          <a:srgbClr val="000000"/>
                        </a:solidFill>
                        <a:effectLst/>
                        <a:uLnTx/>
                        <a:uFillTx/>
                        <a:latin typeface="+mn-lt"/>
                        <a:cs typeface="+mn-cs"/>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r h="2083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950" b="1" dirty="0"/>
                        <a:t>Revenue</a:t>
                      </a:r>
                    </a:p>
                  </a:txBody>
                  <a:tcPr marL="45720" marR="45720">
                    <a:lnL w="12700" cmpd="sng">
                      <a:noFill/>
                    </a:lnL>
                    <a:lnR w="12700" cap="flat" cmpd="sng" algn="ctr">
                      <a:solidFill>
                        <a:schemeClr val="bg1"/>
                      </a:solidFill>
                      <a:prstDash val="solid"/>
                      <a:round/>
                      <a:headEnd type="none" w="med" len="med"/>
                      <a:tailEnd type="none" w="med" len="med"/>
                    </a:lnR>
                    <a:lnT w="19050" cap="flat" cmpd="sng" algn="ctr">
                      <a:solidFill>
                        <a:srgbClr val="444960"/>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r>
                        <a:rPr lang="en-US" sz="950" baseline="0" dirty="0"/>
                        <a:t>$33.3bn</a:t>
                      </a:r>
                      <a:endParaRPr lang="en-US" sz="950" dirty="0"/>
                    </a:p>
                  </a:txBody>
                  <a:tcPr marL="45720" marR="45720">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9050" cap="flat" cmpd="sng" algn="ctr">
                      <a:solidFill>
                        <a:srgbClr val="444960"/>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50" b="1" i="0" u="none" strike="noStrike" kern="1200" cap="none" spc="0" normalizeH="0" baseline="0" noProof="0" dirty="0">
                          <a:ln>
                            <a:noFill/>
                          </a:ln>
                          <a:solidFill>
                            <a:srgbClr val="000000"/>
                          </a:solidFill>
                          <a:effectLst/>
                          <a:uLnTx/>
                          <a:uFillTx/>
                          <a:latin typeface="+mn-lt"/>
                          <a:cs typeface="+mn-cs"/>
                        </a:rPr>
                        <a:t>Premium Paid</a:t>
                      </a:r>
                    </a:p>
                  </a:txBody>
                  <a:tcPr marL="45720" marR="45720">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9050" cap="flat" cmpd="sng" algn="ctr">
                      <a:solidFill>
                        <a:srgbClr val="444960"/>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50" b="0" i="0" u="none" strike="noStrike" kern="1200" cap="none" spc="0" normalizeH="0" baseline="0" noProof="0" dirty="0">
                          <a:ln>
                            <a:noFill/>
                          </a:ln>
                          <a:solidFill>
                            <a:schemeClr val="tx1"/>
                          </a:solidFill>
                          <a:effectLst/>
                          <a:uLnTx/>
                          <a:uFillTx/>
                          <a:latin typeface="+mn-lt"/>
                          <a:cs typeface="+mn-cs"/>
                        </a:rPr>
                        <a:t>16.7%</a:t>
                      </a:r>
                    </a:p>
                  </a:txBody>
                  <a:tcPr marL="45720" marR="45720">
                    <a:lnL w="12700" cap="flat" cmpd="sng" algn="ctr">
                      <a:solidFill>
                        <a:schemeClr val="bg1"/>
                      </a:solidFill>
                      <a:prstDash val="solid"/>
                      <a:round/>
                      <a:headEnd type="none" w="med" len="med"/>
                      <a:tailEnd type="none" w="med" len="med"/>
                    </a:lnL>
                    <a:lnR w="38100" cap="flat" cmpd="sng" algn="ctr">
                      <a:noFill/>
                      <a:prstDash val="solid"/>
                      <a:round/>
                      <a:headEnd type="none" w="med" len="med"/>
                      <a:tailEnd type="none" w="med" len="med"/>
                    </a:lnR>
                    <a:lnT w="19050" cap="flat" cmpd="sng" algn="ctr">
                      <a:solidFill>
                        <a:srgbClr val="444960"/>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0001"/>
                  </a:ext>
                </a:extLst>
              </a:tr>
              <a:tr h="2083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950" b="1" dirty="0"/>
                        <a:t>EBITDA</a:t>
                      </a:r>
                    </a:p>
                  </a:txBody>
                  <a:tcPr marL="45720" marR="45720">
                    <a:lnL w="12700" cmpd="sng">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r>
                        <a:rPr lang="en-US" sz="950" dirty="0"/>
                        <a:t>$8.22bn (24.7%)</a:t>
                      </a:r>
                    </a:p>
                  </a:txBody>
                  <a:tcPr marL="45720" marR="45720">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50" b="1" i="0" u="none" strike="noStrike" kern="1200" cap="none" spc="0" normalizeH="0" baseline="0" noProof="0" dirty="0">
                          <a:ln>
                            <a:noFill/>
                          </a:ln>
                          <a:solidFill>
                            <a:srgbClr val="000000"/>
                          </a:solidFill>
                          <a:effectLst/>
                          <a:uLnTx/>
                          <a:uFillTx/>
                          <a:latin typeface="+mn-lt"/>
                          <a:cs typeface="+mn-cs"/>
                        </a:rPr>
                        <a:t>Implied EV</a:t>
                      </a:r>
                    </a:p>
                  </a:txBody>
                  <a:tcPr marL="45720" marR="45720">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50" b="0" i="0" u="none" strike="noStrike" kern="1200" cap="none" spc="0" normalizeH="0" baseline="0" noProof="0" dirty="0">
                          <a:ln>
                            <a:noFill/>
                          </a:ln>
                          <a:solidFill>
                            <a:schemeClr val="tx1"/>
                          </a:solidFill>
                          <a:effectLst/>
                          <a:uLnTx/>
                          <a:uFillTx/>
                          <a:latin typeface="+mn-lt"/>
                          <a:cs typeface="+mn-cs"/>
                        </a:rPr>
                        <a:t>$67.1bn</a:t>
                      </a:r>
                    </a:p>
                  </a:txBody>
                  <a:tcPr marL="45720" marR="45720">
                    <a:lnL w="12700" cap="flat" cmpd="sng" algn="ctr">
                      <a:solidFill>
                        <a:schemeClr val="bg1"/>
                      </a:solidFill>
                      <a:prstDash val="solid"/>
                      <a:round/>
                      <a:headEnd type="none" w="med" len="med"/>
                      <a:tailEnd type="none" w="med" len="med"/>
                    </a:lnL>
                    <a:lnR w="381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0002"/>
                  </a:ext>
                </a:extLst>
              </a:tr>
              <a:tr h="2083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950" b="1" dirty="0"/>
                        <a:t>Net Income</a:t>
                      </a:r>
                    </a:p>
                  </a:txBody>
                  <a:tcPr marL="45720" marR="45720">
                    <a:lnL w="12700" cmpd="sng">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r>
                        <a:rPr lang="en-US" sz="950" dirty="0"/>
                        <a:t>$3.1bn</a:t>
                      </a:r>
                    </a:p>
                  </a:txBody>
                  <a:tcPr marL="45720" marR="45720">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50" b="1" i="0" u="none" strike="noStrike" kern="1200" cap="none" spc="0" normalizeH="0" baseline="0" noProof="0" dirty="0">
                          <a:ln>
                            <a:noFill/>
                          </a:ln>
                          <a:solidFill>
                            <a:srgbClr val="000000"/>
                          </a:solidFill>
                          <a:effectLst/>
                          <a:uLnTx/>
                          <a:uFillTx/>
                          <a:latin typeface="+mn-lt"/>
                          <a:cs typeface="+mn-cs"/>
                        </a:rPr>
                        <a:t>EV/Revenue</a:t>
                      </a:r>
                    </a:p>
                  </a:txBody>
                  <a:tcPr marL="45720" marR="45720">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r>
                        <a:rPr kumimoji="0" lang="en-US" sz="950" b="0" i="0" u="none" strike="noStrike" kern="1200" cap="none" spc="0" normalizeH="0" baseline="0" noProof="0" dirty="0">
                          <a:ln>
                            <a:noFill/>
                          </a:ln>
                          <a:solidFill>
                            <a:srgbClr val="000000"/>
                          </a:solidFill>
                          <a:effectLst/>
                          <a:uLnTx/>
                          <a:uFillTx/>
                          <a:latin typeface="+mn-lt"/>
                          <a:cs typeface="+mn-cs"/>
                        </a:rPr>
                        <a:t>2.1x</a:t>
                      </a:r>
                      <a:endParaRPr lang="en-CA" sz="950" dirty="0"/>
                    </a:p>
                  </a:txBody>
                  <a:tcPr marL="45720" marR="45720">
                    <a:lnL w="12700" cap="flat" cmpd="sng" algn="ctr">
                      <a:solidFill>
                        <a:schemeClr val="bg1"/>
                      </a:solidFill>
                      <a:prstDash val="solid"/>
                      <a:round/>
                      <a:headEnd type="none" w="med" len="med"/>
                      <a:tailEnd type="none" w="med" len="med"/>
                    </a:lnL>
                    <a:lnR w="381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0003"/>
                  </a:ext>
                </a:extLst>
              </a:tr>
              <a:tr h="2083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950" b="1" dirty="0"/>
                        <a:t>Net Debt</a:t>
                      </a:r>
                    </a:p>
                  </a:txBody>
                  <a:tcPr marL="45720" marR="45720">
                    <a:lnL w="12700" cmpd="sng">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lumMod val="95000"/>
                      </a:schemeClr>
                    </a:solidFill>
                  </a:tcPr>
                </a:tc>
                <a:tc>
                  <a:txBody>
                    <a:bodyPr/>
                    <a:lstStyle/>
                    <a:p>
                      <a:r>
                        <a:rPr lang="en-US" sz="950" dirty="0"/>
                        <a:t>$18.6bn</a:t>
                      </a:r>
                    </a:p>
                  </a:txBody>
                  <a:tcPr marL="45720" marR="45720">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2"/>
                    </a:solidFill>
                  </a:tcPr>
                </a:tc>
                <a:tc>
                  <a:txBody>
                    <a:bodyPr/>
                    <a:lstStyle/>
                    <a:p>
                      <a:r>
                        <a:rPr kumimoji="0" lang="en-US" sz="950" b="1" i="0" u="none" strike="noStrike" kern="1200" cap="none" spc="0" normalizeH="0" baseline="0" noProof="0" dirty="0">
                          <a:ln>
                            <a:noFill/>
                          </a:ln>
                          <a:solidFill>
                            <a:srgbClr val="000000"/>
                          </a:solidFill>
                          <a:effectLst/>
                          <a:uLnTx/>
                          <a:uFillTx/>
                          <a:latin typeface="+mn-lt"/>
                          <a:cs typeface="+mn-cs"/>
                        </a:rPr>
                        <a:t>EV/EBITDA</a:t>
                      </a:r>
                      <a:endParaRPr lang="en-CA" sz="950" b="1" dirty="0"/>
                    </a:p>
                  </a:txBody>
                  <a:tcPr marL="45720" marR="45720">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lumMod val="95000"/>
                      </a:schemeClr>
                    </a:solidFill>
                  </a:tcPr>
                </a:tc>
                <a:tc>
                  <a:txBody>
                    <a:bodyPr/>
                    <a:lstStyle/>
                    <a:p>
                      <a:r>
                        <a:rPr kumimoji="0" lang="en-US" sz="950" b="0" i="0" u="none" strike="noStrike" kern="1200" cap="none" spc="0" normalizeH="0" baseline="0" noProof="0" dirty="0">
                          <a:ln>
                            <a:noFill/>
                          </a:ln>
                          <a:solidFill>
                            <a:srgbClr val="000000"/>
                          </a:solidFill>
                          <a:effectLst/>
                          <a:uLnTx/>
                          <a:uFillTx/>
                          <a:latin typeface="+mn-lt"/>
                          <a:cs typeface="+mn-cs"/>
                        </a:rPr>
                        <a:t>8.2x</a:t>
                      </a:r>
                      <a:endParaRPr lang="en-CA" sz="950" dirty="0"/>
                    </a:p>
                  </a:txBody>
                  <a:tcPr marL="45720" marR="45720">
                    <a:lnL w="12700" cap="flat" cmpd="sng" algn="ctr">
                      <a:solidFill>
                        <a:schemeClr val="bg1"/>
                      </a:solidFill>
                      <a:prstDash val="solid"/>
                      <a:round/>
                      <a:headEnd type="none" w="med" len="med"/>
                      <a:tailEnd type="none" w="med" len="med"/>
                    </a:lnL>
                    <a:lnR w="381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0004"/>
                  </a:ext>
                </a:extLst>
              </a:tr>
            </a:tbl>
          </a:graphicData>
        </a:graphic>
      </p:graphicFrame>
      <p:sp>
        <p:nvSpPr>
          <p:cNvPr id="17" name="Rectangle 16">
            <a:extLst>
              <a:ext uri="{FF2B5EF4-FFF2-40B4-BE49-F238E27FC236}">
                <a16:creationId xmlns:a16="http://schemas.microsoft.com/office/drawing/2014/main" id="{499A6819-E41B-4745-AA89-744E3721DF83}"/>
              </a:ext>
            </a:extLst>
          </p:cNvPr>
          <p:cNvSpPr/>
          <p:nvPr/>
        </p:nvSpPr>
        <p:spPr>
          <a:xfrm>
            <a:off x="4738689" y="1451560"/>
            <a:ext cx="4108450" cy="969496"/>
          </a:xfrm>
          <a:prstGeom prst="rect">
            <a:avLst/>
          </a:prstGeom>
        </p:spPr>
        <p:txBody>
          <a:bodyPr wrap="square">
            <a:spAutoFit/>
          </a:bodyPr>
          <a:lstStyle/>
          <a:p>
            <a:pPr marL="114300" indent="-114300" fontAlgn="base">
              <a:spcBef>
                <a:spcPct val="0"/>
              </a:spcBef>
              <a:spcAft>
                <a:spcPct val="0"/>
              </a:spcAft>
              <a:buClr>
                <a:srgbClr val="003399"/>
              </a:buClr>
              <a:buFont typeface="Wingdings" pitchFamily="2" charset="2"/>
              <a:buChar char="§"/>
              <a:defRPr/>
            </a:pPr>
            <a:r>
              <a:rPr lang="en-CA" sz="950" b="1" dirty="0">
                <a:solidFill>
                  <a:srgbClr val="000000"/>
                </a:solidFill>
                <a:latin typeface="Helvetica"/>
                <a:ea typeface="ＭＳ Ｐゴシック" pitchFamily="34" charset="-128"/>
                <a:cs typeface="Arial" charset="0"/>
              </a:rPr>
              <a:t>Overview: </a:t>
            </a:r>
            <a:r>
              <a:rPr lang="en-CA" sz="950" dirty="0">
                <a:solidFill>
                  <a:srgbClr val="000000"/>
                </a:solidFill>
                <a:latin typeface="Helvetica"/>
                <a:ea typeface="ＭＳ Ｐゴシック" pitchFamily="34" charset="-128"/>
                <a:cs typeface="Arial" charset="0"/>
              </a:rPr>
              <a:t>American direct broadcast satellite service provider who owns satellite infrastructure and contracts with program providers to distribute channels to subscribers in the US &amp; Latin America</a:t>
            </a:r>
            <a:endParaRPr lang="en-CA" sz="950" dirty="0">
              <a:solidFill>
                <a:srgbClr val="FF0000"/>
              </a:solidFill>
              <a:latin typeface="Helvetica"/>
              <a:ea typeface="ＭＳ Ｐゴシック" pitchFamily="34" charset="-128"/>
              <a:cs typeface="Arial" charset="0"/>
            </a:endParaRPr>
          </a:p>
          <a:p>
            <a:pPr marL="114300" indent="-114300" fontAlgn="base">
              <a:spcBef>
                <a:spcPct val="0"/>
              </a:spcBef>
              <a:spcAft>
                <a:spcPct val="0"/>
              </a:spcAft>
              <a:buClr>
                <a:srgbClr val="003399"/>
              </a:buClr>
              <a:buFont typeface="Wingdings" pitchFamily="2" charset="2"/>
              <a:buChar char="§"/>
              <a:defRPr/>
            </a:pPr>
            <a:r>
              <a:rPr lang="en-CA" sz="950" b="1" dirty="0">
                <a:solidFill>
                  <a:srgbClr val="000000"/>
                </a:solidFill>
                <a:latin typeface="Helvetica"/>
                <a:ea typeface="ＭＳ Ｐゴシック" pitchFamily="34" charset="-128"/>
                <a:cs typeface="Arial" charset="0"/>
              </a:rPr>
              <a:t>Ownership </a:t>
            </a:r>
            <a:r>
              <a:rPr lang="en-CA" sz="950" dirty="0">
                <a:solidFill>
                  <a:srgbClr val="000000"/>
                </a:solidFill>
                <a:latin typeface="Helvetica"/>
                <a:ea typeface="ＭＳ Ｐゴシック" pitchFamily="34" charset="-128"/>
                <a:cs typeface="Arial" charset="0"/>
              </a:rPr>
              <a:t>(Pre-Acquisition)</a:t>
            </a:r>
            <a:r>
              <a:rPr lang="en-CA" sz="950" b="1" dirty="0">
                <a:solidFill>
                  <a:srgbClr val="000000"/>
                </a:solidFill>
                <a:latin typeface="Helvetica"/>
                <a:ea typeface="ＭＳ Ｐゴシック" pitchFamily="34" charset="-128"/>
                <a:cs typeface="Arial" charset="0"/>
              </a:rPr>
              <a:t>: </a:t>
            </a:r>
            <a:r>
              <a:rPr lang="en-CA" sz="950" dirty="0">
                <a:solidFill>
                  <a:srgbClr val="000000"/>
                </a:solidFill>
                <a:latin typeface="Helvetica"/>
                <a:ea typeface="ＭＳ Ｐゴシック" pitchFamily="34" charset="-128"/>
                <a:cs typeface="Arial" charset="0"/>
              </a:rPr>
              <a:t>Berkshire Hathaway Inc. (6.22%),</a:t>
            </a:r>
            <a:r>
              <a:rPr lang="en-US" sz="950" dirty="0">
                <a:solidFill>
                  <a:srgbClr val="000000"/>
                </a:solidFill>
                <a:latin typeface="Helvetica"/>
                <a:ea typeface="ＭＳ Ｐゴシック" pitchFamily="34" charset="-128"/>
                <a:cs typeface="Arial" charset="0"/>
              </a:rPr>
              <a:t> The Vanguard Group, Inc. (5.46%), State Street Global Advisors (4.90%), BlackRock Institutional Trust Company (3.91%)</a:t>
            </a:r>
            <a:endParaRPr lang="en-AU" sz="950" dirty="0">
              <a:solidFill>
                <a:srgbClr val="000000"/>
              </a:solidFill>
              <a:latin typeface="Helvetica"/>
              <a:cs typeface="Arial"/>
            </a:endParaRPr>
          </a:p>
        </p:txBody>
      </p:sp>
      <p:pic>
        <p:nvPicPr>
          <p:cNvPr id="18" name="Picture 2" descr="https://upload.wikimedia.org/wikipedia/en/thumb/9/99/DirecTV_logo.svg/1280px-DirecTV_logo.svg.png">
            <a:extLst>
              <a:ext uri="{FF2B5EF4-FFF2-40B4-BE49-F238E27FC236}">
                <a16:creationId xmlns:a16="http://schemas.microsoft.com/office/drawing/2014/main" id="{67626F16-9C29-463F-B921-219D9CE23686}"/>
              </a:ext>
            </a:extLst>
          </p:cNvPr>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7559" y="1564022"/>
            <a:ext cx="1095683" cy="1037490"/>
          </a:xfrm>
          <a:prstGeom prst="rect">
            <a:avLst/>
          </a:prstGeom>
          <a:noFill/>
          <a:extLst>
            <a:ext uri="{909E8E84-426E-40DD-AFC4-6F175D3DCCD1}">
              <a14:hiddenFill xmlns:a14="http://schemas.microsoft.com/office/drawing/2010/main">
                <a:solidFill>
                  <a:srgbClr val="FFFFFF"/>
                </a:solidFill>
              </a14:hiddenFill>
            </a:ext>
          </a:extLst>
        </p:spPr>
      </p:pic>
      <p:sp>
        <p:nvSpPr>
          <p:cNvPr id="19" name="Rectangle 18">
            <a:extLst>
              <a:ext uri="{FF2B5EF4-FFF2-40B4-BE49-F238E27FC236}">
                <a16:creationId xmlns:a16="http://schemas.microsoft.com/office/drawing/2014/main" id="{BFE95B8B-4BAF-42BB-8B80-8666EE9B912B}"/>
              </a:ext>
            </a:extLst>
          </p:cNvPr>
          <p:cNvSpPr/>
          <p:nvPr/>
        </p:nvSpPr>
        <p:spPr>
          <a:xfrm>
            <a:off x="4738689" y="2698916"/>
            <a:ext cx="4117975" cy="1554272"/>
          </a:xfrm>
          <a:prstGeom prst="rect">
            <a:avLst/>
          </a:prstGeom>
        </p:spPr>
        <p:txBody>
          <a:bodyPr wrap="square">
            <a:spAutoFit/>
          </a:bodyPr>
          <a:lstStyle/>
          <a:p>
            <a:pPr marL="114300" indent="-114300" fontAlgn="base">
              <a:spcBef>
                <a:spcPct val="0"/>
              </a:spcBef>
              <a:spcAft>
                <a:spcPct val="0"/>
              </a:spcAft>
              <a:buClr>
                <a:srgbClr val="003399"/>
              </a:buClr>
              <a:buFont typeface="Wingdings" pitchFamily="2" charset="2"/>
              <a:buChar char="§"/>
              <a:defRPr/>
            </a:pPr>
            <a:r>
              <a:rPr lang="en-US" sz="950" b="1" dirty="0">
                <a:solidFill>
                  <a:srgbClr val="000000"/>
                </a:solidFill>
                <a:latin typeface="Helvetica"/>
                <a:ea typeface="ＭＳ Ｐゴシック" pitchFamily="34" charset="-128"/>
                <a:cs typeface="Arial" charset="0"/>
              </a:rPr>
              <a:t>Bundling: </a:t>
            </a:r>
            <a:r>
              <a:rPr lang="en-US" sz="950" dirty="0">
                <a:solidFill>
                  <a:srgbClr val="000000"/>
                </a:solidFill>
                <a:latin typeface="Helvetica"/>
                <a:ea typeface="ＭＳ Ｐゴシック" pitchFamily="34" charset="-128"/>
                <a:cs typeface="Arial" charset="0"/>
              </a:rPr>
              <a:t>AT&amp;T becomes only US firm to offer “quadruple-play” bundles (Mobile, Fixed Line, Internet, Cable &amp; Satellite TV)</a:t>
            </a:r>
          </a:p>
          <a:p>
            <a:pPr marL="114300" indent="-114300" fontAlgn="base">
              <a:spcBef>
                <a:spcPct val="0"/>
              </a:spcBef>
              <a:spcAft>
                <a:spcPct val="0"/>
              </a:spcAft>
              <a:buClr>
                <a:srgbClr val="003399"/>
              </a:buClr>
              <a:buFont typeface="Wingdings" pitchFamily="2" charset="2"/>
              <a:buChar char="§"/>
              <a:defRPr/>
            </a:pPr>
            <a:r>
              <a:rPr lang="en-CA" sz="950" b="1" dirty="0">
                <a:solidFill>
                  <a:srgbClr val="000000"/>
                </a:solidFill>
                <a:latin typeface="Helvetica"/>
                <a:ea typeface="ＭＳ Ｐゴシック" pitchFamily="34" charset="-128"/>
                <a:cs typeface="Arial" charset="0"/>
              </a:rPr>
              <a:t>Content Licensing: </a:t>
            </a:r>
            <a:r>
              <a:rPr lang="en-CA" sz="950" dirty="0">
                <a:solidFill>
                  <a:srgbClr val="000000"/>
                </a:solidFill>
                <a:latin typeface="Helvetica"/>
                <a:ea typeface="ＭＳ Ｐゴシック" pitchFamily="34" charset="-128"/>
                <a:cs typeface="Arial" charset="0"/>
              </a:rPr>
              <a:t>Ability to leverage largest combined cable and satellite TV subscriber base in content licensing deals</a:t>
            </a:r>
          </a:p>
          <a:p>
            <a:pPr marL="114300" indent="-114300" fontAlgn="base">
              <a:spcBef>
                <a:spcPct val="0"/>
              </a:spcBef>
              <a:spcAft>
                <a:spcPct val="0"/>
              </a:spcAft>
              <a:buClr>
                <a:srgbClr val="003399"/>
              </a:buClr>
              <a:buFont typeface="Wingdings" pitchFamily="2" charset="2"/>
              <a:buChar char="§"/>
              <a:defRPr/>
            </a:pPr>
            <a:r>
              <a:rPr lang="en-CA" sz="950" b="1" dirty="0">
                <a:solidFill>
                  <a:srgbClr val="000000"/>
                </a:solidFill>
                <a:latin typeface="Helvetica"/>
                <a:ea typeface="ＭＳ Ｐゴシック" pitchFamily="34" charset="-128"/>
                <a:cs typeface="Arial" charset="0"/>
              </a:rPr>
              <a:t>Mobile and Broadband: </a:t>
            </a:r>
            <a:r>
              <a:rPr lang="en-CA" sz="950" dirty="0">
                <a:solidFill>
                  <a:srgbClr val="000000"/>
                </a:solidFill>
                <a:latin typeface="Helvetica"/>
                <a:ea typeface="ＭＳ Ｐゴシック" pitchFamily="34" charset="-128"/>
                <a:cs typeface="Arial" charset="0"/>
              </a:rPr>
              <a:t>Opportunity to offer over-the-top video services to customers on mobile and broadband in the form of delivering DirecTV content to its subscribers through its mobile network, a key trend and objective indicated by management over the long term</a:t>
            </a:r>
          </a:p>
          <a:p>
            <a:pPr marL="114300" indent="-114300" fontAlgn="base">
              <a:spcBef>
                <a:spcPct val="0"/>
              </a:spcBef>
              <a:spcAft>
                <a:spcPct val="0"/>
              </a:spcAft>
              <a:buClr>
                <a:srgbClr val="003399"/>
              </a:buClr>
              <a:buFont typeface="Wingdings" pitchFamily="2" charset="2"/>
              <a:buChar char="§"/>
              <a:defRPr/>
            </a:pPr>
            <a:r>
              <a:rPr lang="en-CA" sz="950" b="1" dirty="0">
                <a:solidFill>
                  <a:srgbClr val="000000"/>
                </a:solidFill>
                <a:latin typeface="Helvetica"/>
                <a:ea typeface="ＭＳ Ｐゴシック" pitchFamily="34" charset="-128"/>
                <a:cs typeface="Arial" charset="0"/>
              </a:rPr>
              <a:t>Market Reaction: </a:t>
            </a:r>
            <a:r>
              <a:rPr lang="en-CA" sz="950" dirty="0">
                <a:solidFill>
                  <a:srgbClr val="000000"/>
                </a:solidFill>
                <a:latin typeface="Helvetica"/>
                <a:ea typeface="ＭＳ Ｐゴシック" pitchFamily="34" charset="-128"/>
                <a:cs typeface="Arial" charset="0"/>
              </a:rPr>
              <a:t>Analysts and Investors hold reservations on the strategic relevance of the transaction but agree with financial synergies</a:t>
            </a:r>
          </a:p>
        </p:txBody>
      </p:sp>
      <p:graphicFrame>
        <p:nvGraphicFramePr>
          <p:cNvPr id="20" name="Group 108">
            <a:extLst>
              <a:ext uri="{FF2B5EF4-FFF2-40B4-BE49-F238E27FC236}">
                <a16:creationId xmlns:a16="http://schemas.microsoft.com/office/drawing/2014/main" id="{0F100305-4785-42AB-B39F-FC69AAE48D04}"/>
              </a:ext>
            </a:extLst>
          </p:cNvPr>
          <p:cNvGraphicFramePr>
            <a:graphicFrameLocks noGrp="1"/>
          </p:cNvGraphicFramePr>
          <p:nvPr>
            <p:extLst/>
          </p:nvPr>
        </p:nvGraphicFramePr>
        <p:xfrm>
          <a:off x="4732338" y="2481267"/>
          <a:ext cx="4114800" cy="228600"/>
        </p:xfrm>
        <a:graphic>
          <a:graphicData uri="http://schemas.openxmlformats.org/drawingml/2006/table">
            <a:tbl>
              <a:tblPr/>
              <a:tblGrid>
                <a:gridCol w="4114800">
                  <a:extLst>
                    <a:ext uri="{9D8B030D-6E8A-4147-A177-3AD203B41FA5}">
                      <a16:colId xmlns:a16="http://schemas.microsoft.com/office/drawing/2014/main" val="20000"/>
                    </a:ext>
                  </a:extLst>
                </a:gridCol>
              </a:tblGrid>
              <a:tr h="2286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950" b="1" i="0" u="none" strike="noStrike" cap="none" normalizeH="0" baseline="0" dirty="0">
                          <a:ln>
                            <a:noFill/>
                          </a:ln>
                          <a:solidFill>
                            <a:srgbClr val="000000"/>
                          </a:solidFill>
                          <a:effectLst/>
                          <a:latin typeface="+mn-lt"/>
                          <a:ea typeface="ＭＳ Ｐゴシック" pitchFamily="34" charset="-128"/>
                          <a:cs typeface="Arial" charset="0"/>
                        </a:rPr>
                        <a:t>Transaction Rationale</a:t>
                      </a:r>
                      <a:endParaRPr kumimoji="0" lang="en-US" sz="950" b="1" i="0" u="none" strike="noStrike" cap="none" normalizeH="0" baseline="0" dirty="0">
                        <a:ln>
                          <a:noFill/>
                        </a:ln>
                        <a:solidFill>
                          <a:srgbClr val="000000"/>
                        </a:solidFill>
                        <a:effectLst/>
                        <a:latin typeface="+mn-lt"/>
                        <a:ea typeface="ＭＳ Ｐゴシック" pitchFamily="34" charset="-128"/>
                        <a:cs typeface="Arial" charset="0"/>
                      </a:endParaRPr>
                    </a:p>
                  </a:txBody>
                  <a:tcPr marL="45720" marR="27432" marT="18288" marB="18288" anchor="ctr" horzOverflow="overflow">
                    <a:lnL>
                      <a:noFill/>
                    </a:lnL>
                    <a:lnR w="38100" cap="flat" cmpd="sng" algn="ctr">
                      <a:noFill/>
                      <a:prstDash val="solid"/>
                      <a:round/>
                      <a:headEnd type="none" w="med" len="med"/>
                      <a:tailEnd type="none" w="med" len="med"/>
                    </a:lnR>
                    <a:lnT>
                      <a:noFill/>
                    </a:lnT>
                    <a:lnB w="6350" cap="flat" cmpd="sng" algn="ctr">
                      <a:noFill/>
                      <a:prstDash val="solid"/>
                      <a:round/>
                      <a:headEnd type="none" w="med" len="med"/>
                      <a:tailEnd type="none" w="med" len="med"/>
                    </a:lnB>
                    <a:lnTlToBr>
                      <a:noFill/>
                    </a:lnTlToBr>
                    <a:lnBlToTr>
                      <a:noFill/>
                    </a:lnBlToTr>
                    <a:solidFill>
                      <a:srgbClr val="ADBEC6"/>
                    </a:solidFill>
                  </a:tcPr>
                </a:tc>
                <a:extLst>
                  <a:ext uri="{0D108BD9-81ED-4DB2-BD59-A6C34878D82A}">
                    <a16:rowId xmlns:a16="http://schemas.microsoft.com/office/drawing/2014/main" val="10000"/>
                  </a:ext>
                </a:extLst>
              </a:tr>
            </a:tbl>
          </a:graphicData>
        </a:graphic>
      </p:graphicFrame>
      <p:graphicFrame>
        <p:nvGraphicFramePr>
          <p:cNvPr id="21" name="Group 108">
            <a:extLst>
              <a:ext uri="{FF2B5EF4-FFF2-40B4-BE49-F238E27FC236}">
                <a16:creationId xmlns:a16="http://schemas.microsoft.com/office/drawing/2014/main" id="{9DCF9C6A-D30D-430D-B9A2-CCB19AE746B1}"/>
              </a:ext>
            </a:extLst>
          </p:cNvPr>
          <p:cNvGraphicFramePr>
            <a:graphicFrameLocks noGrp="1"/>
          </p:cNvGraphicFramePr>
          <p:nvPr>
            <p:extLst/>
          </p:nvPr>
        </p:nvGraphicFramePr>
        <p:xfrm>
          <a:off x="4738688" y="5246167"/>
          <a:ext cx="4100374" cy="228600"/>
        </p:xfrm>
        <a:graphic>
          <a:graphicData uri="http://schemas.openxmlformats.org/drawingml/2006/table">
            <a:tbl>
              <a:tblPr/>
              <a:tblGrid>
                <a:gridCol w="4100374">
                  <a:extLst>
                    <a:ext uri="{9D8B030D-6E8A-4147-A177-3AD203B41FA5}">
                      <a16:colId xmlns:a16="http://schemas.microsoft.com/office/drawing/2014/main" val="20000"/>
                    </a:ext>
                  </a:extLst>
                </a:gridCol>
              </a:tblGrid>
              <a:tr h="2286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950" b="1" i="0" u="none" strike="noStrike" cap="none" normalizeH="0" baseline="0" dirty="0">
                          <a:ln>
                            <a:noFill/>
                          </a:ln>
                          <a:solidFill>
                            <a:srgbClr val="000000"/>
                          </a:solidFill>
                          <a:effectLst/>
                          <a:latin typeface="+mn-lt"/>
                          <a:ea typeface="ＭＳ Ｐゴシック" pitchFamily="34" charset="-128"/>
                          <a:cs typeface="Arial" charset="0"/>
                        </a:rPr>
                        <a:t>Transaction Risks</a:t>
                      </a:r>
                      <a:endParaRPr kumimoji="0" lang="en-US" sz="950" b="1" i="0" u="none" strike="noStrike" cap="none" normalizeH="0" baseline="0" dirty="0">
                        <a:ln>
                          <a:noFill/>
                        </a:ln>
                        <a:solidFill>
                          <a:srgbClr val="000000"/>
                        </a:solidFill>
                        <a:effectLst/>
                        <a:latin typeface="+mn-lt"/>
                        <a:ea typeface="ＭＳ Ｐゴシック" pitchFamily="34" charset="-128"/>
                        <a:cs typeface="Arial" charset="0"/>
                      </a:endParaRPr>
                    </a:p>
                  </a:txBody>
                  <a:tcPr marL="45720" marR="27432" marT="18288" marB="18288" anchor="ctr" horzOverflow="overflow">
                    <a:lnL>
                      <a:noFill/>
                    </a:lnL>
                    <a:lnR w="38100" cap="flat" cmpd="sng" algn="ctr">
                      <a:noFill/>
                      <a:prstDash val="solid"/>
                      <a:round/>
                      <a:headEnd type="none" w="med" len="med"/>
                      <a:tailEnd type="none" w="med" len="med"/>
                    </a:lnR>
                    <a:lnT>
                      <a:noFill/>
                    </a:lnT>
                    <a:lnB w="6350" cap="flat" cmpd="sng" algn="ctr">
                      <a:noFill/>
                      <a:prstDash val="solid"/>
                      <a:round/>
                      <a:headEnd type="none" w="med" len="med"/>
                      <a:tailEnd type="none" w="med" len="med"/>
                    </a:lnB>
                    <a:lnTlToBr>
                      <a:noFill/>
                    </a:lnTlToBr>
                    <a:lnBlToTr>
                      <a:noFill/>
                    </a:lnBlToTr>
                    <a:solidFill>
                      <a:srgbClr val="ADBEC6"/>
                    </a:solidFill>
                  </a:tcPr>
                </a:tc>
                <a:extLst>
                  <a:ext uri="{0D108BD9-81ED-4DB2-BD59-A6C34878D82A}">
                    <a16:rowId xmlns:a16="http://schemas.microsoft.com/office/drawing/2014/main" val="10000"/>
                  </a:ext>
                </a:extLst>
              </a:tr>
            </a:tbl>
          </a:graphicData>
        </a:graphic>
      </p:graphicFrame>
      <p:sp>
        <p:nvSpPr>
          <p:cNvPr id="22" name="Rectangle 21">
            <a:extLst>
              <a:ext uri="{FF2B5EF4-FFF2-40B4-BE49-F238E27FC236}">
                <a16:creationId xmlns:a16="http://schemas.microsoft.com/office/drawing/2014/main" id="{E48BB4F1-9D52-4948-80E3-0FCC35E0C151}"/>
              </a:ext>
            </a:extLst>
          </p:cNvPr>
          <p:cNvSpPr/>
          <p:nvPr/>
        </p:nvSpPr>
        <p:spPr>
          <a:xfrm>
            <a:off x="4728291" y="5489076"/>
            <a:ext cx="4118849" cy="1115690"/>
          </a:xfrm>
          <a:prstGeom prst="rect">
            <a:avLst/>
          </a:prstGeom>
        </p:spPr>
        <p:txBody>
          <a:bodyPr wrap="square">
            <a:spAutoFit/>
          </a:bodyPr>
          <a:lstStyle/>
          <a:p>
            <a:pPr marL="114300" indent="-114300" fontAlgn="base">
              <a:spcBef>
                <a:spcPct val="0"/>
              </a:spcBef>
              <a:spcAft>
                <a:spcPct val="0"/>
              </a:spcAft>
              <a:buClr>
                <a:srgbClr val="003399"/>
              </a:buClr>
              <a:buFont typeface="Wingdings" pitchFamily="2" charset="2"/>
              <a:buChar char="§"/>
              <a:defRPr/>
            </a:pPr>
            <a:r>
              <a:rPr lang="en-CA" sz="950" dirty="0">
                <a:solidFill>
                  <a:srgbClr val="000000"/>
                </a:solidFill>
                <a:latin typeface="Helvetica"/>
                <a:ea typeface="ＭＳ Ｐゴシック" pitchFamily="34" charset="-128"/>
                <a:cs typeface="Arial" charset="0"/>
              </a:rPr>
              <a:t>Programming offered over the internet (Netflix, Hulu, Amazon.com) could adversely affect DirecTV’s growth and relevance</a:t>
            </a:r>
          </a:p>
          <a:p>
            <a:pPr marL="114300" indent="-114300" fontAlgn="base">
              <a:spcBef>
                <a:spcPct val="0"/>
              </a:spcBef>
              <a:spcAft>
                <a:spcPct val="0"/>
              </a:spcAft>
              <a:buClr>
                <a:srgbClr val="003399"/>
              </a:buClr>
              <a:buFont typeface="Wingdings" pitchFamily="2" charset="2"/>
              <a:buChar char="§"/>
              <a:defRPr/>
            </a:pPr>
            <a:r>
              <a:rPr lang="en-CA" sz="950" dirty="0">
                <a:solidFill>
                  <a:srgbClr val="000000"/>
                </a:solidFill>
                <a:latin typeface="Helvetica"/>
                <a:ea typeface="ＭＳ Ｐゴシック" pitchFamily="34" charset="-128"/>
                <a:cs typeface="Arial" charset="0"/>
              </a:rPr>
              <a:t>The pay-TV market in the US is saturated and continues to see a decrease in subscriber base</a:t>
            </a:r>
          </a:p>
          <a:p>
            <a:pPr marL="114300" indent="-114300" fontAlgn="base">
              <a:spcBef>
                <a:spcPct val="0"/>
              </a:spcBef>
              <a:spcAft>
                <a:spcPct val="0"/>
              </a:spcAft>
              <a:buClr>
                <a:srgbClr val="003399"/>
              </a:buClr>
              <a:buFont typeface="Wingdings" pitchFamily="2" charset="2"/>
              <a:buChar char="§"/>
              <a:defRPr/>
            </a:pPr>
            <a:r>
              <a:rPr lang="en-CA" sz="950" dirty="0">
                <a:solidFill>
                  <a:srgbClr val="000000"/>
                </a:solidFill>
                <a:latin typeface="Helvetica"/>
                <a:ea typeface="ＭＳ Ｐゴシック" pitchFamily="34" charset="-128"/>
                <a:cs typeface="Arial" charset="0"/>
              </a:rPr>
              <a:t>Regulatory risk since the deal does not benefit customers as much as it does the companies through increase in market power</a:t>
            </a:r>
          </a:p>
          <a:p>
            <a:pPr marL="114300" indent="-114300" fontAlgn="base">
              <a:spcBef>
                <a:spcPct val="0"/>
              </a:spcBef>
              <a:spcAft>
                <a:spcPct val="0"/>
              </a:spcAft>
              <a:buClr>
                <a:srgbClr val="003399"/>
              </a:buClr>
              <a:buFont typeface="Wingdings" pitchFamily="2" charset="2"/>
              <a:buChar char="§"/>
              <a:defRPr/>
            </a:pPr>
            <a:endParaRPr lang="en-CA" sz="950" dirty="0">
              <a:solidFill>
                <a:srgbClr val="000000"/>
              </a:solidFill>
              <a:latin typeface="Helvetica"/>
              <a:ea typeface="ＭＳ Ｐゴシック" pitchFamily="34" charset="-128"/>
              <a:cs typeface="Arial" charset="0"/>
            </a:endParaRPr>
          </a:p>
        </p:txBody>
      </p:sp>
      <p:sp>
        <p:nvSpPr>
          <p:cNvPr id="24" name="Rectangle 23">
            <a:extLst>
              <a:ext uri="{FF2B5EF4-FFF2-40B4-BE49-F238E27FC236}">
                <a16:creationId xmlns:a16="http://schemas.microsoft.com/office/drawing/2014/main" id="{079367D5-D278-4F2A-8E01-F4B4229DBEE1}"/>
              </a:ext>
            </a:extLst>
          </p:cNvPr>
          <p:cNvSpPr/>
          <p:nvPr/>
        </p:nvSpPr>
        <p:spPr>
          <a:xfrm>
            <a:off x="296865" y="5395772"/>
            <a:ext cx="4148137" cy="1072088"/>
          </a:xfrm>
          <a:prstGeom prst="rect">
            <a:avLst/>
          </a:prstGeom>
          <a:ln>
            <a:solidFill>
              <a:schemeClr val="bg2">
                <a:lumMod val="75000"/>
              </a:schemeClr>
            </a:solidFill>
            <a:prstDash val="dash"/>
          </a:ln>
        </p:spPr>
        <p:txBody>
          <a:bodyPr wrap="square">
            <a:spAutoFit/>
          </a:bodyPr>
          <a:lstStyle/>
          <a:p>
            <a:pPr fontAlgn="base">
              <a:spcBef>
                <a:spcPct val="0"/>
              </a:spcBef>
              <a:spcAft>
                <a:spcPct val="0"/>
              </a:spcAft>
              <a:buClr>
                <a:srgbClr val="003399"/>
              </a:buClr>
              <a:defRPr/>
            </a:pPr>
            <a:r>
              <a:rPr lang="en-AU" sz="950" b="1" dirty="0">
                <a:solidFill>
                  <a:srgbClr val="000000"/>
                </a:solidFill>
                <a:latin typeface="Helvetica"/>
                <a:cs typeface="Arial"/>
              </a:rPr>
              <a:t>Accretion: </a:t>
            </a:r>
            <a:r>
              <a:rPr lang="en-AU" sz="950" dirty="0">
                <a:solidFill>
                  <a:srgbClr val="000000"/>
                </a:solidFill>
                <a:latin typeface="Helvetica"/>
                <a:cs typeface="Arial"/>
              </a:rPr>
              <a:t>Expects accretion within 12 months of transaction; </a:t>
            </a:r>
            <a:r>
              <a:rPr lang="en-US" sz="950" dirty="0">
                <a:solidFill>
                  <a:srgbClr val="000000"/>
                </a:solidFill>
                <a:latin typeface="Helvetica"/>
                <a:cs typeface="Arial"/>
              </a:rPr>
              <a:t>$27bn in share buybacks since 2012, helps counter dilution</a:t>
            </a:r>
            <a:endParaRPr lang="en-AU" sz="950" b="1" dirty="0">
              <a:solidFill>
                <a:srgbClr val="000000"/>
              </a:solidFill>
              <a:latin typeface="Helvetica"/>
              <a:cs typeface="Arial"/>
            </a:endParaRPr>
          </a:p>
          <a:p>
            <a:pPr fontAlgn="base">
              <a:spcBef>
                <a:spcPts val="400"/>
              </a:spcBef>
              <a:spcAft>
                <a:spcPct val="0"/>
              </a:spcAft>
              <a:buClr>
                <a:srgbClr val="003399"/>
              </a:buClr>
              <a:defRPr/>
            </a:pPr>
            <a:r>
              <a:rPr lang="en-AU" sz="950" b="1" dirty="0">
                <a:solidFill>
                  <a:srgbClr val="000000"/>
                </a:solidFill>
                <a:latin typeface="Helvetica"/>
                <a:cs typeface="Arial"/>
              </a:rPr>
              <a:t>Synergies: </a:t>
            </a:r>
            <a:r>
              <a:rPr lang="en-AU" sz="950" dirty="0">
                <a:solidFill>
                  <a:srgbClr val="000000"/>
                </a:solidFill>
                <a:latin typeface="Helvetica"/>
                <a:cs typeface="Arial"/>
              </a:rPr>
              <a:t>Expects $2.5bn annual cost synergies by 2018, in supply chain, operations and content acquisition</a:t>
            </a:r>
          </a:p>
          <a:p>
            <a:pPr fontAlgn="base">
              <a:spcBef>
                <a:spcPts val="400"/>
              </a:spcBef>
              <a:spcAft>
                <a:spcPct val="0"/>
              </a:spcAft>
              <a:buClr>
                <a:srgbClr val="003399"/>
              </a:buClr>
              <a:defRPr/>
            </a:pPr>
            <a:r>
              <a:rPr lang="en-AU" sz="950" b="1" dirty="0">
                <a:solidFill>
                  <a:srgbClr val="000000"/>
                </a:solidFill>
                <a:latin typeface="Helvetica"/>
                <a:cs typeface="Arial"/>
              </a:rPr>
              <a:t>Leverage: </a:t>
            </a:r>
            <a:r>
              <a:rPr lang="en-AU" sz="950" dirty="0">
                <a:solidFill>
                  <a:srgbClr val="000000"/>
                </a:solidFill>
                <a:latin typeface="Helvetica"/>
                <a:cs typeface="Arial"/>
              </a:rPr>
              <a:t>AT&amp;T's leverage temporarily increased to 2.28x but management indicated plan to return to long-term target of 1.80x by 2018</a:t>
            </a:r>
          </a:p>
        </p:txBody>
      </p:sp>
      <p:graphicFrame>
        <p:nvGraphicFramePr>
          <p:cNvPr id="33" name="Group 108">
            <a:extLst>
              <a:ext uri="{FF2B5EF4-FFF2-40B4-BE49-F238E27FC236}">
                <a16:creationId xmlns:a16="http://schemas.microsoft.com/office/drawing/2014/main" id="{B5C73BFC-64C4-4150-8120-0E76F1732912}"/>
              </a:ext>
            </a:extLst>
          </p:cNvPr>
          <p:cNvGraphicFramePr>
            <a:graphicFrameLocks noGrp="1"/>
          </p:cNvGraphicFramePr>
          <p:nvPr>
            <p:extLst/>
          </p:nvPr>
        </p:nvGraphicFramePr>
        <p:xfrm>
          <a:off x="4727473" y="4288805"/>
          <a:ext cx="4114800" cy="228600"/>
        </p:xfrm>
        <a:graphic>
          <a:graphicData uri="http://schemas.openxmlformats.org/drawingml/2006/table">
            <a:tbl>
              <a:tblPr/>
              <a:tblGrid>
                <a:gridCol w="4114800">
                  <a:extLst>
                    <a:ext uri="{9D8B030D-6E8A-4147-A177-3AD203B41FA5}">
                      <a16:colId xmlns:a16="http://schemas.microsoft.com/office/drawing/2014/main" val="20000"/>
                    </a:ext>
                  </a:extLst>
                </a:gridCol>
              </a:tblGrid>
              <a:tr h="2286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950" b="1" i="0" u="none" strike="noStrike" cap="none" normalizeH="0" baseline="0" dirty="0">
                          <a:ln>
                            <a:noFill/>
                          </a:ln>
                          <a:solidFill>
                            <a:srgbClr val="000000"/>
                          </a:solidFill>
                          <a:effectLst/>
                          <a:latin typeface="+mn-lt"/>
                          <a:ea typeface="ＭＳ Ｐゴシック" pitchFamily="34" charset="-128"/>
                          <a:cs typeface="Arial" charset="0"/>
                        </a:rPr>
                        <a:t>Required AT&amp;T Concessions to FCC</a:t>
                      </a:r>
                      <a:endParaRPr kumimoji="0" lang="en-US" sz="950" b="1" i="0" u="none" strike="noStrike" cap="none" normalizeH="0" baseline="0" dirty="0">
                        <a:ln>
                          <a:noFill/>
                        </a:ln>
                        <a:solidFill>
                          <a:srgbClr val="000000"/>
                        </a:solidFill>
                        <a:effectLst/>
                        <a:latin typeface="+mn-lt"/>
                        <a:ea typeface="ＭＳ Ｐゴシック" pitchFamily="34" charset="-128"/>
                        <a:cs typeface="Arial" charset="0"/>
                      </a:endParaRPr>
                    </a:p>
                  </a:txBody>
                  <a:tcPr marL="45720" marR="27432" marT="18288" marB="18288" anchor="ctr" horzOverflow="overflow">
                    <a:lnL>
                      <a:noFill/>
                    </a:lnL>
                    <a:lnR w="38100" cap="flat" cmpd="sng" algn="ctr">
                      <a:noFill/>
                      <a:prstDash val="solid"/>
                      <a:round/>
                      <a:headEnd type="none" w="med" len="med"/>
                      <a:tailEnd type="none" w="med" len="med"/>
                    </a:lnR>
                    <a:lnT>
                      <a:noFill/>
                    </a:lnT>
                    <a:lnB w="6350" cap="flat" cmpd="sng" algn="ctr">
                      <a:noFill/>
                      <a:prstDash val="solid"/>
                      <a:round/>
                      <a:headEnd type="none" w="med" len="med"/>
                      <a:tailEnd type="none" w="med" len="med"/>
                    </a:lnB>
                    <a:lnTlToBr>
                      <a:noFill/>
                    </a:lnTlToBr>
                    <a:lnBlToTr>
                      <a:noFill/>
                    </a:lnBlToTr>
                    <a:solidFill>
                      <a:srgbClr val="ADBEC6"/>
                    </a:solidFill>
                  </a:tcPr>
                </a:tc>
                <a:extLst>
                  <a:ext uri="{0D108BD9-81ED-4DB2-BD59-A6C34878D82A}">
                    <a16:rowId xmlns:a16="http://schemas.microsoft.com/office/drawing/2014/main" val="10000"/>
                  </a:ext>
                </a:extLst>
              </a:tr>
            </a:tbl>
          </a:graphicData>
        </a:graphic>
      </p:graphicFrame>
      <p:sp>
        <p:nvSpPr>
          <p:cNvPr id="34" name="Rectangle 33">
            <a:extLst>
              <a:ext uri="{FF2B5EF4-FFF2-40B4-BE49-F238E27FC236}">
                <a16:creationId xmlns:a16="http://schemas.microsoft.com/office/drawing/2014/main" id="{009BF863-AB38-497A-BD24-86E582679EB9}"/>
              </a:ext>
            </a:extLst>
          </p:cNvPr>
          <p:cNvSpPr/>
          <p:nvPr/>
        </p:nvSpPr>
        <p:spPr>
          <a:xfrm>
            <a:off x="4728290" y="4506454"/>
            <a:ext cx="4138120" cy="677108"/>
          </a:xfrm>
          <a:prstGeom prst="rect">
            <a:avLst/>
          </a:prstGeom>
        </p:spPr>
        <p:txBody>
          <a:bodyPr wrap="square">
            <a:spAutoFit/>
          </a:bodyPr>
          <a:lstStyle/>
          <a:p>
            <a:pPr marL="114300" indent="-114300" fontAlgn="base">
              <a:spcBef>
                <a:spcPct val="0"/>
              </a:spcBef>
              <a:spcAft>
                <a:spcPct val="0"/>
              </a:spcAft>
              <a:buClr>
                <a:srgbClr val="003399"/>
              </a:buClr>
              <a:buFont typeface="Wingdings" pitchFamily="2" charset="2"/>
              <a:buChar char="§"/>
              <a:defRPr/>
            </a:pPr>
            <a:r>
              <a:rPr lang="en-CA" sz="950" dirty="0">
                <a:solidFill>
                  <a:srgbClr val="000000"/>
                </a:solidFill>
                <a:latin typeface="Helvetica"/>
                <a:ea typeface="ＭＳ Ｐゴシック" pitchFamily="34" charset="-128"/>
                <a:cs typeface="Arial" charset="0"/>
              </a:rPr>
              <a:t>Expansion of high-speed gigabit fiber optic broadband to 12.5m users</a:t>
            </a:r>
          </a:p>
          <a:p>
            <a:pPr marL="114300" indent="-114300" fontAlgn="base">
              <a:spcBef>
                <a:spcPct val="0"/>
              </a:spcBef>
              <a:spcAft>
                <a:spcPct val="0"/>
              </a:spcAft>
              <a:buClr>
                <a:srgbClr val="003399"/>
              </a:buClr>
              <a:buFont typeface="Wingdings" pitchFamily="2" charset="2"/>
              <a:buChar char="§"/>
              <a:defRPr/>
            </a:pPr>
            <a:r>
              <a:rPr lang="en-CA" sz="950" dirty="0">
                <a:solidFill>
                  <a:srgbClr val="000000"/>
                </a:solidFill>
                <a:latin typeface="Helvetica"/>
                <a:ea typeface="ＭＳ Ｐゴシック" pitchFamily="34" charset="-128"/>
                <a:cs typeface="Arial" charset="0"/>
              </a:rPr>
              <a:t>Offer discounted broadband to low-income households</a:t>
            </a:r>
          </a:p>
          <a:p>
            <a:pPr marL="114300" indent="-114300" fontAlgn="base">
              <a:spcBef>
                <a:spcPct val="0"/>
              </a:spcBef>
              <a:spcAft>
                <a:spcPct val="0"/>
              </a:spcAft>
              <a:buClr>
                <a:srgbClr val="003399"/>
              </a:buClr>
              <a:buFont typeface="Wingdings" pitchFamily="2" charset="2"/>
              <a:buChar char="§"/>
              <a:defRPr/>
            </a:pPr>
            <a:r>
              <a:rPr lang="en-CA" sz="950" dirty="0">
                <a:solidFill>
                  <a:srgbClr val="000000"/>
                </a:solidFill>
                <a:latin typeface="Helvetica"/>
                <a:ea typeface="ＭＳ Ｐゴシック" pitchFamily="34" charset="-128"/>
                <a:cs typeface="Arial" charset="0"/>
              </a:rPr>
              <a:t>Increase access for schools and libraries</a:t>
            </a:r>
          </a:p>
          <a:p>
            <a:pPr marL="114300" indent="-114300" fontAlgn="base">
              <a:spcBef>
                <a:spcPct val="0"/>
              </a:spcBef>
              <a:spcAft>
                <a:spcPct val="0"/>
              </a:spcAft>
              <a:buClr>
                <a:srgbClr val="003399"/>
              </a:buClr>
              <a:buFont typeface="Wingdings" pitchFamily="2" charset="2"/>
              <a:buChar char="§"/>
              <a:defRPr/>
            </a:pPr>
            <a:r>
              <a:rPr lang="en-CA" sz="950" dirty="0">
                <a:solidFill>
                  <a:srgbClr val="000000"/>
                </a:solidFill>
                <a:latin typeface="Helvetica"/>
                <a:ea typeface="ＭＳ Ｐゴシック" pitchFamily="34" charset="-128"/>
                <a:cs typeface="Arial" charset="0"/>
              </a:rPr>
              <a:t>Agree to stricter net neutrality requirements</a:t>
            </a:r>
          </a:p>
        </p:txBody>
      </p:sp>
      <p:graphicFrame>
        <p:nvGraphicFramePr>
          <p:cNvPr id="35" name="Table 34">
            <a:extLst>
              <a:ext uri="{FF2B5EF4-FFF2-40B4-BE49-F238E27FC236}">
                <a16:creationId xmlns:a16="http://schemas.microsoft.com/office/drawing/2014/main" id="{2C20C458-01B2-430D-9638-60329BD153BB}"/>
              </a:ext>
            </a:extLst>
          </p:cNvPr>
          <p:cNvGraphicFramePr>
            <a:graphicFrameLocks noGrp="1"/>
          </p:cNvGraphicFramePr>
          <p:nvPr>
            <p:extLst/>
          </p:nvPr>
        </p:nvGraphicFramePr>
        <p:xfrm>
          <a:off x="296866" y="3887654"/>
          <a:ext cx="4148137" cy="1424940"/>
        </p:xfrm>
        <a:graphic>
          <a:graphicData uri="http://schemas.openxmlformats.org/drawingml/2006/table">
            <a:tbl>
              <a:tblPr firstRow="1" bandRow="1">
                <a:tableStyleId>{5C22544A-7EE6-4342-B048-85BDC9FD1C3A}</a:tableStyleId>
              </a:tblPr>
              <a:tblGrid>
                <a:gridCol w="990815">
                  <a:extLst>
                    <a:ext uri="{9D8B030D-6E8A-4147-A177-3AD203B41FA5}">
                      <a16:colId xmlns:a16="http://schemas.microsoft.com/office/drawing/2014/main" val="20000"/>
                    </a:ext>
                  </a:extLst>
                </a:gridCol>
                <a:gridCol w="1084779">
                  <a:extLst>
                    <a:ext uri="{9D8B030D-6E8A-4147-A177-3AD203B41FA5}">
                      <a16:colId xmlns:a16="http://schemas.microsoft.com/office/drawing/2014/main" val="20001"/>
                    </a:ext>
                  </a:extLst>
                </a:gridCol>
                <a:gridCol w="2072543">
                  <a:extLst>
                    <a:ext uri="{9D8B030D-6E8A-4147-A177-3AD203B41FA5}">
                      <a16:colId xmlns:a16="http://schemas.microsoft.com/office/drawing/2014/main" val="20002"/>
                    </a:ext>
                  </a:extLst>
                </a:gridCol>
              </a:tblGrid>
              <a:tr h="208351">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1" kern="1200" noProof="0" dirty="0">
                          <a:solidFill>
                            <a:srgbClr val="444960"/>
                          </a:solidFill>
                          <a:latin typeface="+mn-lt"/>
                          <a:ea typeface="+mn-ea"/>
                          <a:cs typeface="+mn-cs"/>
                        </a:rPr>
                        <a:t>Capital </a:t>
                      </a:r>
                      <a:r>
                        <a:rPr lang="en-US" sz="1000" b="1" kern="1200" baseline="0" noProof="0" dirty="0">
                          <a:solidFill>
                            <a:srgbClr val="444960"/>
                          </a:solidFill>
                          <a:latin typeface="+mn-lt"/>
                          <a:ea typeface="+mn-ea"/>
                          <a:cs typeface="+mn-cs"/>
                        </a:rPr>
                        <a:t>Structure</a:t>
                      </a:r>
                      <a:endParaRPr lang="en-US" sz="1000" b="1" kern="1200" noProof="0" dirty="0">
                        <a:solidFill>
                          <a:srgbClr val="444960"/>
                        </a:solidFill>
                        <a:latin typeface="+mn-lt"/>
                        <a:ea typeface="+mn-ea"/>
                        <a:cs typeface="+mn-cs"/>
                      </a:endParaRPr>
                    </a:p>
                  </a:txBody>
                  <a:tcPr>
                    <a:lnL w="12700" cmpd="sng">
                      <a:noFill/>
                    </a:lnL>
                    <a:lnR w="19050" cap="flat" cmpd="sng" algn="ctr">
                      <a:noFill/>
                      <a:prstDash val="solid"/>
                      <a:round/>
                      <a:headEnd type="none" w="med" len="med"/>
                      <a:tailEnd type="none" w="med" len="med"/>
                    </a:lnR>
                    <a:lnT w="38100" cmpd="sng">
                      <a:noFill/>
                    </a:lnT>
                    <a:lnB w="19050" cap="flat" cmpd="sng" algn="ctr">
                      <a:solidFill>
                        <a:srgbClr val="44496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sz="800" b="1" dirty="0"/>
                    </a:p>
                  </a:txBody>
                  <a:tcP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b="1" kern="1200" noProof="0" dirty="0">
                        <a:solidFill>
                          <a:srgbClr val="444960"/>
                        </a:solidFill>
                        <a:latin typeface="+mn-lt"/>
                        <a:ea typeface="+mn-ea"/>
                        <a:cs typeface="+mn-cs"/>
                      </a:endParaRPr>
                    </a:p>
                  </a:txBody>
                  <a:tcPr>
                    <a:lnL w="12700" cmpd="sng">
                      <a:noFill/>
                    </a:lnL>
                    <a:lnR w="19050" cap="flat" cmpd="sng" algn="ctr">
                      <a:solidFill>
                        <a:schemeClr val="bg1"/>
                      </a:solidFill>
                      <a:prstDash val="solid"/>
                      <a:round/>
                      <a:headEnd type="none" w="med" len="med"/>
                      <a:tailEnd type="none" w="med" len="med"/>
                    </a:lnR>
                    <a:lnT w="38100" cmpd="sng">
                      <a:noFill/>
                    </a:lnT>
                    <a:lnB w="19050" cap="flat" cmpd="sng" algn="ctr">
                      <a:solidFill>
                        <a:srgbClr val="44496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083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950" b="1" dirty="0"/>
                        <a:t>Implied EV</a:t>
                      </a:r>
                    </a:p>
                  </a:txBody>
                  <a:tcPr marL="45720" marR="45720">
                    <a:lnL w="12700" cmpd="sng">
                      <a:noFill/>
                    </a:lnL>
                    <a:lnR w="12700" cap="flat" cmpd="sng" algn="ctr">
                      <a:solidFill>
                        <a:schemeClr val="bg1"/>
                      </a:solidFill>
                      <a:prstDash val="solid"/>
                      <a:round/>
                      <a:headEnd type="none" w="med" len="med"/>
                      <a:tailEnd type="none" w="med" len="med"/>
                    </a:lnR>
                    <a:lnT w="19050" cap="flat" cmpd="sng" algn="ctr">
                      <a:solidFill>
                        <a:srgbClr val="444960"/>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r>
                        <a:rPr kumimoji="0" lang="en-US" sz="950" b="0" i="0" u="none" strike="noStrike" kern="1200" cap="none" spc="0" normalizeH="0" baseline="0" noProof="0" dirty="0">
                          <a:ln>
                            <a:noFill/>
                          </a:ln>
                          <a:solidFill>
                            <a:schemeClr val="tx1"/>
                          </a:solidFill>
                          <a:effectLst/>
                          <a:uLnTx/>
                          <a:uFillTx/>
                          <a:latin typeface="+mn-lt"/>
                          <a:cs typeface="+mn-cs"/>
                        </a:rPr>
                        <a:t>$67.1bn</a:t>
                      </a:r>
                      <a:endParaRPr lang="en-US" sz="950" dirty="0">
                        <a:solidFill>
                          <a:schemeClr val="tx1"/>
                        </a:solidFill>
                      </a:endParaRPr>
                    </a:p>
                  </a:txBody>
                  <a:tcPr marL="45720" marR="4572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9050" cap="flat" cmpd="sng" algn="ctr">
                      <a:solidFill>
                        <a:srgbClr val="444960"/>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endParaRPr lang="en-US" sz="950" dirty="0"/>
                    </a:p>
                  </a:txBody>
                  <a:tcP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9050" cap="flat" cmpd="sng" algn="ctr">
                      <a:solidFill>
                        <a:srgbClr val="444960"/>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2083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950" b="1" dirty="0"/>
                        <a:t>Share Issued</a:t>
                      </a:r>
                    </a:p>
                  </a:txBody>
                  <a:tcPr marL="45720" marR="45720">
                    <a:lnL w="12700" cmpd="sng">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r>
                        <a:rPr lang="en-US" sz="950" dirty="0">
                          <a:solidFill>
                            <a:schemeClr val="tx1"/>
                          </a:solidFill>
                        </a:rPr>
                        <a:t>$32.7bn</a:t>
                      </a:r>
                    </a:p>
                  </a:txBody>
                  <a:tcPr marL="45720" marR="4572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r>
                        <a:rPr lang="en-US" sz="950" dirty="0"/>
                        <a:t>19% of AT&amp;T</a:t>
                      </a:r>
                      <a:r>
                        <a:rPr lang="en-US" sz="950" baseline="0" dirty="0"/>
                        <a:t> shares*</a:t>
                      </a:r>
                      <a:endParaRPr lang="en-US" sz="950" dirty="0"/>
                    </a:p>
                  </a:txBody>
                  <a:tcP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2"/>
                  </a:ext>
                </a:extLst>
              </a:tr>
              <a:tr h="2083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950" b="1" dirty="0"/>
                        <a:t>Debt Issued</a:t>
                      </a:r>
                    </a:p>
                  </a:txBody>
                  <a:tcPr marL="45720" marR="45720">
                    <a:lnL w="12700" cmpd="sng">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r>
                        <a:rPr lang="en-US" sz="950" dirty="0">
                          <a:solidFill>
                            <a:schemeClr val="tx1"/>
                          </a:solidFill>
                        </a:rPr>
                        <a:t>$19.5bn</a:t>
                      </a:r>
                    </a:p>
                  </a:txBody>
                  <a:tcPr marL="45720" marR="4572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r>
                        <a:rPr lang="en-US" sz="950" dirty="0"/>
                        <a:t>Debt for Acquisition</a:t>
                      </a:r>
                    </a:p>
                  </a:txBody>
                  <a:tcP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3"/>
                  </a:ext>
                </a:extLst>
              </a:tr>
              <a:tr h="2083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950" b="1" dirty="0"/>
                        <a:t>Debt</a:t>
                      </a:r>
                      <a:r>
                        <a:rPr lang="en-US" sz="950" b="1" baseline="0" dirty="0"/>
                        <a:t> Assumed</a:t>
                      </a:r>
                      <a:endParaRPr lang="en-US" sz="950" b="1" dirty="0"/>
                    </a:p>
                  </a:txBody>
                  <a:tcPr marL="45720" marR="45720">
                    <a:lnL w="12700" cmpd="sng">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r>
                        <a:rPr lang="en-US" sz="950" dirty="0">
                          <a:solidFill>
                            <a:schemeClr val="tx1"/>
                          </a:solidFill>
                        </a:rPr>
                        <a:t>$18.6bn</a:t>
                      </a:r>
                    </a:p>
                  </a:txBody>
                  <a:tcPr marL="45720" marR="4572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r>
                        <a:rPr lang="en-US" sz="950" dirty="0"/>
                        <a:t>Debt in DirecTV</a:t>
                      </a:r>
                    </a:p>
                  </a:txBody>
                  <a:tcP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5"/>
                  </a:ext>
                </a:extLst>
              </a:tr>
              <a:tr h="2083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950" b="1" dirty="0"/>
                        <a:t>Available Cash </a:t>
                      </a:r>
                    </a:p>
                  </a:txBody>
                  <a:tcPr marL="45720" marR="45720">
                    <a:lnL w="12700" cmpd="sng">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lumMod val="95000"/>
                      </a:schemeClr>
                    </a:solidFill>
                  </a:tcPr>
                </a:tc>
                <a:tc>
                  <a:txBody>
                    <a:bodyPr/>
                    <a:lstStyle/>
                    <a:p>
                      <a:r>
                        <a:rPr lang="en-US" sz="950" dirty="0">
                          <a:solidFill>
                            <a:schemeClr val="tx1"/>
                          </a:solidFill>
                        </a:rPr>
                        <a:t>$14.4bn</a:t>
                      </a:r>
                    </a:p>
                  </a:txBody>
                  <a:tcPr marL="45720" marR="4572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2"/>
                    </a:solidFill>
                  </a:tcPr>
                </a:tc>
                <a:tc>
                  <a:txBody>
                    <a:bodyPr/>
                    <a:lstStyle/>
                    <a:p>
                      <a:r>
                        <a:rPr lang="en-US" sz="950" dirty="0"/>
                        <a:t>Cash Balance /</a:t>
                      </a:r>
                      <a:r>
                        <a:rPr lang="en-US" sz="950" baseline="0" dirty="0"/>
                        <a:t> Operating Cash</a:t>
                      </a:r>
                      <a:endParaRPr lang="en-US" sz="950" dirty="0"/>
                    </a:p>
                  </a:txBody>
                  <a:tcP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4"/>
                  </a:ext>
                </a:extLst>
              </a:tr>
            </a:tbl>
          </a:graphicData>
        </a:graphic>
      </p:graphicFrame>
      <p:graphicFrame>
        <p:nvGraphicFramePr>
          <p:cNvPr id="36" name="Group 108">
            <a:extLst>
              <a:ext uri="{FF2B5EF4-FFF2-40B4-BE49-F238E27FC236}">
                <a16:creationId xmlns:a16="http://schemas.microsoft.com/office/drawing/2014/main" id="{175D17B0-6BA7-4CE3-AC00-2E12D1053115}"/>
              </a:ext>
            </a:extLst>
          </p:cNvPr>
          <p:cNvGraphicFramePr>
            <a:graphicFrameLocks noGrp="1"/>
          </p:cNvGraphicFramePr>
          <p:nvPr>
            <p:extLst/>
          </p:nvPr>
        </p:nvGraphicFramePr>
        <p:xfrm>
          <a:off x="4732338" y="1229895"/>
          <a:ext cx="4114800" cy="228600"/>
        </p:xfrm>
        <a:graphic>
          <a:graphicData uri="http://schemas.openxmlformats.org/drawingml/2006/table">
            <a:tbl>
              <a:tblPr/>
              <a:tblGrid>
                <a:gridCol w="4114800">
                  <a:extLst>
                    <a:ext uri="{9D8B030D-6E8A-4147-A177-3AD203B41FA5}">
                      <a16:colId xmlns:a16="http://schemas.microsoft.com/office/drawing/2014/main" val="20000"/>
                    </a:ext>
                  </a:extLst>
                </a:gridCol>
              </a:tblGrid>
              <a:tr h="2286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950" b="1" i="0" u="none" strike="noStrike" cap="none" normalizeH="0" baseline="0" dirty="0">
                          <a:ln>
                            <a:noFill/>
                          </a:ln>
                          <a:solidFill>
                            <a:srgbClr val="000000"/>
                          </a:solidFill>
                          <a:effectLst/>
                          <a:latin typeface="+mn-lt"/>
                          <a:ea typeface="ＭＳ Ｐゴシック" pitchFamily="34" charset="-128"/>
                          <a:cs typeface="Arial" charset="0"/>
                        </a:rPr>
                        <a:t>DirecTV Background</a:t>
                      </a:r>
                      <a:endParaRPr kumimoji="0" lang="en-US" sz="950" b="1" i="0" u="none" strike="noStrike" cap="none" normalizeH="0" baseline="0" dirty="0">
                        <a:ln>
                          <a:noFill/>
                        </a:ln>
                        <a:solidFill>
                          <a:srgbClr val="000000"/>
                        </a:solidFill>
                        <a:effectLst/>
                        <a:latin typeface="+mn-lt"/>
                        <a:ea typeface="ＭＳ Ｐゴシック" pitchFamily="34" charset="-128"/>
                        <a:cs typeface="Arial" charset="0"/>
                      </a:endParaRPr>
                    </a:p>
                  </a:txBody>
                  <a:tcPr marL="45720" marR="27432" marT="18288" marB="18288" anchor="ctr" horzOverflow="overflow">
                    <a:lnL>
                      <a:noFill/>
                    </a:lnL>
                    <a:lnR w="38100" cap="flat" cmpd="sng" algn="ctr">
                      <a:noFill/>
                      <a:prstDash val="solid"/>
                      <a:round/>
                      <a:headEnd type="none" w="med" len="med"/>
                      <a:tailEnd type="none" w="med" len="med"/>
                    </a:lnR>
                    <a:lnT>
                      <a:noFill/>
                    </a:lnT>
                    <a:lnB w="6350" cap="flat" cmpd="sng" algn="ctr">
                      <a:noFill/>
                      <a:prstDash val="solid"/>
                      <a:round/>
                      <a:headEnd type="none" w="med" len="med"/>
                      <a:tailEnd type="none" w="med" len="med"/>
                    </a:lnB>
                    <a:lnTlToBr>
                      <a:noFill/>
                    </a:lnTlToBr>
                    <a:lnBlToTr>
                      <a:noFill/>
                    </a:lnBlToTr>
                    <a:solidFill>
                      <a:srgbClr val="ADBEC6"/>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15393742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itle 1">
            <a:extLst>
              <a:ext uri="{FF2B5EF4-FFF2-40B4-BE49-F238E27FC236}">
                <a16:creationId xmlns:a16="http://schemas.microsoft.com/office/drawing/2014/main" id="{7FD9D53D-7815-474F-8C93-1E664B5EB6A5}"/>
              </a:ext>
            </a:extLst>
          </p:cNvPr>
          <p:cNvSpPr txBox="1">
            <a:spLocks/>
          </p:cNvSpPr>
          <p:nvPr/>
        </p:nvSpPr>
        <p:spPr bwMode="auto">
          <a:xfrm>
            <a:off x="219077" y="254002"/>
            <a:ext cx="8645525" cy="60388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2800">
                <a:solidFill>
                  <a:schemeClr val="bg1"/>
                </a:solidFill>
                <a:latin typeface="+mj-lt"/>
                <a:ea typeface="+mj-ea"/>
                <a:cs typeface="+mj-cs"/>
              </a:defRPr>
            </a:lvl1pPr>
            <a:lvl2pPr algn="r" rtl="0" eaLnBrk="0" fontAlgn="base" hangingPunct="0">
              <a:spcBef>
                <a:spcPct val="0"/>
              </a:spcBef>
              <a:spcAft>
                <a:spcPct val="0"/>
              </a:spcAft>
              <a:defRPr sz="2800">
                <a:solidFill>
                  <a:schemeClr val="bg1"/>
                </a:solidFill>
                <a:latin typeface="HelveticaNeue LT 45 Lt" pitchFamily="34" charset="0"/>
                <a:cs typeface="Arial" charset="0"/>
              </a:defRPr>
            </a:lvl2pPr>
            <a:lvl3pPr algn="r" rtl="0" eaLnBrk="0" fontAlgn="base" hangingPunct="0">
              <a:spcBef>
                <a:spcPct val="0"/>
              </a:spcBef>
              <a:spcAft>
                <a:spcPct val="0"/>
              </a:spcAft>
              <a:defRPr sz="2800">
                <a:solidFill>
                  <a:schemeClr val="bg1"/>
                </a:solidFill>
                <a:latin typeface="HelveticaNeue LT 45 Lt" pitchFamily="34" charset="0"/>
                <a:cs typeface="Arial" charset="0"/>
              </a:defRPr>
            </a:lvl3pPr>
            <a:lvl4pPr algn="r" rtl="0" eaLnBrk="0" fontAlgn="base" hangingPunct="0">
              <a:spcBef>
                <a:spcPct val="0"/>
              </a:spcBef>
              <a:spcAft>
                <a:spcPct val="0"/>
              </a:spcAft>
              <a:defRPr sz="2800">
                <a:solidFill>
                  <a:schemeClr val="bg1"/>
                </a:solidFill>
                <a:latin typeface="HelveticaNeue LT 45 Lt" pitchFamily="34" charset="0"/>
                <a:cs typeface="Arial" charset="0"/>
              </a:defRPr>
            </a:lvl4pPr>
            <a:lvl5pPr algn="r" rtl="0" eaLnBrk="0" fontAlgn="base" hangingPunct="0">
              <a:spcBef>
                <a:spcPct val="0"/>
              </a:spcBef>
              <a:spcAft>
                <a:spcPct val="0"/>
              </a:spcAft>
              <a:defRPr sz="2800">
                <a:solidFill>
                  <a:schemeClr val="bg1"/>
                </a:solidFill>
                <a:latin typeface="HelveticaNeue LT 45 Lt" pitchFamily="34" charset="0"/>
                <a:cs typeface="Arial" charset="0"/>
              </a:defRPr>
            </a:lvl5pPr>
            <a:lvl6pPr marL="457200" algn="r" rtl="0" fontAlgn="base">
              <a:spcBef>
                <a:spcPct val="0"/>
              </a:spcBef>
              <a:spcAft>
                <a:spcPct val="0"/>
              </a:spcAft>
              <a:defRPr sz="2800">
                <a:solidFill>
                  <a:schemeClr val="bg1"/>
                </a:solidFill>
                <a:latin typeface="HelveticaNeue LT 45 Lt" pitchFamily="34" charset="0"/>
                <a:cs typeface="Arial" charset="0"/>
              </a:defRPr>
            </a:lvl6pPr>
            <a:lvl7pPr marL="914400" algn="r" rtl="0" fontAlgn="base">
              <a:spcBef>
                <a:spcPct val="0"/>
              </a:spcBef>
              <a:spcAft>
                <a:spcPct val="0"/>
              </a:spcAft>
              <a:defRPr sz="2800">
                <a:solidFill>
                  <a:schemeClr val="bg1"/>
                </a:solidFill>
                <a:latin typeface="HelveticaNeue LT 45 Lt" pitchFamily="34" charset="0"/>
                <a:cs typeface="Arial" charset="0"/>
              </a:defRPr>
            </a:lvl7pPr>
            <a:lvl8pPr marL="1371600" algn="r" rtl="0" fontAlgn="base">
              <a:spcBef>
                <a:spcPct val="0"/>
              </a:spcBef>
              <a:spcAft>
                <a:spcPct val="0"/>
              </a:spcAft>
              <a:defRPr sz="2800">
                <a:solidFill>
                  <a:schemeClr val="bg1"/>
                </a:solidFill>
                <a:latin typeface="HelveticaNeue LT 45 Lt" pitchFamily="34" charset="0"/>
                <a:cs typeface="Arial" charset="0"/>
              </a:defRPr>
            </a:lvl8pPr>
            <a:lvl9pPr marL="1828800" algn="r" rtl="0" fontAlgn="base">
              <a:spcBef>
                <a:spcPct val="0"/>
              </a:spcBef>
              <a:spcAft>
                <a:spcPct val="0"/>
              </a:spcAft>
              <a:defRPr sz="2800">
                <a:solidFill>
                  <a:schemeClr val="bg1"/>
                </a:solidFill>
                <a:latin typeface="HelveticaNeue LT 45 Lt" pitchFamily="34" charset="0"/>
                <a:cs typeface="Arial" charset="0"/>
              </a:defRPr>
            </a:lvl9pPr>
          </a:lstStyle>
          <a:p>
            <a:r>
              <a:rPr lang="en-US" kern="0" dirty="0">
                <a:solidFill>
                  <a:srgbClr val="FFFFFF"/>
                </a:solidFill>
                <a:latin typeface="HelveticaNeue LT 45 Lt"/>
                <a:cs typeface="Arial"/>
              </a:rPr>
              <a:t>Precedent Transaction Synopsis (EA/TTW)</a:t>
            </a:r>
            <a:endParaRPr lang="en-CA" kern="0" dirty="0">
              <a:solidFill>
                <a:srgbClr val="FFFFFF"/>
              </a:solidFill>
              <a:latin typeface="HelveticaNeue LT 45 Lt"/>
              <a:cs typeface="Arial"/>
            </a:endParaRPr>
          </a:p>
        </p:txBody>
      </p:sp>
      <p:sp>
        <p:nvSpPr>
          <p:cNvPr id="10" name="TextBox 9">
            <a:extLst>
              <a:ext uri="{FF2B5EF4-FFF2-40B4-BE49-F238E27FC236}">
                <a16:creationId xmlns:a16="http://schemas.microsoft.com/office/drawing/2014/main" id="{7B5166A6-F6CB-4B9D-9A93-8904AFC79D81}"/>
              </a:ext>
            </a:extLst>
          </p:cNvPr>
          <p:cNvSpPr txBox="1"/>
          <p:nvPr/>
        </p:nvSpPr>
        <p:spPr>
          <a:xfrm>
            <a:off x="258763" y="1066588"/>
            <a:ext cx="8596312" cy="498598"/>
          </a:xfrm>
          <a:prstGeom prst="rect">
            <a:avLst/>
          </a:prstGeom>
          <a:noFill/>
          <a:ln>
            <a:noFill/>
            <a:prstDash val="dash"/>
          </a:ln>
        </p:spPr>
        <p:txBody>
          <a:bodyPr wrap="square" lIns="90000" tIns="45720" bIns="45720" rtlCol="0" anchor="ctr" anchorCtr="0">
            <a:spAutoFit/>
          </a:bodyPr>
          <a:lstStyle/>
          <a:p>
            <a:pPr defTabSz="663575" eaLnBrk="0" hangingPunct="0">
              <a:lnSpc>
                <a:spcPct val="110000"/>
              </a:lnSpc>
              <a:spcAft>
                <a:spcPts val="100"/>
              </a:spcAft>
              <a:buClr>
                <a:srgbClr val="003399"/>
              </a:buClr>
              <a:defRPr/>
            </a:pPr>
            <a:r>
              <a:rPr lang="en-CA" sz="1200" b="1" dirty="0">
                <a:solidFill>
                  <a:srgbClr val="444960"/>
                </a:solidFill>
                <a:latin typeface="Helvetica"/>
                <a:cs typeface="Arial"/>
              </a:rPr>
              <a:t>On February 24</a:t>
            </a:r>
            <a:r>
              <a:rPr lang="en-CA" sz="1200" b="1" baseline="30000" dirty="0">
                <a:solidFill>
                  <a:srgbClr val="444960"/>
                </a:solidFill>
                <a:latin typeface="Helvetica"/>
                <a:cs typeface="Arial"/>
              </a:rPr>
              <a:t>th</a:t>
            </a:r>
            <a:r>
              <a:rPr lang="en-CA" sz="1200" b="1" dirty="0">
                <a:solidFill>
                  <a:srgbClr val="444960"/>
                </a:solidFill>
                <a:latin typeface="Helvetica"/>
                <a:cs typeface="Arial"/>
              </a:rPr>
              <a:t>, 2008, EA publicly announced an unsolicited all - cash offer to acquire TTWO for $26.00 per share, representing a 49.8% premium</a:t>
            </a:r>
          </a:p>
        </p:txBody>
      </p:sp>
      <p:sp>
        <p:nvSpPr>
          <p:cNvPr id="11" name="Rounded Rectangle 51">
            <a:extLst>
              <a:ext uri="{FF2B5EF4-FFF2-40B4-BE49-F238E27FC236}">
                <a16:creationId xmlns:a16="http://schemas.microsoft.com/office/drawing/2014/main" id="{88D0365A-81DC-4EC3-BC76-9A093933A746}"/>
              </a:ext>
            </a:extLst>
          </p:cNvPr>
          <p:cNvSpPr/>
          <p:nvPr/>
        </p:nvSpPr>
        <p:spPr>
          <a:xfrm>
            <a:off x="258765" y="1613596"/>
            <a:ext cx="8586363" cy="247555"/>
          </a:xfrm>
          <a:prstGeom prst="roundRect">
            <a:avLst/>
          </a:prstGeom>
          <a:solidFill>
            <a:srgbClr val="444960"/>
          </a:solidFill>
          <a:ln w="25400" cap="flat" cmpd="sng" algn="ctr">
            <a:noFill/>
            <a:prstDash val="solid"/>
          </a:ln>
          <a:effectLst/>
        </p:spPr>
        <p:txBody>
          <a:bodyPr wrap="square" lIns="36000" tIns="36000" rIns="36000" bIns="36000" rtlCol="0" anchor="ctr" anchorCtr="0"/>
          <a:lstStyle/>
          <a:p>
            <a:pPr algn="ctr">
              <a:defRPr/>
            </a:pPr>
            <a:r>
              <a:rPr lang="en-US" sz="950" b="1" kern="0" dirty="0">
                <a:solidFill>
                  <a:srgbClr val="FFFFFF"/>
                </a:solidFill>
                <a:latin typeface="Helvetica"/>
                <a:cs typeface="Helvetica"/>
              </a:rPr>
              <a:t>Offer Process</a:t>
            </a:r>
          </a:p>
        </p:txBody>
      </p:sp>
      <p:sp>
        <p:nvSpPr>
          <p:cNvPr id="16" name="Rounded Rectangle 44">
            <a:extLst>
              <a:ext uri="{FF2B5EF4-FFF2-40B4-BE49-F238E27FC236}">
                <a16:creationId xmlns:a16="http://schemas.microsoft.com/office/drawing/2014/main" id="{FB0F31C6-247A-4CD3-AE32-115AA53D6D47}"/>
              </a:ext>
            </a:extLst>
          </p:cNvPr>
          <p:cNvSpPr/>
          <p:nvPr/>
        </p:nvSpPr>
        <p:spPr>
          <a:xfrm>
            <a:off x="304274" y="5084338"/>
            <a:ext cx="8586363" cy="247555"/>
          </a:xfrm>
          <a:prstGeom prst="roundRect">
            <a:avLst/>
          </a:prstGeom>
          <a:solidFill>
            <a:srgbClr val="444960"/>
          </a:solidFill>
          <a:ln w="25400" cap="flat" cmpd="sng" algn="ctr">
            <a:noFill/>
            <a:prstDash val="solid"/>
          </a:ln>
          <a:effectLst/>
        </p:spPr>
        <p:txBody>
          <a:bodyPr wrap="square" lIns="36000" tIns="36000" rIns="36000" bIns="36000" rtlCol="0" anchor="ctr" anchorCtr="0"/>
          <a:lstStyle/>
          <a:p>
            <a:pPr algn="ctr">
              <a:defRPr/>
            </a:pPr>
            <a:r>
              <a:rPr lang="en-US" sz="950" b="1" kern="0" dirty="0">
                <a:solidFill>
                  <a:srgbClr val="FFFFFF"/>
                </a:solidFill>
                <a:latin typeface="Helvetica"/>
                <a:cs typeface="Helvetica"/>
              </a:rPr>
              <a:t>Analyst Comments</a:t>
            </a:r>
          </a:p>
        </p:txBody>
      </p:sp>
      <p:sp>
        <p:nvSpPr>
          <p:cNvPr id="18" name="TextBox 17">
            <a:extLst>
              <a:ext uri="{FF2B5EF4-FFF2-40B4-BE49-F238E27FC236}">
                <a16:creationId xmlns:a16="http://schemas.microsoft.com/office/drawing/2014/main" id="{739C8578-8C12-43E8-98D5-8DD7AB160C62}"/>
              </a:ext>
            </a:extLst>
          </p:cNvPr>
          <p:cNvSpPr txBox="1"/>
          <p:nvPr/>
        </p:nvSpPr>
        <p:spPr>
          <a:xfrm>
            <a:off x="245112" y="5272585"/>
            <a:ext cx="8586363" cy="1284967"/>
          </a:xfrm>
          <a:prstGeom prst="rect">
            <a:avLst/>
          </a:prstGeom>
          <a:noFill/>
        </p:spPr>
        <p:txBody>
          <a:bodyPr wrap="square" rtlCol="0">
            <a:spAutoFit/>
          </a:bodyPr>
          <a:lstStyle/>
          <a:p>
            <a:pPr marL="0" lvl="1">
              <a:spcAft>
                <a:spcPts val="300"/>
              </a:spcAft>
              <a:defRPr/>
            </a:pPr>
            <a:endParaRPr lang="en-CA" sz="950" b="1" dirty="0">
              <a:solidFill>
                <a:srgbClr val="000000"/>
              </a:solidFill>
              <a:latin typeface="Helvetica"/>
              <a:cs typeface="Arial"/>
            </a:endParaRPr>
          </a:p>
          <a:p>
            <a:pPr marL="0" lvl="1">
              <a:spcAft>
                <a:spcPts val="300"/>
              </a:spcAft>
              <a:defRPr/>
            </a:pPr>
            <a:r>
              <a:rPr lang="en-CA" sz="950" b="1" dirty="0">
                <a:solidFill>
                  <a:srgbClr val="000000"/>
                </a:solidFill>
                <a:latin typeface="Helvetica"/>
                <a:cs typeface="Arial"/>
              </a:rPr>
              <a:t>“The outcome [of the bid] will be highly dependent on the positioning of several key shareholders, including Oppenheimer (which owns 23% of the float), Fidelity (14%), </a:t>
            </a:r>
            <a:r>
              <a:rPr lang="en-CA" sz="950" b="1" dirty="0" err="1">
                <a:solidFill>
                  <a:srgbClr val="000000"/>
                </a:solidFill>
                <a:latin typeface="Helvetica"/>
                <a:cs typeface="Arial"/>
              </a:rPr>
              <a:t>Unicredito</a:t>
            </a:r>
            <a:r>
              <a:rPr lang="en-CA" sz="950" b="1" dirty="0">
                <a:solidFill>
                  <a:srgbClr val="000000"/>
                </a:solidFill>
                <a:latin typeface="Helvetica"/>
                <a:cs typeface="Arial"/>
              </a:rPr>
              <a:t> </a:t>
            </a:r>
            <a:r>
              <a:rPr lang="en-CA" sz="950" b="1" dirty="0" err="1">
                <a:solidFill>
                  <a:srgbClr val="000000"/>
                </a:solidFill>
                <a:latin typeface="Helvetica"/>
                <a:cs typeface="Arial"/>
              </a:rPr>
              <a:t>Italiano</a:t>
            </a:r>
            <a:r>
              <a:rPr lang="en-CA" sz="950" b="1" dirty="0">
                <a:solidFill>
                  <a:srgbClr val="000000"/>
                </a:solidFill>
                <a:latin typeface="Helvetica"/>
                <a:cs typeface="Arial"/>
              </a:rPr>
              <a:t> (11%), Legg Mason (10%), and Neuberger Berman (7%).”</a:t>
            </a:r>
          </a:p>
          <a:p>
            <a:pPr marL="0" lvl="1">
              <a:spcAft>
                <a:spcPts val="300"/>
              </a:spcAft>
              <a:defRPr/>
            </a:pPr>
            <a:r>
              <a:rPr lang="en-CA" sz="100" b="1" dirty="0">
                <a:solidFill>
                  <a:srgbClr val="000000"/>
                </a:solidFill>
                <a:latin typeface="Helvetica"/>
                <a:cs typeface="Arial"/>
              </a:rPr>
              <a:t>`</a:t>
            </a:r>
          </a:p>
          <a:p>
            <a:pPr marL="0" lvl="1">
              <a:spcAft>
                <a:spcPts val="300"/>
              </a:spcAft>
              <a:defRPr/>
            </a:pPr>
            <a:r>
              <a:rPr lang="en-CA" sz="950" b="1" dirty="0">
                <a:solidFill>
                  <a:srgbClr val="000000"/>
                </a:solidFill>
                <a:latin typeface="Helvetica"/>
                <a:cs typeface="Arial"/>
              </a:rPr>
              <a:t>“Ultimately, we believe EA should be willing to raise their bid to up to $32 if EA management believes they have at least a 60% chance of convincing </a:t>
            </a:r>
            <a:r>
              <a:rPr lang="en-CA" sz="950" b="1" dirty="0" err="1">
                <a:solidFill>
                  <a:srgbClr val="000000"/>
                </a:solidFill>
                <a:latin typeface="Helvetica"/>
                <a:cs typeface="Arial"/>
              </a:rPr>
              <a:t>Rockstar</a:t>
            </a:r>
            <a:r>
              <a:rPr lang="en-CA" sz="950" b="1" dirty="0">
                <a:solidFill>
                  <a:srgbClr val="000000"/>
                </a:solidFill>
                <a:latin typeface="Helvetica"/>
                <a:cs typeface="Arial"/>
              </a:rPr>
              <a:t> Games’ top development talent to stay. Given John </a:t>
            </a:r>
            <a:r>
              <a:rPr lang="en-CA" sz="950" b="1" dirty="0" err="1">
                <a:solidFill>
                  <a:srgbClr val="000000"/>
                </a:solidFill>
                <a:latin typeface="Helvetica"/>
                <a:cs typeface="Arial"/>
              </a:rPr>
              <a:t>Riccitiello’s</a:t>
            </a:r>
            <a:r>
              <a:rPr lang="en-CA" sz="950" b="1" dirty="0">
                <a:solidFill>
                  <a:srgbClr val="000000"/>
                </a:solidFill>
                <a:latin typeface="Helvetica"/>
                <a:cs typeface="Arial"/>
              </a:rPr>
              <a:t> highly complimentary comments towards </a:t>
            </a:r>
            <a:r>
              <a:rPr lang="en-CA" sz="950" b="1" dirty="0" err="1">
                <a:solidFill>
                  <a:srgbClr val="000000"/>
                </a:solidFill>
                <a:latin typeface="Helvetica"/>
                <a:cs typeface="Arial"/>
              </a:rPr>
              <a:t>Rockstar</a:t>
            </a:r>
            <a:r>
              <a:rPr lang="en-CA" sz="950" b="1" dirty="0">
                <a:solidFill>
                  <a:srgbClr val="000000"/>
                </a:solidFill>
                <a:latin typeface="Helvetica"/>
                <a:cs typeface="Arial"/>
              </a:rPr>
              <a:t> during EA’s presentation on Monday, we believe EA will make retaining </a:t>
            </a:r>
            <a:r>
              <a:rPr lang="en-CA" sz="950" b="1" dirty="0" err="1">
                <a:solidFill>
                  <a:srgbClr val="000000"/>
                </a:solidFill>
                <a:latin typeface="Helvetica"/>
                <a:cs typeface="Arial"/>
              </a:rPr>
              <a:t>Rockstar’s</a:t>
            </a:r>
            <a:r>
              <a:rPr lang="en-CA" sz="950" b="1" dirty="0">
                <a:solidFill>
                  <a:srgbClr val="000000"/>
                </a:solidFill>
                <a:latin typeface="Helvetica"/>
                <a:cs typeface="Arial"/>
              </a:rPr>
              <a:t> talent a top priority.”</a:t>
            </a:r>
          </a:p>
          <a:p>
            <a:pPr marL="0" lvl="1">
              <a:spcAft>
                <a:spcPts val="300"/>
              </a:spcAft>
              <a:defRPr/>
            </a:pPr>
            <a:endParaRPr lang="en-CA" sz="950" b="1" dirty="0">
              <a:solidFill>
                <a:srgbClr val="000000"/>
              </a:solidFill>
              <a:latin typeface="Helvetica"/>
              <a:cs typeface="Arial"/>
            </a:endParaRPr>
          </a:p>
        </p:txBody>
      </p:sp>
      <p:sp>
        <p:nvSpPr>
          <p:cNvPr id="21" name="Rectangle 20">
            <a:extLst>
              <a:ext uri="{FF2B5EF4-FFF2-40B4-BE49-F238E27FC236}">
                <a16:creationId xmlns:a16="http://schemas.microsoft.com/office/drawing/2014/main" id="{A47DF3BF-F65D-436F-A9E9-1812668697BE}"/>
              </a:ext>
            </a:extLst>
          </p:cNvPr>
          <p:cNvSpPr/>
          <p:nvPr/>
        </p:nvSpPr>
        <p:spPr bwMode="auto">
          <a:xfrm>
            <a:off x="301504" y="1909557"/>
            <a:ext cx="1092518" cy="270000"/>
          </a:xfrm>
          <a:prstGeom prst="rect">
            <a:avLst/>
          </a:prstGeom>
          <a:solidFill>
            <a:schemeClr val="bg2"/>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fontAlgn="base">
              <a:spcBef>
                <a:spcPct val="0"/>
              </a:spcBef>
              <a:spcAft>
                <a:spcPct val="0"/>
              </a:spcAft>
              <a:defRPr/>
            </a:pPr>
            <a:r>
              <a:rPr lang="en-CA" sz="900" b="1" dirty="0">
                <a:solidFill>
                  <a:srgbClr val="000000"/>
                </a:solidFill>
                <a:latin typeface="Helvetica (Body)"/>
                <a:ea typeface="ＭＳ Ｐゴシック" pitchFamily="34" charset="-128"/>
                <a:cs typeface="Arial"/>
              </a:rPr>
              <a:t>Feb 6, 2008</a:t>
            </a:r>
          </a:p>
        </p:txBody>
      </p:sp>
      <p:sp>
        <p:nvSpPr>
          <p:cNvPr id="22" name="Rectangle 21">
            <a:extLst>
              <a:ext uri="{FF2B5EF4-FFF2-40B4-BE49-F238E27FC236}">
                <a16:creationId xmlns:a16="http://schemas.microsoft.com/office/drawing/2014/main" id="{57844925-52BF-4A2B-B1C6-99A00B1744DF}"/>
              </a:ext>
            </a:extLst>
          </p:cNvPr>
          <p:cNvSpPr/>
          <p:nvPr/>
        </p:nvSpPr>
        <p:spPr>
          <a:xfrm>
            <a:off x="1460124" y="1904416"/>
            <a:ext cx="7394950" cy="276999"/>
          </a:xfrm>
          <a:prstGeom prst="rect">
            <a:avLst/>
          </a:prstGeom>
          <a:ln w="3175" cmpd="sng">
            <a:solidFill>
              <a:schemeClr val="bg2">
                <a:lumMod val="50000"/>
              </a:schemeClr>
            </a:solidFill>
            <a:prstDash val="dash"/>
          </a:ln>
        </p:spPr>
        <p:txBody>
          <a:bodyPr wrap="square" tIns="0" bIns="0" anchor="ctr">
            <a:spAutoFit/>
          </a:bodyPr>
          <a:lstStyle/>
          <a:p>
            <a:pPr marL="0" lvl="1" algn="just">
              <a:spcAft>
                <a:spcPts val="300"/>
              </a:spcAft>
              <a:defRPr/>
            </a:pPr>
            <a:r>
              <a:rPr lang="en-CA" sz="900" dirty="0">
                <a:solidFill>
                  <a:srgbClr val="000000"/>
                </a:solidFill>
                <a:latin typeface="Helvetica"/>
                <a:cs typeface="Arial"/>
              </a:rPr>
              <a:t>Electronic Arts privately makes an offer of </a:t>
            </a:r>
            <a:r>
              <a:rPr lang="en-CA" sz="900" b="1" dirty="0">
                <a:solidFill>
                  <a:srgbClr val="000000"/>
                </a:solidFill>
                <a:latin typeface="Helvetica"/>
                <a:cs typeface="Arial"/>
              </a:rPr>
              <a:t>$25.00 per share </a:t>
            </a:r>
            <a:r>
              <a:rPr lang="en-CA" sz="900" dirty="0">
                <a:solidFill>
                  <a:srgbClr val="000000"/>
                </a:solidFill>
                <a:latin typeface="Helvetica"/>
                <a:cs typeface="Arial"/>
              </a:rPr>
              <a:t>which was rejected by Take-Two management. This represented a </a:t>
            </a:r>
            <a:r>
              <a:rPr lang="en-CA" sz="900" b="1" dirty="0">
                <a:solidFill>
                  <a:srgbClr val="000000"/>
                </a:solidFill>
                <a:latin typeface="Helvetica"/>
                <a:cs typeface="Arial"/>
              </a:rPr>
              <a:t>53.3% premium </a:t>
            </a:r>
            <a:r>
              <a:rPr lang="en-CA" sz="900" dirty="0">
                <a:solidFill>
                  <a:srgbClr val="000000"/>
                </a:solidFill>
                <a:latin typeface="Helvetica"/>
                <a:cs typeface="Arial"/>
              </a:rPr>
              <a:t>to Take-Two's closing price of $16.50</a:t>
            </a:r>
          </a:p>
        </p:txBody>
      </p:sp>
      <p:sp>
        <p:nvSpPr>
          <p:cNvPr id="23" name="Rectangle 22">
            <a:extLst>
              <a:ext uri="{FF2B5EF4-FFF2-40B4-BE49-F238E27FC236}">
                <a16:creationId xmlns:a16="http://schemas.microsoft.com/office/drawing/2014/main" id="{8DD269E4-7450-4C40-8D25-C8FB0172CB5F}"/>
              </a:ext>
            </a:extLst>
          </p:cNvPr>
          <p:cNvSpPr/>
          <p:nvPr/>
        </p:nvSpPr>
        <p:spPr bwMode="auto">
          <a:xfrm>
            <a:off x="296820" y="2261585"/>
            <a:ext cx="1092518" cy="270000"/>
          </a:xfrm>
          <a:prstGeom prst="rect">
            <a:avLst/>
          </a:prstGeom>
          <a:solidFill>
            <a:schemeClr val="bg2"/>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fontAlgn="base">
              <a:spcBef>
                <a:spcPct val="0"/>
              </a:spcBef>
              <a:spcAft>
                <a:spcPct val="0"/>
              </a:spcAft>
              <a:defRPr/>
            </a:pPr>
            <a:r>
              <a:rPr lang="en-CA" sz="900" b="1" dirty="0">
                <a:solidFill>
                  <a:srgbClr val="000000"/>
                </a:solidFill>
                <a:latin typeface="Helvetica (Body)"/>
                <a:ea typeface="ＭＳ Ｐゴシック" pitchFamily="34" charset="-128"/>
                <a:cs typeface="Arial"/>
              </a:rPr>
              <a:t>Feb 19, 2008</a:t>
            </a:r>
          </a:p>
        </p:txBody>
      </p:sp>
      <p:sp>
        <p:nvSpPr>
          <p:cNvPr id="24" name="Rectangle 23">
            <a:extLst>
              <a:ext uri="{FF2B5EF4-FFF2-40B4-BE49-F238E27FC236}">
                <a16:creationId xmlns:a16="http://schemas.microsoft.com/office/drawing/2014/main" id="{8B585DFB-CA2D-4FF1-BF9D-83990FE1A892}"/>
              </a:ext>
            </a:extLst>
          </p:cNvPr>
          <p:cNvSpPr/>
          <p:nvPr/>
        </p:nvSpPr>
        <p:spPr bwMode="auto">
          <a:xfrm>
            <a:off x="296820" y="2613613"/>
            <a:ext cx="1092518" cy="270000"/>
          </a:xfrm>
          <a:prstGeom prst="rect">
            <a:avLst/>
          </a:prstGeom>
          <a:solidFill>
            <a:schemeClr val="bg2"/>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fontAlgn="base">
              <a:spcBef>
                <a:spcPct val="0"/>
              </a:spcBef>
              <a:spcAft>
                <a:spcPct val="0"/>
              </a:spcAft>
              <a:defRPr/>
            </a:pPr>
            <a:r>
              <a:rPr lang="en-CA" sz="900" b="1" dirty="0">
                <a:solidFill>
                  <a:srgbClr val="000000"/>
                </a:solidFill>
                <a:latin typeface="Helvetica (Body)"/>
                <a:ea typeface="ＭＳ Ｐゴシック" pitchFamily="34" charset="-128"/>
                <a:cs typeface="Arial"/>
              </a:rPr>
              <a:t>Feb 24, 2008</a:t>
            </a:r>
          </a:p>
        </p:txBody>
      </p:sp>
      <p:sp>
        <p:nvSpPr>
          <p:cNvPr id="25" name="Rectangle 24">
            <a:extLst>
              <a:ext uri="{FF2B5EF4-FFF2-40B4-BE49-F238E27FC236}">
                <a16:creationId xmlns:a16="http://schemas.microsoft.com/office/drawing/2014/main" id="{D7416609-DCA3-4CC5-8600-68642BF6647F}"/>
              </a:ext>
            </a:extLst>
          </p:cNvPr>
          <p:cNvSpPr/>
          <p:nvPr/>
        </p:nvSpPr>
        <p:spPr>
          <a:xfrm>
            <a:off x="1460123" y="2279111"/>
            <a:ext cx="7394400" cy="230832"/>
          </a:xfrm>
          <a:prstGeom prst="rect">
            <a:avLst/>
          </a:prstGeom>
          <a:ln w="3175" cmpd="sng">
            <a:solidFill>
              <a:schemeClr val="bg2">
                <a:lumMod val="50000"/>
              </a:schemeClr>
            </a:solidFill>
            <a:prstDash val="dash"/>
          </a:ln>
        </p:spPr>
        <p:txBody>
          <a:bodyPr wrap="square" anchor="ctr">
            <a:spAutoFit/>
          </a:bodyPr>
          <a:lstStyle/>
          <a:p>
            <a:pPr marL="0" lvl="1" algn="just">
              <a:spcAft>
                <a:spcPts val="300"/>
              </a:spcAft>
              <a:defRPr/>
            </a:pPr>
            <a:r>
              <a:rPr lang="en-CA" sz="900" dirty="0">
                <a:solidFill>
                  <a:srgbClr val="000000"/>
                </a:solidFill>
                <a:latin typeface="Helvetica"/>
                <a:cs typeface="Arial"/>
              </a:rPr>
              <a:t>Electronic Arts privately makes a subsequent offer of </a:t>
            </a:r>
            <a:r>
              <a:rPr lang="en-CA" sz="900" b="1" dirty="0">
                <a:solidFill>
                  <a:srgbClr val="000000"/>
                </a:solidFill>
                <a:latin typeface="Helvetica"/>
                <a:cs typeface="Arial"/>
              </a:rPr>
              <a:t>$26.00 per share </a:t>
            </a:r>
            <a:r>
              <a:rPr lang="en-CA" sz="900" dirty="0">
                <a:solidFill>
                  <a:srgbClr val="000000"/>
                </a:solidFill>
                <a:latin typeface="Helvetica"/>
                <a:cs typeface="Arial"/>
              </a:rPr>
              <a:t>in cash which was also rejected by management</a:t>
            </a:r>
          </a:p>
        </p:txBody>
      </p:sp>
      <p:sp>
        <p:nvSpPr>
          <p:cNvPr id="26" name="Rectangle 25">
            <a:extLst>
              <a:ext uri="{FF2B5EF4-FFF2-40B4-BE49-F238E27FC236}">
                <a16:creationId xmlns:a16="http://schemas.microsoft.com/office/drawing/2014/main" id="{2B10BDA0-5AFC-46B7-B79F-BC67E44A25BD}"/>
              </a:ext>
            </a:extLst>
          </p:cNvPr>
          <p:cNvSpPr/>
          <p:nvPr/>
        </p:nvSpPr>
        <p:spPr>
          <a:xfrm>
            <a:off x="1460124" y="2561475"/>
            <a:ext cx="7394400" cy="369332"/>
          </a:xfrm>
          <a:prstGeom prst="rect">
            <a:avLst/>
          </a:prstGeom>
          <a:ln w="3175" cmpd="sng">
            <a:solidFill>
              <a:schemeClr val="bg2">
                <a:lumMod val="50000"/>
              </a:schemeClr>
            </a:solidFill>
            <a:prstDash val="dash"/>
          </a:ln>
        </p:spPr>
        <p:txBody>
          <a:bodyPr wrap="square" anchor="ctr">
            <a:spAutoFit/>
          </a:bodyPr>
          <a:lstStyle/>
          <a:p>
            <a:pPr marL="0" lvl="1" algn="just">
              <a:spcAft>
                <a:spcPts val="300"/>
              </a:spcAft>
              <a:defRPr/>
            </a:pPr>
            <a:r>
              <a:rPr lang="en-CA" sz="900" dirty="0">
                <a:solidFill>
                  <a:srgbClr val="000000"/>
                </a:solidFill>
                <a:latin typeface="Helvetica"/>
                <a:cs typeface="Arial"/>
              </a:rPr>
              <a:t>Electronic Arts publicly announces the $26.00 per share offer in hopes of getting support from Take-Two shareholders. This represented a </a:t>
            </a:r>
            <a:r>
              <a:rPr lang="en-CA" sz="900" b="1" dirty="0">
                <a:solidFill>
                  <a:srgbClr val="000000"/>
                </a:solidFill>
                <a:latin typeface="Helvetica"/>
                <a:cs typeface="Arial"/>
              </a:rPr>
              <a:t>49.8% premium </a:t>
            </a:r>
            <a:r>
              <a:rPr lang="en-CA" sz="900" dirty="0">
                <a:solidFill>
                  <a:srgbClr val="000000"/>
                </a:solidFill>
                <a:latin typeface="Helvetica"/>
                <a:cs typeface="Arial"/>
              </a:rPr>
              <a:t>to Take-Two's closing price of $17.50 on the 22</a:t>
            </a:r>
            <a:r>
              <a:rPr lang="en-CA" sz="900" baseline="30000" dirty="0">
                <a:solidFill>
                  <a:srgbClr val="000000"/>
                </a:solidFill>
                <a:latin typeface="Helvetica"/>
                <a:cs typeface="Arial"/>
              </a:rPr>
              <a:t>nd</a:t>
            </a:r>
            <a:endParaRPr lang="en-CA" sz="900" dirty="0">
              <a:solidFill>
                <a:srgbClr val="000000"/>
              </a:solidFill>
              <a:latin typeface="Helvetica"/>
              <a:cs typeface="Arial"/>
            </a:endParaRPr>
          </a:p>
        </p:txBody>
      </p:sp>
      <p:sp>
        <p:nvSpPr>
          <p:cNvPr id="27" name="Rectangle 26">
            <a:extLst>
              <a:ext uri="{FF2B5EF4-FFF2-40B4-BE49-F238E27FC236}">
                <a16:creationId xmlns:a16="http://schemas.microsoft.com/office/drawing/2014/main" id="{61CA06CD-346D-4023-8E46-9C40AC996873}"/>
              </a:ext>
            </a:extLst>
          </p:cNvPr>
          <p:cNvSpPr/>
          <p:nvPr/>
        </p:nvSpPr>
        <p:spPr bwMode="auto">
          <a:xfrm>
            <a:off x="296820" y="2965641"/>
            <a:ext cx="1092518" cy="270000"/>
          </a:xfrm>
          <a:prstGeom prst="rect">
            <a:avLst/>
          </a:prstGeom>
          <a:solidFill>
            <a:schemeClr val="bg2"/>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fontAlgn="base">
              <a:spcBef>
                <a:spcPct val="0"/>
              </a:spcBef>
              <a:spcAft>
                <a:spcPct val="0"/>
              </a:spcAft>
              <a:defRPr/>
            </a:pPr>
            <a:r>
              <a:rPr lang="en-CA" sz="900" b="1" dirty="0">
                <a:solidFill>
                  <a:srgbClr val="000000"/>
                </a:solidFill>
                <a:latin typeface="Helvetica (Body)"/>
                <a:ea typeface="ＭＳ Ｐゴシック" pitchFamily="34" charset="-128"/>
                <a:cs typeface="Arial"/>
              </a:rPr>
              <a:t>Mar 13, 2008</a:t>
            </a:r>
          </a:p>
        </p:txBody>
      </p:sp>
      <p:sp>
        <p:nvSpPr>
          <p:cNvPr id="28" name="Rectangle 27">
            <a:extLst>
              <a:ext uri="{FF2B5EF4-FFF2-40B4-BE49-F238E27FC236}">
                <a16:creationId xmlns:a16="http://schemas.microsoft.com/office/drawing/2014/main" id="{1E5B49C3-3AB3-4E33-B9C6-28D9795CB765}"/>
              </a:ext>
            </a:extLst>
          </p:cNvPr>
          <p:cNvSpPr/>
          <p:nvPr/>
        </p:nvSpPr>
        <p:spPr>
          <a:xfrm>
            <a:off x="1460123" y="2913089"/>
            <a:ext cx="7394400" cy="369332"/>
          </a:xfrm>
          <a:prstGeom prst="rect">
            <a:avLst/>
          </a:prstGeom>
          <a:ln w="3175" cmpd="sng">
            <a:solidFill>
              <a:schemeClr val="bg2">
                <a:lumMod val="50000"/>
              </a:schemeClr>
            </a:solidFill>
            <a:prstDash val="dash"/>
          </a:ln>
        </p:spPr>
        <p:txBody>
          <a:bodyPr wrap="square" anchor="ctr">
            <a:spAutoFit/>
          </a:bodyPr>
          <a:lstStyle/>
          <a:p>
            <a:pPr marL="0" lvl="1" algn="just">
              <a:spcAft>
                <a:spcPts val="300"/>
              </a:spcAft>
              <a:defRPr/>
            </a:pPr>
            <a:r>
              <a:rPr lang="en-CA" sz="900" dirty="0">
                <a:solidFill>
                  <a:srgbClr val="000000"/>
                </a:solidFill>
                <a:latin typeface="Helvetica"/>
                <a:cs typeface="Arial"/>
              </a:rPr>
              <a:t>Electronic Arts makes a </a:t>
            </a:r>
            <a:r>
              <a:rPr lang="en-CA" sz="900" b="1" dirty="0">
                <a:solidFill>
                  <a:srgbClr val="000000"/>
                </a:solidFill>
                <a:latin typeface="Helvetica"/>
                <a:cs typeface="Arial"/>
              </a:rPr>
              <a:t>tender offer</a:t>
            </a:r>
            <a:r>
              <a:rPr lang="en-CA" sz="900" dirty="0">
                <a:solidFill>
                  <a:srgbClr val="000000"/>
                </a:solidFill>
                <a:latin typeface="Helvetica"/>
                <a:cs typeface="Arial"/>
              </a:rPr>
              <a:t> for Take-Two shares at the previously offered bid of $26 that expires on April 18 (contained provisions to trim the price to $25.74 if Take-Two shareholders approved a recently proposed equity compensation package for Take-Two's management)</a:t>
            </a:r>
          </a:p>
        </p:txBody>
      </p:sp>
      <p:sp>
        <p:nvSpPr>
          <p:cNvPr id="29" name="Rectangle 28">
            <a:extLst>
              <a:ext uri="{FF2B5EF4-FFF2-40B4-BE49-F238E27FC236}">
                <a16:creationId xmlns:a16="http://schemas.microsoft.com/office/drawing/2014/main" id="{84CF37D0-3E13-4D30-AB40-ABF67A47BC77}"/>
              </a:ext>
            </a:extLst>
          </p:cNvPr>
          <p:cNvSpPr/>
          <p:nvPr/>
        </p:nvSpPr>
        <p:spPr bwMode="auto">
          <a:xfrm>
            <a:off x="296820" y="3317669"/>
            <a:ext cx="1092518" cy="270000"/>
          </a:xfrm>
          <a:prstGeom prst="rect">
            <a:avLst/>
          </a:prstGeom>
          <a:solidFill>
            <a:schemeClr val="bg2"/>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fontAlgn="base">
              <a:spcBef>
                <a:spcPct val="0"/>
              </a:spcBef>
              <a:spcAft>
                <a:spcPct val="0"/>
              </a:spcAft>
              <a:defRPr/>
            </a:pPr>
            <a:r>
              <a:rPr lang="en-CA" sz="900" b="1" dirty="0">
                <a:solidFill>
                  <a:srgbClr val="000000"/>
                </a:solidFill>
                <a:latin typeface="Helvetica (Body)"/>
                <a:ea typeface="ＭＳ Ｐゴシック" pitchFamily="34" charset="-128"/>
                <a:cs typeface="Arial"/>
              </a:rPr>
              <a:t>Mar 26, 2008</a:t>
            </a:r>
          </a:p>
        </p:txBody>
      </p:sp>
      <p:sp>
        <p:nvSpPr>
          <p:cNvPr id="30" name="Rectangle 29">
            <a:extLst>
              <a:ext uri="{FF2B5EF4-FFF2-40B4-BE49-F238E27FC236}">
                <a16:creationId xmlns:a16="http://schemas.microsoft.com/office/drawing/2014/main" id="{AD7F0AA5-96D0-406C-BEE6-E59DFC48EB74}"/>
              </a:ext>
            </a:extLst>
          </p:cNvPr>
          <p:cNvSpPr/>
          <p:nvPr/>
        </p:nvSpPr>
        <p:spPr bwMode="auto">
          <a:xfrm>
            <a:off x="296819" y="4373753"/>
            <a:ext cx="1092518" cy="270000"/>
          </a:xfrm>
          <a:prstGeom prst="rect">
            <a:avLst/>
          </a:prstGeom>
          <a:solidFill>
            <a:schemeClr val="bg2"/>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fontAlgn="base">
              <a:spcBef>
                <a:spcPct val="0"/>
              </a:spcBef>
              <a:spcAft>
                <a:spcPct val="0"/>
              </a:spcAft>
              <a:defRPr/>
            </a:pPr>
            <a:r>
              <a:rPr lang="en-CA" sz="900" b="1" dirty="0">
                <a:solidFill>
                  <a:srgbClr val="000000"/>
                </a:solidFill>
                <a:latin typeface="Helvetica (Body)"/>
                <a:ea typeface="ＭＳ Ｐゴシック" pitchFamily="34" charset="-128"/>
                <a:cs typeface="Arial"/>
              </a:rPr>
              <a:t>Aug 18, 2008</a:t>
            </a:r>
          </a:p>
        </p:txBody>
      </p:sp>
      <p:sp>
        <p:nvSpPr>
          <p:cNvPr id="31" name="Rectangle 30">
            <a:extLst>
              <a:ext uri="{FF2B5EF4-FFF2-40B4-BE49-F238E27FC236}">
                <a16:creationId xmlns:a16="http://schemas.microsoft.com/office/drawing/2014/main" id="{DBB6A1F2-06B4-4895-9DD0-DDE42B5F7475}"/>
              </a:ext>
            </a:extLst>
          </p:cNvPr>
          <p:cNvSpPr/>
          <p:nvPr/>
        </p:nvSpPr>
        <p:spPr bwMode="auto">
          <a:xfrm>
            <a:off x="289758" y="4021725"/>
            <a:ext cx="1092518" cy="270000"/>
          </a:xfrm>
          <a:prstGeom prst="rect">
            <a:avLst/>
          </a:prstGeom>
          <a:solidFill>
            <a:schemeClr val="bg2"/>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fontAlgn="base">
              <a:spcBef>
                <a:spcPct val="0"/>
              </a:spcBef>
              <a:spcAft>
                <a:spcPct val="0"/>
              </a:spcAft>
              <a:defRPr/>
            </a:pPr>
            <a:r>
              <a:rPr lang="en-CA" sz="900" b="1" dirty="0">
                <a:solidFill>
                  <a:srgbClr val="000000"/>
                </a:solidFill>
                <a:latin typeface="Helvetica (Body)"/>
                <a:ea typeface="ＭＳ Ｐゴシック" pitchFamily="34" charset="-128"/>
                <a:cs typeface="Arial"/>
              </a:rPr>
              <a:t>Apr 29, 2008</a:t>
            </a:r>
          </a:p>
        </p:txBody>
      </p:sp>
      <p:sp>
        <p:nvSpPr>
          <p:cNvPr id="32" name="Rectangle 31">
            <a:extLst>
              <a:ext uri="{FF2B5EF4-FFF2-40B4-BE49-F238E27FC236}">
                <a16:creationId xmlns:a16="http://schemas.microsoft.com/office/drawing/2014/main" id="{DB6529AA-44D7-4E69-A188-4A4629413394}"/>
              </a:ext>
            </a:extLst>
          </p:cNvPr>
          <p:cNvSpPr/>
          <p:nvPr/>
        </p:nvSpPr>
        <p:spPr bwMode="auto">
          <a:xfrm>
            <a:off x="291186" y="3669697"/>
            <a:ext cx="1103789" cy="270000"/>
          </a:xfrm>
          <a:prstGeom prst="rect">
            <a:avLst/>
          </a:prstGeom>
          <a:solidFill>
            <a:schemeClr val="bg2"/>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fontAlgn="base">
              <a:spcBef>
                <a:spcPct val="0"/>
              </a:spcBef>
              <a:spcAft>
                <a:spcPct val="0"/>
              </a:spcAft>
              <a:defRPr/>
            </a:pPr>
            <a:r>
              <a:rPr lang="en-CA" sz="900" b="1" dirty="0">
                <a:solidFill>
                  <a:srgbClr val="000000"/>
                </a:solidFill>
                <a:latin typeface="Helvetica (Body)"/>
                <a:ea typeface="ＭＳ Ｐゴシック" pitchFamily="34" charset="-128"/>
                <a:cs typeface="Arial"/>
              </a:rPr>
              <a:t>Apr 18, 2008</a:t>
            </a:r>
          </a:p>
        </p:txBody>
      </p:sp>
      <p:sp>
        <p:nvSpPr>
          <p:cNvPr id="34" name="Rectangle 33">
            <a:extLst>
              <a:ext uri="{FF2B5EF4-FFF2-40B4-BE49-F238E27FC236}">
                <a16:creationId xmlns:a16="http://schemas.microsoft.com/office/drawing/2014/main" id="{FB25DB6C-F613-45B8-9CAF-031E8A7FBD5D}"/>
              </a:ext>
            </a:extLst>
          </p:cNvPr>
          <p:cNvSpPr/>
          <p:nvPr/>
        </p:nvSpPr>
        <p:spPr>
          <a:xfrm>
            <a:off x="1460124" y="3264703"/>
            <a:ext cx="7394400" cy="369332"/>
          </a:xfrm>
          <a:prstGeom prst="rect">
            <a:avLst/>
          </a:prstGeom>
          <a:ln w="3175" cmpd="sng">
            <a:solidFill>
              <a:schemeClr val="bg2">
                <a:lumMod val="50000"/>
              </a:schemeClr>
            </a:solidFill>
            <a:prstDash val="dash"/>
          </a:ln>
        </p:spPr>
        <p:txBody>
          <a:bodyPr wrap="square" anchor="ctr">
            <a:spAutoFit/>
          </a:bodyPr>
          <a:lstStyle/>
          <a:p>
            <a:pPr marL="0" lvl="1" algn="just">
              <a:spcAft>
                <a:spcPts val="300"/>
              </a:spcAft>
              <a:defRPr/>
            </a:pPr>
            <a:r>
              <a:rPr lang="en-CA" sz="900" dirty="0">
                <a:solidFill>
                  <a:srgbClr val="000000"/>
                </a:solidFill>
                <a:latin typeface="Helvetica"/>
                <a:cs typeface="Arial"/>
              </a:rPr>
              <a:t>Take-Two’s board </a:t>
            </a:r>
            <a:r>
              <a:rPr lang="en-CA" sz="900" b="1" dirty="0">
                <a:solidFill>
                  <a:srgbClr val="000000"/>
                </a:solidFill>
                <a:latin typeface="Helvetica"/>
                <a:cs typeface="Arial"/>
              </a:rPr>
              <a:t>advised shareholders to reject</a:t>
            </a:r>
            <a:r>
              <a:rPr lang="en-CA" sz="900" dirty="0">
                <a:solidFill>
                  <a:srgbClr val="000000"/>
                </a:solidFill>
                <a:latin typeface="Helvetica"/>
                <a:cs typeface="Arial"/>
              </a:rPr>
              <a:t> EA's proposed tender offer. Additionally, the board instituted a </a:t>
            </a:r>
            <a:r>
              <a:rPr lang="en-CA" sz="900" b="1" dirty="0">
                <a:solidFill>
                  <a:srgbClr val="000000"/>
                </a:solidFill>
                <a:latin typeface="Helvetica"/>
                <a:cs typeface="Arial"/>
              </a:rPr>
              <a:t>poison pill </a:t>
            </a:r>
            <a:r>
              <a:rPr lang="en-CA" sz="900" dirty="0">
                <a:solidFill>
                  <a:srgbClr val="000000"/>
                </a:solidFill>
                <a:latin typeface="Helvetica"/>
                <a:cs typeface="Arial"/>
              </a:rPr>
              <a:t>which effectively blocked the tender</a:t>
            </a:r>
          </a:p>
        </p:txBody>
      </p:sp>
      <p:sp>
        <p:nvSpPr>
          <p:cNvPr id="35" name="Rectangle 34">
            <a:extLst>
              <a:ext uri="{FF2B5EF4-FFF2-40B4-BE49-F238E27FC236}">
                <a16:creationId xmlns:a16="http://schemas.microsoft.com/office/drawing/2014/main" id="{A0C154C2-9F25-4AFB-9A1F-97F68C5DDE88}"/>
              </a:ext>
            </a:extLst>
          </p:cNvPr>
          <p:cNvSpPr/>
          <p:nvPr/>
        </p:nvSpPr>
        <p:spPr>
          <a:xfrm>
            <a:off x="1460123" y="3662485"/>
            <a:ext cx="7394400" cy="276999"/>
          </a:xfrm>
          <a:prstGeom prst="rect">
            <a:avLst/>
          </a:prstGeom>
          <a:ln w="3175" cmpd="sng">
            <a:solidFill>
              <a:schemeClr val="bg2">
                <a:lumMod val="50000"/>
              </a:schemeClr>
            </a:solidFill>
            <a:prstDash val="dash"/>
          </a:ln>
        </p:spPr>
        <p:txBody>
          <a:bodyPr wrap="square" tIns="0" bIns="0" anchor="ctr">
            <a:spAutoFit/>
          </a:bodyPr>
          <a:lstStyle/>
          <a:p>
            <a:pPr marL="0" lvl="1" algn="just">
              <a:spcAft>
                <a:spcPts val="300"/>
              </a:spcAft>
              <a:defRPr/>
            </a:pPr>
            <a:r>
              <a:rPr lang="en-CA" sz="900" dirty="0">
                <a:solidFill>
                  <a:srgbClr val="000000"/>
                </a:solidFill>
                <a:latin typeface="Helvetica"/>
                <a:cs typeface="Arial"/>
              </a:rPr>
              <a:t>EA announced that it </a:t>
            </a:r>
            <a:r>
              <a:rPr lang="en-CA" sz="900" b="1" dirty="0">
                <a:solidFill>
                  <a:srgbClr val="000000"/>
                </a:solidFill>
                <a:latin typeface="Helvetica"/>
                <a:cs typeface="Arial"/>
              </a:rPr>
              <a:t>extended the deadline </a:t>
            </a:r>
            <a:r>
              <a:rPr lang="en-CA" sz="900" dirty="0">
                <a:solidFill>
                  <a:srgbClr val="000000"/>
                </a:solidFill>
                <a:latin typeface="Helvetica"/>
                <a:cs typeface="Arial"/>
              </a:rPr>
              <a:t>for its tender offer to May 16 and </a:t>
            </a:r>
            <a:r>
              <a:rPr lang="en-CA" sz="900" b="1" dirty="0">
                <a:solidFill>
                  <a:srgbClr val="000000"/>
                </a:solidFill>
                <a:latin typeface="Helvetica"/>
                <a:cs typeface="Arial"/>
              </a:rPr>
              <a:t>lowered the price $25.74 </a:t>
            </a:r>
            <a:r>
              <a:rPr lang="en-CA" sz="900" dirty="0">
                <a:solidFill>
                  <a:srgbClr val="000000"/>
                </a:solidFill>
                <a:latin typeface="Helvetica"/>
                <a:cs typeface="Arial"/>
              </a:rPr>
              <a:t>reflecting approval by Take-Two shareholders of increased equity compensation for Take-Two's management</a:t>
            </a:r>
          </a:p>
        </p:txBody>
      </p:sp>
      <p:sp>
        <p:nvSpPr>
          <p:cNvPr id="36" name="Rectangle 35">
            <a:extLst>
              <a:ext uri="{FF2B5EF4-FFF2-40B4-BE49-F238E27FC236}">
                <a16:creationId xmlns:a16="http://schemas.microsoft.com/office/drawing/2014/main" id="{4E3205F6-EFF2-478D-A617-2DE300B27C0A}"/>
              </a:ext>
            </a:extLst>
          </p:cNvPr>
          <p:cNvSpPr/>
          <p:nvPr/>
        </p:nvSpPr>
        <p:spPr bwMode="auto">
          <a:xfrm>
            <a:off x="296819" y="4725780"/>
            <a:ext cx="1092518" cy="270000"/>
          </a:xfrm>
          <a:prstGeom prst="rect">
            <a:avLst/>
          </a:prstGeom>
          <a:solidFill>
            <a:schemeClr val="bg2"/>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fontAlgn="base">
              <a:spcBef>
                <a:spcPct val="0"/>
              </a:spcBef>
              <a:spcAft>
                <a:spcPct val="0"/>
              </a:spcAft>
              <a:defRPr/>
            </a:pPr>
            <a:r>
              <a:rPr lang="en-CA" sz="900" b="1" dirty="0">
                <a:solidFill>
                  <a:srgbClr val="000000"/>
                </a:solidFill>
                <a:latin typeface="Helvetica (Body)"/>
                <a:ea typeface="ＭＳ Ｐゴシック" pitchFamily="34" charset="-128"/>
                <a:cs typeface="Arial"/>
              </a:rPr>
              <a:t>Sep 13, 2008</a:t>
            </a:r>
          </a:p>
        </p:txBody>
      </p:sp>
      <p:sp>
        <p:nvSpPr>
          <p:cNvPr id="37" name="Rectangle 36">
            <a:extLst>
              <a:ext uri="{FF2B5EF4-FFF2-40B4-BE49-F238E27FC236}">
                <a16:creationId xmlns:a16="http://schemas.microsoft.com/office/drawing/2014/main" id="{B1232D71-25AB-48ED-B01F-EC5518C50EC0}"/>
              </a:ext>
            </a:extLst>
          </p:cNvPr>
          <p:cNvSpPr/>
          <p:nvPr/>
        </p:nvSpPr>
        <p:spPr>
          <a:xfrm>
            <a:off x="1460123" y="4014099"/>
            <a:ext cx="7394400" cy="276999"/>
          </a:xfrm>
          <a:prstGeom prst="rect">
            <a:avLst/>
          </a:prstGeom>
          <a:ln w="3175" cmpd="sng">
            <a:solidFill>
              <a:schemeClr val="bg2">
                <a:lumMod val="50000"/>
              </a:schemeClr>
            </a:solidFill>
            <a:prstDash val="dash"/>
          </a:ln>
        </p:spPr>
        <p:txBody>
          <a:bodyPr wrap="square" tIns="0" bIns="0" anchor="ctr">
            <a:spAutoFit/>
          </a:bodyPr>
          <a:lstStyle/>
          <a:p>
            <a:pPr marL="0" lvl="1" algn="just">
              <a:spcAft>
                <a:spcPts val="300"/>
              </a:spcAft>
              <a:defRPr/>
            </a:pPr>
            <a:r>
              <a:rPr lang="en-CA" sz="900" b="1" dirty="0">
                <a:solidFill>
                  <a:srgbClr val="000000"/>
                </a:solidFill>
                <a:latin typeface="Helvetica"/>
                <a:cs typeface="Arial"/>
              </a:rPr>
              <a:t>GTA IV </a:t>
            </a:r>
            <a:r>
              <a:rPr lang="en-CA" sz="900" dirty="0">
                <a:solidFill>
                  <a:srgbClr val="000000"/>
                </a:solidFill>
                <a:latin typeface="Helvetica"/>
                <a:cs typeface="Arial"/>
              </a:rPr>
              <a:t>released. GTA IV sold $310 million on the first day surpassing expectations to become largest launch in the history of interactive entertainment in its first week</a:t>
            </a:r>
          </a:p>
        </p:txBody>
      </p:sp>
      <p:sp>
        <p:nvSpPr>
          <p:cNvPr id="38" name="Rectangle 37">
            <a:extLst>
              <a:ext uri="{FF2B5EF4-FFF2-40B4-BE49-F238E27FC236}">
                <a16:creationId xmlns:a16="http://schemas.microsoft.com/office/drawing/2014/main" id="{0AF2C84B-4E74-4AF6-8E31-3925E11EDDA0}"/>
              </a:ext>
            </a:extLst>
          </p:cNvPr>
          <p:cNvSpPr/>
          <p:nvPr/>
        </p:nvSpPr>
        <p:spPr>
          <a:xfrm>
            <a:off x="1460123" y="4319545"/>
            <a:ext cx="7394400" cy="369332"/>
          </a:xfrm>
          <a:prstGeom prst="rect">
            <a:avLst/>
          </a:prstGeom>
          <a:ln w="3175" cmpd="sng">
            <a:solidFill>
              <a:schemeClr val="bg2">
                <a:lumMod val="50000"/>
              </a:schemeClr>
            </a:solidFill>
            <a:prstDash val="dash"/>
          </a:ln>
        </p:spPr>
        <p:txBody>
          <a:bodyPr wrap="square" anchor="ctr">
            <a:spAutoFit/>
          </a:bodyPr>
          <a:lstStyle/>
          <a:p>
            <a:pPr marL="0" lvl="1" algn="just">
              <a:spcAft>
                <a:spcPts val="300"/>
              </a:spcAft>
              <a:defRPr/>
            </a:pPr>
            <a:r>
              <a:rPr lang="en-CA" sz="900" dirty="0">
                <a:solidFill>
                  <a:srgbClr val="000000"/>
                </a:solidFill>
                <a:latin typeface="Helvetica"/>
                <a:cs typeface="Arial"/>
              </a:rPr>
              <a:t>After EA let a subsequent tender offer expire, </a:t>
            </a:r>
            <a:r>
              <a:rPr lang="en-CA" sz="900" b="1" dirty="0">
                <a:solidFill>
                  <a:srgbClr val="000000"/>
                </a:solidFill>
                <a:latin typeface="Helvetica"/>
                <a:cs typeface="Arial"/>
              </a:rPr>
              <a:t>Take-Two and Electronic Arts resumed formal discussions </a:t>
            </a:r>
            <a:r>
              <a:rPr lang="en-CA" sz="900" dirty="0">
                <a:solidFill>
                  <a:srgbClr val="000000"/>
                </a:solidFill>
                <a:latin typeface="Helvetica"/>
                <a:cs typeface="Arial"/>
              </a:rPr>
              <a:t>(these began with a management presentation by Take-Two including the company's three-year product roadmap, subject to the signing of NDA documentation)</a:t>
            </a:r>
          </a:p>
        </p:txBody>
      </p:sp>
      <p:sp>
        <p:nvSpPr>
          <p:cNvPr id="39" name="Rectangle 38">
            <a:extLst>
              <a:ext uri="{FF2B5EF4-FFF2-40B4-BE49-F238E27FC236}">
                <a16:creationId xmlns:a16="http://schemas.microsoft.com/office/drawing/2014/main" id="{F8C96EB8-A83D-4155-9DAB-F4250643DC3A}"/>
              </a:ext>
            </a:extLst>
          </p:cNvPr>
          <p:cNvSpPr/>
          <p:nvPr/>
        </p:nvSpPr>
        <p:spPr>
          <a:xfrm>
            <a:off x="1460123" y="4721279"/>
            <a:ext cx="7394400" cy="276999"/>
          </a:xfrm>
          <a:prstGeom prst="rect">
            <a:avLst/>
          </a:prstGeom>
          <a:ln w="3175" cmpd="sng">
            <a:solidFill>
              <a:schemeClr val="bg2">
                <a:lumMod val="50000"/>
              </a:schemeClr>
            </a:solidFill>
            <a:prstDash val="dash"/>
          </a:ln>
        </p:spPr>
        <p:txBody>
          <a:bodyPr wrap="square" tIns="0" bIns="0" anchor="ctr">
            <a:spAutoFit/>
          </a:bodyPr>
          <a:lstStyle/>
          <a:p>
            <a:pPr marL="0" lvl="1" algn="just">
              <a:spcAft>
                <a:spcPts val="300"/>
              </a:spcAft>
              <a:defRPr/>
            </a:pPr>
            <a:r>
              <a:rPr lang="en-CA" sz="900" dirty="0">
                <a:solidFill>
                  <a:srgbClr val="000000"/>
                </a:solidFill>
                <a:latin typeface="Helvetica"/>
                <a:cs typeface="Arial"/>
              </a:rPr>
              <a:t>Electronic Arts walked from offer just before EA’s shares get hammered by the financial crisis. Some shareholders filed a lawsuits against the TTWO for not exploring EA's offer</a:t>
            </a:r>
          </a:p>
        </p:txBody>
      </p:sp>
    </p:spTree>
    <p:extLst>
      <p:ext uri="{BB962C8B-B14F-4D97-AF65-F5344CB8AC3E}">
        <p14:creationId xmlns:p14="http://schemas.microsoft.com/office/powerpoint/2010/main" val="1533671707"/>
      </p:ext>
    </p:extLst>
  </p:cSld>
  <p:clrMapOvr>
    <a:masterClrMapping/>
  </p:clrMapOvr>
</p:sld>
</file>

<file path=ppt/theme/theme1.xml><?xml version="1.0" encoding="utf-8"?>
<a:theme xmlns:a="http://schemas.openxmlformats.org/drawingml/2006/main" name="1_NIBC2">
  <a:themeElements>
    <a:clrScheme name="Custom Design 4">
      <a:dk1>
        <a:srgbClr val="000000"/>
      </a:dk1>
      <a:lt1>
        <a:srgbClr val="FFFFFF"/>
      </a:lt1>
      <a:dk2>
        <a:srgbClr val="660F1E"/>
      </a:dk2>
      <a:lt2>
        <a:srgbClr val="C5D1D7"/>
      </a:lt2>
      <a:accent1>
        <a:srgbClr val="736B4B"/>
      </a:accent1>
      <a:accent2>
        <a:srgbClr val="B3A674"/>
      </a:accent2>
      <a:accent3>
        <a:srgbClr val="FFFFFF"/>
      </a:accent3>
      <a:accent4>
        <a:srgbClr val="000000"/>
      </a:accent4>
      <a:accent5>
        <a:srgbClr val="BCBAB1"/>
      </a:accent5>
      <a:accent6>
        <a:srgbClr val="A29668"/>
      </a:accent6>
      <a:hlink>
        <a:srgbClr val="9D1918"/>
      </a:hlink>
      <a:folHlink>
        <a:srgbClr val="D20F04"/>
      </a:folHlink>
    </a:clrScheme>
    <a:fontScheme name="Custom Design">
      <a:majorFont>
        <a:latin typeface="HelveticaNeue LT 45 Lt"/>
        <a:ea typeface=""/>
        <a:cs typeface="Arial"/>
      </a:majorFont>
      <a:minorFont>
        <a:latin typeface="Helvetic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ea typeface="ＭＳ Ｐゴシック" pitchFamily="34" charset="-128"/>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ea typeface="ＭＳ Ｐゴシック" pitchFamily="34" charset="-128"/>
          </a:defRPr>
        </a:defPPr>
      </a:lstStyle>
    </a:lnDef>
  </a:objectDefaults>
  <a:extraClrSchemeLst>
    <a:extraClrScheme>
      <a:clrScheme name="Custom Design 1">
        <a:dk1>
          <a:srgbClr val="000000"/>
        </a:dk1>
        <a:lt1>
          <a:srgbClr val="FFFFFF"/>
        </a:lt1>
        <a:dk2>
          <a:srgbClr val="002F2F"/>
        </a:dk2>
        <a:lt2>
          <a:srgbClr val="C5D1D7"/>
        </a:lt2>
        <a:accent1>
          <a:srgbClr val="046380"/>
        </a:accent1>
        <a:accent2>
          <a:srgbClr val="A7A37E"/>
        </a:accent2>
        <a:accent3>
          <a:srgbClr val="FFFFFF"/>
        </a:accent3>
        <a:accent4>
          <a:srgbClr val="000000"/>
        </a:accent4>
        <a:accent5>
          <a:srgbClr val="AAB7C0"/>
        </a:accent5>
        <a:accent6>
          <a:srgbClr val="979372"/>
        </a:accent6>
        <a:hlink>
          <a:srgbClr val="E6E2AF"/>
        </a:hlink>
        <a:folHlink>
          <a:srgbClr val="EFECCA"/>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5F4A05"/>
        </a:dk2>
        <a:lt2>
          <a:srgbClr val="C5D1D7"/>
        </a:lt2>
        <a:accent1>
          <a:srgbClr val="928E16"/>
        </a:accent1>
        <a:accent2>
          <a:srgbClr val="C5C259"/>
        </a:accent2>
        <a:accent3>
          <a:srgbClr val="FFFFFF"/>
        </a:accent3>
        <a:accent4>
          <a:srgbClr val="000000"/>
        </a:accent4>
        <a:accent5>
          <a:srgbClr val="C7C6AB"/>
        </a:accent5>
        <a:accent6>
          <a:srgbClr val="B2B050"/>
        </a:accent6>
        <a:hlink>
          <a:srgbClr val="8A6A07"/>
        </a:hlink>
        <a:folHlink>
          <a:srgbClr val="AD944D"/>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1F4012"/>
        </a:dk2>
        <a:lt2>
          <a:srgbClr val="C5D1D7"/>
        </a:lt2>
        <a:accent1>
          <a:srgbClr val="2E621C"/>
        </a:accent1>
        <a:accent2>
          <a:srgbClr val="4A992B"/>
        </a:accent2>
        <a:accent3>
          <a:srgbClr val="FFFFFF"/>
        </a:accent3>
        <a:accent4>
          <a:srgbClr val="000000"/>
        </a:accent4>
        <a:accent5>
          <a:srgbClr val="ADB7AB"/>
        </a:accent5>
        <a:accent6>
          <a:srgbClr val="428A26"/>
        </a:accent6>
        <a:hlink>
          <a:srgbClr val="7CE31F"/>
        </a:hlink>
        <a:folHlink>
          <a:srgbClr val="B0A929"/>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FFFFFF"/>
        </a:lt1>
        <a:dk2>
          <a:srgbClr val="660F1E"/>
        </a:dk2>
        <a:lt2>
          <a:srgbClr val="C5D1D7"/>
        </a:lt2>
        <a:accent1>
          <a:srgbClr val="736B4B"/>
        </a:accent1>
        <a:accent2>
          <a:srgbClr val="B3A674"/>
        </a:accent2>
        <a:accent3>
          <a:srgbClr val="FFFFFF"/>
        </a:accent3>
        <a:accent4>
          <a:srgbClr val="000000"/>
        </a:accent4>
        <a:accent5>
          <a:srgbClr val="BCBAB1"/>
        </a:accent5>
        <a:accent6>
          <a:srgbClr val="A29668"/>
        </a:accent6>
        <a:hlink>
          <a:srgbClr val="9D1918"/>
        </a:hlink>
        <a:folHlink>
          <a:srgbClr val="D20F04"/>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FF"/>
        </a:lt1>
        <a:dk2>
          <a:srgbClr val="1B3540"/>
        </a:dk2>
        <a:lt2>
          <a:srgbClr val="C5D1D7"/>
        </a:lt2>
        <a:accent1>
          <a:srgbClr val="6BA6C1"/>
        </a:accent1>
        <a:accent2>
          <a:srgbClr val="B7D6E3"/>
        </a:accent2>
        <a:accent3>
          <a:srgbClr val="FFFFFF"/>
        </a:accent3>
        <a:accent4>
          <a:srgbClr val="000000"/>
        </a:accent4>
        <a:accent5>
          <a:srgbClr val="BAD0DD"/>
        </a:accent5>
        <a:accent6>
          <a:srgbClr val="A6C2CE"/>
        </a:accent6>
        <a:hlink>
          <a:srgbClr val="2B5566"/>
        </a:hlink>
        <a:folHlink>
          <a:srgbClr val="3E7B94"/>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1372</Words>
  <Application>Microsoft Office PowerPoint</Application>
  <PresentationFormat>On-screen Show (4:3)</PresentationFormat>
  <Paragraphs>162</Paragraphs>
  <Slides>4</Slides>
  <Notes>2</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4</vt:i4>
      </vt:variant>
    </vt:vector>
  </HeadingPairs>
  <TitlesOfParts>
    <vt:vector size="15" baseType="lpstr">
      <vt:lpstr>ＭＳ Ｐゴシック</vt:lpstr>
      <vt:lpstr>ＭＳ Ｐゴシック</vt:lpstr>
      <vt:lpstr>SimSun</vt:lpstr>
      <vt:lpstr>Arial</vt:lpstr>
      <vt:lpstr>Calibri</vt:lpstr>
      <vt:lpstr>Helvetica</vt:lpstr>
      <vt:lpstr>Helvetica (Body)</vt:lpstr>
      <vt:lpstr>HelveticaNeue LT 45 Lt</vt:lpstr>
      <vt:lpstr>HelveticaNeue LT 65 Medium</vt:lpstr>
      <vt:lpstr>Wingdings</vt:lpstr>
      <vt:lpstr>1_NIBC2</vt:lpstr>
      <vt:lpstr>Grand Theft Auto Overview</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Grand Theft Auto Overview</dc:title>
  <dc:creator>James Huang</dc:creator>
  <cp:lastModifiedBy>James Huang</cp:lastModifiedBy>
  <cp:revision>2</cp:revision>
  <dcterms:created xsi:type="dcterms:W3CDTF">2018-08-01T05:22:13Z</dcterms:created>
  <dcterms:modified xsi:type="dcterms:W3CDTF">2018-08-01T05:28:46Z</dcterms:modified>
</cp:coreProperties>
</file>