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628" r:id="rId2"/>
    <p:sldId id="629" r:id="rId3"/>
    <p:sldId id="630" r:id="rId4"/>
    <p:sldId id="63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07924-BB99-4F25-919C-10B576D4F5F6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465D2-8567-4C97-8799-1AD1DCA2D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1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6E0EF5-32A1-8C4D-93AB-3E392D23C60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746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6E0EF5-32A1-8C4D-93AB-3E392D23C60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698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6E0EF5-32A1-8C4D-93AB-3E392D23C60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1656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6E0EF5-32A1-8C4D-93AB-3E392D23C60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01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8101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87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15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171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179755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0" y="205738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  <a:latin typeface="Helvetica"/>
                <a:cs typeface="Arial"/>
              </a:rPr>
              <a:pPr/>
              <a:t>‹#›</a:t>
            </a:fld>
            <a:endParaRPr lang="en-US">
              <a:solidFill>
                <a:srgbClr val="FFFFFF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165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40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95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59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03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38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4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4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8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18010"/>
            <a:ext cx="1905000" cy="2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defRPr/>
            </a:pPr>
            <a:fld id="{019208B9-FB36-42BC-B109-D7D12325CF41}" type="slidenum">
              <a:rPr lang="en-AU">
                <a:solidFill>
                  <a:srgbClr val="FFFFFF"/>
                </a:solidFill>
              </a:rPr>
              <a:pPr fontAlgn="base"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222251" y="6676450"/>
            <a:ext cx="4117975" cy="123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&amp; Conference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9623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  <p:sldLayoutId id="2147483675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ct val="50000"/>
              </a:spcAft>
              <a:buClrTx/>
              <a:buSzTx/>
              <a:buFontTx/>
              <a:buNone/>
              <a:tabLst/>
              <a:defRPr/>
            </a:pPr>
            <a:fld id="{7D2DF075-FB03-4886-8FC9-7048671DDBF9}" type="slidenum">
              <a:rPr kumimoji="0" lang="en-AU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ＭＳ Ｐゴシック" pitchFamily="34" charset="-128"/>
                <a:cs typeface="Arial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500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947EED-E960-4084-87B4-CD5F0DC44373}"/>
              </a:ext>
            </a:extLst>
          </p:cNvPr>
          <p:cNvSpPr txBox="1">
            <a:spLocks/>
          </p:cNvSpPr>
          <p:nvPr/>
        </p:nvSpPr>
        <p:spPr bwMode="auto">
          <a:xfrm>
            <a:off x="219075" y="254000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pPr lvl="0" defTabSz="914400">
              <a:defRPr/>
            </a:pPr>
            <a:r>
              <a:rPr lang="en-CA" dirty="0">
                <a:solidFill>
                  <a:srgbClr val="FFFFFF"/>
                </a:solidFill>
              </a:rPr>
              <a:t>LBO – Overview (MGM / Sony)</a:t>
            </a:r>
            <a:endParaRPr lang="en-US" kern="0" dirty="0">
              <a:solidFill>
                <a:srgbClr val="FFFFFF"/>
              </a:solidFill>
              <a:latin typeface="Helvetica"/>
            </a:endParaRPr>
          </a:p>
        </p:txBody>
      </p:sp>
      <p:graphicFrame>
        <p:nvGraphicFramePr>
          <p:cNvPr id="21" name="Group 108">
            <a:extLst>
              <a:ext uri="{FF2B5EF4-FFF2-40B4-BE49-F238E27FC236}">
                <a16:creationId xmlns:a16="http://schemas.microsoft.com/office/drawing/2014/main" id="{1003ABE4-F80C-4BAF-9153-969199C046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4800" y="2646151"/>
          <a:ext cx="8551863" cy="1578864"/>
        </p:xfrm>
        <a:graphic>
          <a:graphicData uri="http://schemas.openxmlformats.org/drawingml/2006/table">
            <a:tbl>
              <a:tblPr/>
              <a:tblGrid>
                <a:gridCol w="2330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96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20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Overview of Consortium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Members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% Equity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Investment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Investment Rationale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Sony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20%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$300mm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Redistribution of film library of over 4,000 titles, Bond franchise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Comcast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20%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$300mm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Expanded film and TV library, new channels, video on demand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Providence Equity Partners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29%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$525mm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Buyout Firm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TPG Advisors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21%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$350mm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Buyout Firm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Credit Suisse First Boston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7%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$125mm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Buyout Firm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2" name="Group 108">
            <a:extLst>
              <a:ext uri="{FF2B5EF4-FFF2-40B4-BE49-F238E27FC236}">
                <a16:creationId xmlns:a16="http://schemas.microsoft.com/office/drawing/2014/main" id="{84F92FEA-D91B-4EF6-BFDB-90CCA5DFB7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4802" y="4432193"/>
          <a:ext cx="8559800" cy="2078736"/>
        </p:xfrm>
        <a:graphic>
          <a:graphicData uri="http://schemas.openxmlformats.org/drawingml/2006/table">
            <a:tbl>
              <a:tblPr/>
              <a:tblGrid>
                <a:gridCol w="1589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2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220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Historical Financials &amp; Debt Metrics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2002A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2003A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2004A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2005E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EBITDA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($80.7mm)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$16.2mm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$49.5mm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$444mm</a:t>
                      </a:r>
                      <a:r>
                        <a:rPr kumimoji="0" lang="en-US" sz="10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Total Debt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$1,156.7mm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$0.8mm </a:t>
                      </a:r>
                      <a:r>
                        <a:rPr kumimoji="0" lang="en-US" sz="10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$1,984mm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$3,500mm </a:t>
                      </a:r>
                      <a:r>
                        <a:rPr kumimoji="0" lang="en-US" sz="10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MGM Interest Expense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$63.6mm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$60.2mm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$79.9mm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$247.5mm </a:t>
                      </a:r>
                      <a:r>
                        <a:rPr kumimoji="0" lang="en-US" sz="10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i="1" dirty="0">
                          <a:solidFill>
                            <a:schemeClr val="tx1"/>
                          </a:solidFill>
                        </a:rPr>
                        <a:t>Debt/EBITDA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(1.3x)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1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0.3x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0.6x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1.3x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i="1" dirty="0">
                          <a:solidFill>
                            <a:schemeClr val="tx1"/>
                          </a:solidFill>
                        </a:rPr>
                        <a:t>EBITDA/Interest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(14.3x)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0.1x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40.1x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10.1x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7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(1)</a:t>
                      </a: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Projected free cash flows of film and TV library; assuming film production is halted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7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(2)</a:t>
                      </a: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Majority of debt outstanding paid out with cash on hand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7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(3)</a:t>
                      </a: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Total debt commitment through JP Morgan syndicate was $4.5bn - Debt outstanding after LBO is approximated at $3.5bn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7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(4)</a:t>
                      </a: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 Calculated using an assumed average interest rate of 7.5%; Average interest rate on MGM’s $2.4mm credit facilities was ~5%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4" name="Group 108">
            <a:extLst>
              <a:ext uri="{FF2B5EF4-FFF2-40B4-BE49-F238E27FC236}">
                <a16:creationId xmlns:a16="http://schemas.microsoft.com/office/drawing/2014/main" id="{7029BD05-02CD-4ACB-8AA3-A583F23E20C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4800" y="1233488"/>
          <a:ext cx="8551863" cy="1213104"/>
        </p:xfrm>
        <a:graphic>
          <a:graphicData uri="http://schemas.openxmlformats.org/drawingml/2006/table">
            <a:tbl>
              <a:tblPr/>
              <a:tblGrid>
                <a:gridCol w="8551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6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Deal Rationale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90500" lvl="0" indent="-19050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defRPr/>
                      </a:pPr>
                      <a:r>
                        <a:rPr lang="en-US" sz="1000" dirty="0"/>
                        <a:t>Takeover price was $12/share paid</a:t>
                      </a:r>
                      <a:r>
                        <a:rPr lang="en-US" sz="1000" baseline="0" dirty="0"/>
                        <a:t> in cash, in addition to assumption of ~$2bn in debt</a:t>
                      </a:r>
                    </a:p>
                    <a:p>
                      <a:pPr marL="190500" lvl="0" indent="-19050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defRPr/>
                      </a:pPr>
                      <a:r>
                        <a:rPr lang="en-US" sz="1000" baseline="0" dirty="0"/>
                        <a:t>$2.9bn in cash paid to shareholders through $1.6bn equity investment and debt financing</a:t>
                      </a:r>
                      <a:endParaRPr lang="en-US" sz="1000" dirty="0"/>
                    </a:p>
                    <a:p>
                      <a:pPr marL="190500" lvl="0" indent="-19050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defRPr/>
                      </a:pPr>
                      <a:r>
                        <a:rPr lang="en-US" sz="1000" dirty="0"/>
                        <a:t>MGM’s theatrical</a:t>
                      </a:r>
                      <a:r>
                        <a:rPr lang="en-US" sz="1000" baseline="0" dirty="0"/>
                        <a:t> film segment was struggling in 2004, generating only $104mm in revenues (down from $221mm in 2003) </a:t>
                      </a:r>
                    </a:p>
                    <a:p>
                      <a:pPr marL="190500" lvl="0" indent="-19050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defRPr/>
                      </a:pPr>
                      <a:r>
                        <a:rPr lang="en-US" sz="1000" baseline="0" dirty="0"/>
                        <a:t>Home video revenues in 2004 were around $919mm, which represents 65% of featured film segment</a:t>
                      </a:r>
                    </a:p>
                    <a:p>
                      <a:pPr marL="190500" lvl="0" indent="-19050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Char char="■"/>
                        <a:defRPr/>
                      </a:pPr>
                      <a:r>
                        <a:rPr lang="en-US" sz="1000" baseline="0" dirty="0"/>
                        <a:t>Film and TV library provided Sony with a depth in content that can be used for redistribution in the DVD market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10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ct val="50000"/>
              </a:spcAft>
              <a:buClrTx/>
              <a:buSzTx/>
              <a:buFontTx/>
              <a:buNone/>
              <a:tabLst/>
              <a:defRPr/>
            </a:pPr>
            <a:fld id="{7D2DF075-FB03-4886-8FC9-7048671DDBF9}" type="slidenum">
              <a:rPr kumimoji="0" lang="en-AU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ＭＳ Ｐゴシック" pitchFamily="34" charset="-128"/>
                <a:cs typeface="Arial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500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947EED-E960-4084-87B4-CD5F0DC44373}"/>
              </a:ext>
            </a:extLst>
          </p:cNvPr>
          <p:cNvSpPr txBox="1">
            <a:spLocks/>
          </p:cNvSpPr>
          <p:nvPr/>
        </p:nvSpPr>
        <p:spPr bwMode="auto">
          <a:xfrm>
            <a:off x="219075" y="254000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pPr lvl="0" defTabSz="914400">
              <a:defRPr/>
            </a:pPr>
            <a:r>
              <a:rPr lang="en-CA" dirty="0">
                <a:solidFill>
                  <a:srgbClr val="FFFFFF"/>
                </a:solidFill>
              </a:rPr>
              <a:t>LBO – Assumptions (Wynn Resorts)</a:t>
            </a:r>
            <a:endParaRPr lang="en-US" kern="0" dirty="0">
              <a:solidFill>
                <a:srgbClr val="FFFFFF"/>
              </a:solidFill>
              <a:latin typeface="Helvetica"/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813B7AFB-52C4-47DC-A4C0-FF1280599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19200"/>
            <a:ext cx="8534400" cy="509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7380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ct val="50000"/>
              </a:spcAft>
              <a:buClrTx/>
              <a:buSzTx/>
              <a:buFontTx/>
              <a:buNone/>
              <a:tabLst/>
              <a:defRPr/>
            </a:pPr>
            <a:fld id="{7D2DF075-FB03-4886-8FC9-7048671DDBF9}" type="slidenum">
              <a:rPr kumimoji="0" lang="en-AU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ＭＳ Ｐゴシック" pitchFamily="34" charset="-128"/>
                <a:cs typeface="Arial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500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947EED-E960-4084-87B4-CD5F0DC44373}"/>
              </a:ext>
            </a:extLst>
          </p:cNvPr>
          <p:cNvSpPr txBox="1">
            <a:spLocks/>
          </p:cNvSpPr>
          <p:nvPr/>
        </p:nvSpPr>
        <p:spPr bwMode="auto">
          <a:xfrm>
            <a:off x="219075" y="254000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pPr lvl="0" defTabSz="914400">
              <a:defRPr/>
            </a:pPr>
            <a:r>
              <a:rPr lang="en-CA" dirty="0">
                <a:solidFill>
                  <a:srgbClr val="FFFFFF"/>
                </a:solidFill>
              </a:rPr>
              <a:t>LBO – Cashflows (Wynn Resorts)</a:t>
            </a:r>
            <a:endParaRPr lang="en-US" kern="0" dirty="0">
              <a:solidFill>
                <a:srgbClr val="FFFFFF"/>
              </a:solidFill>
              <a:latin typeface="Helvetica"/>
            </a:endParaRP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93C2C3B6-5C09-42F6-99A8-070635B7D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19200"/>
            <a:ext cx="8557576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7525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ct val="50000"/>
              </a:spcAft>
              <a:buClrTx/>
              <a:buSzTx/>
              <a:buFontTx/>
              <a:buNone/>
              <a:tabLst/>
              <a:defRPr/>
            </a:pPr>
            <a:fld id="{7D2DF075-FB03-4886-8FC9-7048671DDBF9}" type="slidenum">
              <a:rPr kumimoji="0" lang="en-AU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ＭＳ Ｐゴシック" pitchFamily="34" charset="-128"/>
                <a:cs typeface="Arial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500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947EED-E960-4084-87B4-CD5F0DC44373}"/>
              </a:ext>
            </a:extLst>
          </p:cNvPr>
          <p:cNvSpPr txBox="1">
            <a:spLocks/>
          </p:cNvSpPr>
          <p:nvPr/>
        </p:nvSpPr>
        <p:spPr bwMode="auto">
          <a:xfrm>
            <a:off x="219075" y="254000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pPr lvl="0" defTabSz="914400">
              <a:defRPr/>
            </a:pPr>
            <a:r>
              <a:rPr lang="en-CA" dirty="0">
                <a:solidFill>
                  <a:srgbClr val="FFFFFF"/>
                </a:solidFill>
              </a:rPr>
              <a:t>LBO – Analysis (Electronic Arts)</a:t>
            </a:r>
            <a:endParaRPr lang="en-US" kern="0" dirty="0">
              <a:solidFill>
                <a:srgbClr val="FFFFFF"/>
              </a:solidFill>
              <a:latin typeface="Helvetic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E1015A-C4B2-4266-86C5-4310E92DF20D}"/>
              </a:ext>
            </a:extLst>
          </p:cNvPr>
          <p:cNvSpPr txBox="1"/>
          <p:nvPr/>
        </p:nvSpPr>
        <p:spPr>
          <a:xfrm>
            <a:off x="276610" y="1078070"/>
            <a:ext cx="8836701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</a:pPr>
            <a:r>
              <a:rPr lang="en-US" sz="1200" b="1" dirty="0">
                <a:solidFill>
                  <a:srgbClr val="444960"/>
                </a:solidFill>
                <a:ea typeface="MS PGothic" pitchFamily="34" charset="-128"/>
              </a:rPr>
              <a:t>Some headwinds due to limited debt capacity, moderately rich valuation, large size and technological change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308FA7-77C2-4AB6-B3C1-E0BADF9B3604}"/>
              </a:ext>
            </a:extLst>
          </p:cNvPr>
          <p:cNvSpPr/>
          <p:nvPr/>
        </p:nvSpPr>
        <p:spPr>
          <a:xfrm>
            <a:off x="4741731" y="2188580"/>
            <a:ext cx="4066707" cy="45679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3399"/>
              </a:buClr>
              <a:buSzPct val="70000"/>
              <a:defRPr/>
            </a:pPr>
            <a:r>
              <a:rPr lang="en-AU" sz="1000" b="1" dirty="0">
                <a:solidFill>
                  <a:srgbClr val="000000"/>
                </a:solidFill>
              </a:rPr>
              <a:t>Macro environment </a:t>
            </a:r>
            <a:r>
              <a:rPr lang="en-AU" sz="1000" b="1" dirty="0" err="1">
                <a:solidFill>
                  <a:srgbClr val="000000"/>
                </a:solidFill>
              </a:rPr>
              <a:t>favorable</a:t>
            </a:r>
            <a:r>
              <a:rPr lang="en-AU" sz="1000" b="1" dirty="0">
                <a:solidFill>
                  <a:srgbClr val="000000"/>
                </a:solidFill>
              </a:rPr>
              <a:t> towards LBO transactions</a:t>
            </a:r>
          </a:p>
          <a:p>
            <a:pPr marL="271463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Low financing rates</a:t>
            </a:r>
          </a:p>
          <a:p>
            <a:pPr marL="271463" lvl="1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Significant dry powder held by financial sponsors</a:t>
            </a:r>
          </a:p>
          <a:p>
            <a:pPr eaLnBrk="0" fontAlgn="base" hangingPunct="0">
              <a:spcBef>
                <a:spcPts val="200"/>
              </a:spcBef>
              <a:spcAft>
                <a:spcPts val="300"/>
              </a:spcAft>
              <a:buClr>
                <a:srgbClr val="003399"/>
              </a:buClr>
              <a:buSzPct val="70000"/>
              <a:defRPr/>
            </a:pPr>
            <a:r>
              <a:rPr lang="en-AU" sz="1000" b="1" dirty="0">
                <a:solidFill>
                  <a:srgbClr val="000000"/>
                </a:solidFill>
              </a:rPr>
              <a:t>Company economics are somewhat supportive of LBO</a:t>
            </a:r>
          </a:p>
          <a:p>
            <a:pPr marL="271463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Recent growth in EBITDA with sizeable cashflows and expected growth trajectory driven by margin expansion</a:t>
            </a:r>
          </a:p>
          <a:p>
            <a:pPr marL="271463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Proven franchises and strong market position support likelihood of continued revenue growth</a:t>
            </a:r>
          </a:p>
          <a:p>
            <a:pPr marL="271463" lvl="1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Pure-play nature and strong franchises increase attractiveness to strategic buyer in exit</a:t>
            </a:r>
          </a:p>
          <a:p>
            <a:pPr marL="271463" lvl="1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Clean balance sheet with net cash position</a:t>
            </a:r>
          </a:p>
          <a:p>
            <a:pPr eaLnBrk="0" fontAlgn="base" hangingPunct="0">
              <a:spcBef>
                <a:spcPts val="200"/>
              </a:spcBef>
              <a:spcAft>
                <a:spcPts val="300"/>
              </a:spcAft>
              <a:buClr>
                <a:srgbClr val="003399"/>
              </a:buClr>
              <a:buSzPct val="70000"/>
              <a:defRPr/>
            </a:pPr>
            <a:r>
              <a:rPr lang="en-AU" sz="1000" b="1" dirty="0">
                <a:solidFill>
                  <a:srgbClr val="000000"/>
                </a:solidFill>
              </a:rPr>
              <a:t>Numerous factors make LBO structure challenging</a:t>
            </a:r>
            <a:endParaRPr lang="en-US" sz="1000" b="1" dirty="0">
              <a:solidFill>
                <a:srgbClr val="FF0000"/>
              </a:solidFill>
            </a:endParaRPr>
          </a:p>
          <a:p>
            <a:pPr marL="271463" lvl="1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Lack of track record of stable free cashflows combined with volatile nature of industry</a:t>
            </a:r>
          </a:p>
          <a:p>
            <a:pPr marL="271463" lvl="1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Stock price at a 5-year high and valuation at a premium to console peers</a:t>
            </a:r>
          </a:p>
          <a:p>
            <a:pPr marL="271463" lvl="1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Uncertain prospects about achieving exit multiple that is similar to entry multiple</a:t>
            </a:r>
          </a:p>
          <a:p>
            <a:pPr marL="271463" lvl="1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Debt capacity restricted by future cashflow risk, which combined with initial purchase price makes IRR challenging</a:t>
            </a:r>
          </a:p>
          <a:p>
            <a:pPr marL="271463" lvl="1" indent="-171450" defTabSz="449263" eaLnBrk="0" fontAlgn="base" hangingPunct="0">
              <a:spcBef>
                <a:spcPct val="0"/>
              </a:spcBef>
              <a:spcAft>
                <a:spcPts val="300"/>
              </a:spcAft>
              <a:buClr>
                <a:schemeClr val="bg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AU" sz="1000" dirty="0">
                <a:solidFill>
                  <a:srgbClr val="000000"/>
                </a:solidFill>
              </a:rPr>
              <a:t>Large market capitalization and moderate debt capacity result in large equity check required, likely prohibitive for any single sponsor, and club deals have become less prevalent</a:t>
            </a:r>
          </a:p>
          <a:p>
            <a:pPr lvl="1" indent="-173038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50000"/>
                  <a:lumOff val="50000"/>
                </a:srgbClr>
              </a:buClr>
              <a:buSzPct val="100000"/>
              <a:buFont typeface="Trebuchet MS" pitchFamily="34" charset="0"/>
              <a:buChar char="―"/>
              <a:defRPr/>
            </a:pPr>
            <a:endParaRPr lang="en-AU" sz="1000" dirty="0">
              <a:solidFill>
                <a:srgbClr val="000000"/>
              </a:solidFill>
            </a:endParaRPr>
          </a:p>
          <a:p>
            <a:pPr lvl="1" indent="-173038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000000">
                  <a:lumMod val="50000"/>
                  <a:lumOff val="50000"/>
                </a:srgbClr>
              </a:buClr>
              <a:buSzPct val="100000"/>
              <a:buFont typeface="Trebuchet MS" pitchFamily="34" charset="0"/>
              <a:buChar char="―"/>
              <a:defRPr/>
            </a:pPr>
            <a:endParaRPr lang="en-AU" sz="1000" dirty="0">
              <a:solidFill>
                <a:srgbClr val="000000"/>
              </a:solidFill>
            </a:endParaRPr>
          </a:p>
        </p:txBody>
      </p:sp>
      <p:graphicFrame>
        <p:nvGraphicFramePr>
          <p:cNvPr id="11" name="Group 294">
            <a:extLst>
              <a:ext uri="{FF2B5EF4-FFF2-40B4-BE49-F238E27FC236}">
                <a16:creationId xmlns:a16="http://schemas.microsoft.com/office/drawing/2014/main" id="{408450A5-88EC-4B21-8503-B4B4902C4C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4801" y="1875899"/>
          <a:ext cx="4191002" cy="27432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-287337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Key Assumptions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Base Case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Upside Case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-287337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PF Leverage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6.0x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7.0x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-287337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Premium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20%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15%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Exit Multiple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12.0x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13.0x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Transaction Date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FY2015 Year End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Holding Period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5 Years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Senior / Junior Interest Rates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5.0% / 7.0% </a:t>
                      </a:r>
                      <a:endParaRPr lang="en-US" sz="800" dirty="0"/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Key Results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Base Case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Upside Case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IRR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618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12.5%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618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18.0%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Sponsor Check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618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$7,165m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618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$5,689m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Senior / Junior Debt Raised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$3,211 / $2,293m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$3,669</a:t>
                      </a:r>
                      <a:r>
                        <a:rPr lang="en-US" sz="800" baseline="0" dirty="0"/>
                        <a:t> / $2,752m</a:t>
                      </a:r>
                      <a:endParaRPr lang="en-US" sz="800" dirty="0"/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Implied Entry Multiple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13.3x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196245E7-927C-487A-93A7-4221A30EDC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118" y="5122995"/>
            <a:ext cx="3611581" cy="1269338"/>
          </a:xfrm>
          <a:prstGeom prst="rect">
            <a:avLst/>
          </a:prstGeom>
        </p:spPr>
      </p:pic>
      <p:graphicFrame>
        <p:nvGraphicFramePr>
          <p:cNvPr id="13" name="Group 108">
            <a:extLst>
              <a:ext uri="{FF2B5EF4-FFF2-40B4-BE49-F238E27FC236}">
                <a16:creationId xmlns:a16="http://schemas.microsoft.com/office/drawing/2014/main" id="{D8C4D1B8-3E98-4E42-B1F3-E574CCAD0DF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8628" y="4782453"/>
          <a:ext cx="4187952" cy="228600"/>
        </p:xfrm>
        <a:graphic>
          <a:graphicData uri="http://schemas.openxmlformats.org/drawingml/2006/table">
            <a:tbl>
              <a:tblPr/>
              <a:tblGrid>
                <a:gridCol w="418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IRR Sensitivity Analysis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27432" marT="18288" marB="18288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E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Group 108">
            <a:extLst>
              <a:ext uri="{FF2B5EF4-FFF2-40B4-BE49-F238E27FC236}">
                <a16:creationId xmlns:a16="http://schemas.microsoft.com/office/drawing/2014/main" id="{24E8475D-4743-4D86-BD06-71F6BB5CD63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93580" y="1875899"/>
          <a:ext cx="4187952" cy="228600"/>
        </p:xfrm>
        <a:graphic>
          <a:graphicData uri="http://schemas.openxmlformats.org/drawingml/2006/table">
            <a:tbl>
              <a:tblPr/>
              <a:tblGrid>
                <a:gridCol w="418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LBO Viability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27432" marT="18288" marB="18288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E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365E3B76-5B5B-46E1-B64A-E755DF5C0B8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b="59131"/>
          <a:stretch/>
        </p:blipFill>
        <p:spPr>
          <a:xfrm>
            <a:off x="318628" y="1379924"/>
            <a:ext cx="8562904" cy="34997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E0B0E7E-B8CC-4BE0-869E-B20A53E55DD6}"/>
              </a:ext>
            </a:extLst>
          </p:cNvPr>
          <p:cNvSpPr/>
          <p:nvPr/>
        </p:nvSpPr>
        <p:spPr bwMode="auto">
          <a:xfrm>
            <a:off x="318628" y="5071533"/>
            <a:ext cx="4177175" cy="1413934"/>
          </a:xfrm>
          <a:prstGeom prst="rect">
            <a:avLst/>
          </a:prstGeom>
          <a:noFill/>
          <a:ln w="9525" cap="flat" cmpd="sng" algn="ctr">
            <a:solidFill>
              <a:srgbClr val="C5D1D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F4DEBB-BD46-4CC6-A78E-CD8182A081C1}"/>
              </a:ext>
            </a:extLst>
          </p:cNvPr>
          <p:cNvSpPr/>
          <p:nvPr/>
        </p:nvSpPr>
        <p:spPr bwMode="auto">
          <a:xfrm>
            <a:off x="4695890" y="2174377"/>
            <a:ext cx="4177175" cy="4293288"/>
          </a:xfrm>
          <a:prstGeom prst="rect">
            <a:avLst/>
          </a:prstGeom>
          <a:noFill/>
          <a:ln w="9525" cap="flat" cmpd="sng" algn="ctr">
            <a:solidFill>
              <a:srgbClr val="C5D1D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8938975"/>
      </p:ext>
    </p:extLst>
  </p:cSld>
  <p:clrMapOvr>
    <a:masterClrMapping/>
  </p:clrMapOvr>
</p:sld>
</file>

<file path=ppt/theme/theme1.xml><?xml version="1.0" encoding="utf-8"?>
<a:theme xmlns:a="http://schemas.openxmlformats.org/drawingml/2006/main" name="1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611</Words>
  <Application>Microsoft Office PowerPoint</Application>
  <PresentationFormat>On-screen Show (4:3)</PresentationFormat>
  <Paragraphs>126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ＭＳ Ｐゴシック</vt:lpstr>
      <vt:lpstr>ＭＳ Ｐゴシック</vt:lpstr>
      <vt:lpstr>SimSun</vt:lpstr>
      <vt:lpstr>Arial</vt:lpstr>
      <vt:lpstr>Calibri</vt:lpstr>
      <vt:lpstr>Helvetica</vt:lpstr>
      <vt:lpstr>HelveticaNeue LT 45 Lt</vt:lpstr>
      <vt:lpstr>HelveticaNeue LT 65 Medium</vt:lpstr>
      <vt:lpstr>Trebuchet MS</vt:lpstr>
      <vt:lpstr>Wingdings</vt:lpstr>
      <vt:lpstr>1_NIBC2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4</cp:revision>
  <dcterms:created xsi:type="dcterms:W3CDTF">2018-08-01T05:15:04Z</dcterms:created>
  <dcterms:modified xsi:type="dcterms:W3CDTF">2018-08-01T05:33:08Z</dcterms:modified>
</cp:coreProperties>
</file>