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8"/>
  </p:notesMasterIdLst>
  <p:sldIdLst>
    <p:sldId id="631" r:id="rId3"/>
    <p:sldId id="263" r:id="rId4"/>
    <p:sldId id="616" r:id="rId5"/>
    <p:sldId id="617" r:id="rId6"/>
    <p:sldId id="61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4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F9218-999D-4269-A7CA-498E42C63E15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B936A-91C0-4F6C-9445-98EA6A5D6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6E0EF5-32A1-8C4D-93AB-3E392D23C60F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3327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4559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12700" y="3505200"/>
            <a:ext cx="9156700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2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2479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18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265115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5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060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65113"/>
            <a:ext cx="8645525" cy="5445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5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689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  <a:latin typeface="Helvetica"/>
                <a:cs typeface="Arial"/>
              </a:rPr>
              <a:pPr/>
              <a:t>‹#›</a:t>
            </a:fld>
            <a:endParaRPr lang="en-US">
              <a:solidFill>
                <a:srgbClr val="FFFFFF"/>
              </a:solidFill>
              <a:latin typeface="Helvetic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5256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109812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71437" y="0"/>
            <a:ext cx="9286876" cy="3505200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71437" y="3505200"/>
            <a:ext cx="9286875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4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669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4160585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0A35-C9BA-4ADA-8F97-E522206A8916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024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7" y="1724029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9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F075-FB03-4886-8FC9-7048671DDBF9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9246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2" y="193675"/>
            <a:ext cx="8645525" cy="6159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471FB-7503-416E-A858-6E9CECE3153A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510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5640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9D2D-3F0F-4A80-A501-61C07349BD3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515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EB3E9-572A-4C79-9EE6-0B98A504B73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4530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B8E6-932B-49DC-9775-13DED6D9F664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407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F408B-CB77-4DA6-9625-0AD6E7E2BC6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1154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0DAB-4FB3-4600-B0DF-8EEE5E84EF0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179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90" y="265117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7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1CB2A-8111-4F3E-B9DE-E060B8F04A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661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65113"/>
            <a:ext cx="8645525" cy="5445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7" y="1724029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7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F0278-6018-455A-853E-75708C3EB0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7237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7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8579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09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4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7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11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1" y="193675"/>
            <a:ext cx="8645525" cy="61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94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41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34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586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02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2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6" y="1724027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5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5175" y="6618010"/>
            <a:ext cx="1905000" cy="239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spcAft>
                <a:spcPct val="50000"/>
              </a:spcAft>
              <a:defRPr sz="800">
                <a:solidFill>
                  <a:schemeClr val="bg1"/>
                </a:solidFill>
                <a:latin typeface="+mn-lt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defRPr/>
            </a:pPr>
            <a:fld id="{019208B9-FB36-42BC-B109-D7D12325CF41}" type="slidenum">
              <a:rPr lang="en-AU">
                <a:solidFill>
                  <a:srgbClr val="FFFFFF"/>
                </a:solidFill>
              </a:rPr>
              <a:pPr fontAlgn="base"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 userDrawn="1"/>
        </p:nvSpPr>
        <p:spPr bwMode="auto">
          <a:xfrm>
            <a:off x="222251" y="6676450"/>
            <a:ext cx="4117975" cy="123111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National Investment Banking Competition &amp; Conference 2013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80751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1" fontAlgn="base" hangingPunct="1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4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2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7" y="1724029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7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21120" y="6673445"/>
            <a:ext cx="5583012" cy="12311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Copyright © 2018 by NIBC Live Industry Templates – Not for Redistribution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4663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2DF075-FB03-4886-8FC9-7048671DDBF9}" type="slidenum">
              <a:rPr lang="en-AU">
                <a:solidFill>
                  <a:srgbClr val="FFFFFF"/>
                </a:solidFill>
                <a:latin typeface="Helvetica"/>
                <a:cs typeface="Arial"/>
              </a:rPr>
              <a:pPr>
                <a:defRPr/>
              </a:pPr>
              <a:t>1</a:t>
            </a:fld>
            <a:endParaRPr lang="en-AU" dirty="0">
              <a:solidFill>
                <a:srgbClr val="FFFFFF"/>
              </a:solidFill>
              <a:latin typeface="Helvetica"/>
              <a:cs typeface="Arial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0947EED-E960-4084-87B4-CD5F0DC44373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en-CA" dirty="0">
                <a:solidFill>
                  <a:srgbClr val="FFFFFF"/>
                </a:solidFill>
                <a:latin typeface="HelveticaNeue LT 45 Lt"/>
                <a:cs typeface="Arial"/>
              </a:rPr>
              <a:t>Valuation – Trading </a:t>
            </a:r>
            <a:r>
              <a:rPr lang="en-CA" dirty="0" err="1">
                <a:solidFill>
                  <a:srgbClr val="FFFFFF"/>
                </a:solidFill>
                <a:latin typeface="HelveticaNeue LT 45 Lt"/>
                <a:cs typeface="Arial"/>
              </a:rPr>
              <a:t>Comparables</a:t>
            </a:r>
            <a:r>
              <a:rPr lang="en-CA" dirty="0">
                <a:solidFill>
                  <a:srgbClr val="FFFFFF"/>
                </a:solidFill>
                <a:latin typeface="HelveticaNeue LT 45 Lt"/>
                <a:cs typeface="Arial"/>
              </a:rPr>
              <a:t> (Wynn Resorts)</a:t>
            </a:r>
            <a:endParaRPr lang="en-US" kern="0" dirty="0">
              <a:solidFill>
                <a:srgbClr val="FFFFFF"/>
              </a:solidFill>
              <a:latin typeface="Helvetica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9E5F5C-CD15-4CAA-B773-690402F01ADA}"/>
              </a:ext>
            </a:extLst>
          </p:cNvPr>
          <p:cNvSpPr/>
          <p:nvPr/>
        </p:nvSpPr>
        <p:spPr>
          <a:xfrm>
            <a:off x="358776" y="5692455"/>
            <a:ext cx="77469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defTabSz="457200">
              <a:buClr>
                <a:srgbClr val="003399"/>
              </a:buClr>
            </a:pPr>
            <a:r>
              <a:rPr lang="en-CA" sz="600" dirty="0">
                <a:solidFill>
                  <a:srgbClr val="000000"/>
                </a:solidFill>
                <a:latin typeface="HelveticaNeue LT 45 Lt"/>
                <a:ea typeface="MS PGothic"/>
                <a:cs typeface="Arial"/>
              </a:rPr>
              <a:t>Sources: Bloomberg, Capital IQ</a:t>
            </a:r>
          </a:p>
          <a:p>
            <a:pPr marL="114300" indent="-114300" defTabSz="457200">
              <a:buClr>
                <a:srgbClr val="003399"/>
              </a:buClr>
            </a:pPr>
            <a:r>
              <a:rPr lang="en-CA" sz="600" i="1" dirty="0">
                <a:solidFill>
                  <a:srgbClr val="000000"/>
                </a:solidFill>
                <a:latin typeface="HelveticaNeue LT 45 Lt"/>
                <a:ea typeface="MS PGothic"/>
                <a:cs typeface="Arial"/>
              </a:rPr>
              <a:t>(1) Based on basic diluted shares outstanding</a:t>
            </a:r>
          </a:p>
          <a:p>
            <a:pPr defTabSz="457200" fontAlgn="b"/>
            <a:r>
              <a:rPr lang="en-CA" sz="600" i="1" dirty="0">
                <a:solidFill>
                  <a:srgbClr val="000000"/>
                </a:solidFill>
                <a:latin typeface="HelveticaNeue LT 45 Lt"/>
                <a:ea typeface="MS PGothic"/>
                <a:cs typeface="Arial"/>
              </a:rPr>
              <a:t>(2) Enterprise Value is defined as market capitalization, plus total debt and minority interests less cash and short-term investments; ignores equity investments</a:t>
            </a:r>
          </a:p>
          <a:p>
            <a:pPr defTabSz="457200" fontAlgn="b"/>
            <a:r>
              <a:rPr lang="en-CA" sz="600" i="1" dirty="0">
                <a:solidFill>
                  <a:srgbClr val="000000"/>
                </a:solidFill>
                <a:latin typeface="HelveticaNeue LT 45 Lt"/>
                <a:ea typeface="MS PGothic"/>
                <a:cs typeface="Arial"/>
              </a:rPr>
              <a:t>(3) Based on analyst consensus forecasts</a:t>
            </a:r>
          </a:p>
          <a:p>
            <a:pPr defTabSz="457200" fontAlgn="b"/>
            <a:r>
              <a:rPr lang="en-CA" sz="600" i="1" dirty="0">
                <a:solidFill>
                  <a:srgbClr val="000000"/>
                </a:solidFill>
                <a:latin typeface="HelveticaNeue LT 45 Lt"/>
                <a:ea typeface="MS PGothic"/>
                <a:cs typeface="Arial"/>
              </a:rPr>
              <a:t>(4) Total Capitalization defined as total debt plus book value of shareholders' equity and minority interests</a:t>
            </a:r>
          </a:p>
          <a:p>
            <a:pPr defTabSz="457200" fontAlgn="b"/>
            <a:r>
              <a:rPr lang="en-CA" sz="600" i="1" dirty="0">
                <a:solidFill>
                  <a:srgbClr val="000000"/>
                </a:solidFill>
                <a:latin typeface="HelveticaNeue LT 45 Lt"/>
                <a:ea typeface="MS PGothic"/>
                <a:cs typeface="Arial"/>
              </a:rPr>
              <a:t>(5) Calculated by adding market value of minority interest  to EV of parent company, less EV of Asian property</a:t>
            </a:r>
          </a:p>
          <a:p>
            <a:pPr defTabSz="457200" fontAlgn="b"/>
            <a:r>
              <a:rPr lang="en-CA" sz="600" i="1" dirty="0">
                <a:solidFill>
                  <a:srgbClr val="000000"/>
                </a:solidFill>
                <a:latin typeface="HelveticaNeue LT 45 Lt"/>
                <a:ea typeface="MS PGothic"/>
                <a:cs typeface="Arial"/>
              </a:rPr>
              <a:t>(6) Calculated by subtracting EBITDA of Asian property from consolidated EBITDA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0EAB9C4-72C7-4BDB-A354-479860587CB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58777" y="1238886"/>
          <a:ext cx="8458201" cy="4407048"/>
        </p:xfrm>
        <a:graphic>
          <a:graphicData uri="http://schemas.openxmlformats.org/drawingml/2006/table">
            <a:tbl>
              <a:tblPr/>
              <a:tblGrid>
                <a:gridCol w="1579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1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5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5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5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59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34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59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31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04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14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45195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Company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Market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Enterprise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CA" sz="900" b="1" i="0" u="sng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EV/Revenue</a:t>
                      </a:r>
                      <a:r>
                        <a:rPr lang="en-CA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CA" sz="9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(3)</a:t>
                      </a:r>
                      <a:endParaRPr lang="en-CA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CA" sz="900" b="1" i="0" u="sng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EV/EBITDA</a:t>
                      </a:r>
                      <a:r>
                        <a:rPr lang="en-CA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CA" sz="9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(3)</a:t>
                      </a:r>
                      <a:endParaRPr lang="en-CA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CA" sz="900" b="1" i="0" u="sng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P/E</a:t>
                      </a:r>
                      <a:r>
                        <a:rPr lang="en-CA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CA" sz="9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(3)</a:t>
                      </a:r>
                      <a:endParaRPr lang="en-CA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EBITDA </a:t>
                      </a:r>
                      <a:br>
                        <a:rPr lang="en-CA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</a:br>
                      <a:r>
                        <a:rPr lang="en-CA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CAGR (3yr)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EBITDA </a:t>
                      </a:r>
                      <a:br>
                        <a:rPr lang="en-CA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</a:br>
                      <a:r>
                        <a:rPr lang="en-CA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CAGR (2yr)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Debt /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383"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sng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Name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sng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Cap.</a:t>
                      </a:r>
                      <a:r>
                        <a:rPr lang="en-CA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CA" sz="8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(2)</a:t>
                      </a:r>
                      <a:endParaRPr lang="en-CA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sng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Value</a:t>
                      </a:r>
                      <a:r>
                        <a:rPr lang="en-CA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CA" sz="8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(2)</a:t>
                      </a:r>
                      <a:endParaRPr lang="en-CA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sng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2012E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sng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2013E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sng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2012E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sng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2013E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sng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2012E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sng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2013E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sng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Historic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sng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Forecast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sng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Cap.</a:t>
                      </a:r>
                      <a:r>
                        <a:rPr lang="en-CA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CA" sz="8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(4)</a:t>
                      </a:r>
                      <a:endParaRPr lang="en-CA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499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CA" sz="800" b="0" i="1" u="none" strike="noStrike" dirty="0">
                          <a:effectLst/>
                          <a:latin typeface="+mn-lt"/>
                        </a:rPr>
                        <a:t>(all figures presented in USD millions, except per share figures or where noted)</a:t>
                      </a:r>
                    </a:p>
                  </a:txBody>
                  <a:tcPr marL="3600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865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i="0" u="none" strike="noStrike" dirty="0">
                          <a:effectLst/>
                          <a:latin typeface="+mn-lt"/>
                        </a:rPr>
                        <a:t>International</a:t>
                      </a:r>
                    </a:p>
                  </a:txBody>
                  <a:tcPr marL="36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865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Las Vegas Sands</a:t>
                      </a:r>
                    </a:p>
                  </a:txBody>
                  <a:tcPr marL="6514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33,753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48,273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4.3x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3.8x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13.0x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11.4x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18.0x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15.0x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36.3%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13.7%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47.9%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865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MGM Resorts</a:t>
                      </a:r>
                    </a:p>
                  </a:txBody>
                  <a:tcPr marL="6514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5,168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19,882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2.2x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2.1x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10.7x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9.9x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(7.1%)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9.6%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58.7%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865">
                <a:tc>
                  <a:txBody>
                    <a:bodyPr/>
                    <a:lstStyle/>
                    <a:p>
                      <a:pPr marL="168275" lvl="0" indent="0" algn="l" fontAlgn="b"/>
                      <a:r>
                        <a:rPr lang="en-CA" sz="900" b="0" i="1" u="none" strike="noStrike" dirty="0">
                          <a:effectLst/>
                          <a:latin typeface="+mn-lt"/>
                        </a:rPr>
                        <a:t>Average</a:t>
                      </a:r>
                    </a:p>
                  </a:txBody>
                  <a:tcPr marL="36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1" u="none" strike="noStrike" dirty="0">
                          <a:effectLst/>
                          <a:latin typeface="+mn-lt"/>
                        </a:rPr>
                        <a:t>10.7x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581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i="0" u="none" strike="noStrike" dirty="0">
                          <a:effectLst/>
                          <a:latin typeface="+mn-lt"/>
                        </a:rPr>
                        <a:t>Asia</a:t>
                      </a:r>
                    </a:p>
                  </a:txBody>
                  <a:tcPr marL="36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865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MGM China</a:t>
                      </a:r>
                    </a:p>
                  </a:txBody>
                  <a:tcPr marL="6514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6,559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6,437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2.3x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2.1x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9.5x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8.8x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11.8x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11.0x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>
                          <a:effectLst/>
                          <a:latin typeface="+mn-lt"/>
                        </a:rPr>
                        <a:t>78.4%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>
                          <a:effectLst/>
                          <a:latin typeface="+mn-lt"/>
                        </a:rPr>
                        <a:t>10.4%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51.1%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865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Sands China</a:t>
                      </a:r>
                    </a:p>
                  </a:txBody>
                  <a:tcPr marL="6514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29,186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29,418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4.4x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3.5x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15.1x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11.5x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22.3x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15.3x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28.9%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25.3%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39.8%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865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SJM Holdings Limited </a:t>
                      </a:r>
                    </a:p>
                  </a:txBody>
                  <a:tcPr marL="6514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12,135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9,985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1.0x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0.9x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10.2x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9.1x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14.6x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12.8x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>
                          <a:effectLst/>
                          <a:latin typeface="+mn-lt"/>
                        </a:rPr>
                        <a:t>19.5%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>
                          <a:effectLst/>
                          <a:latin typeface="+mn-lt"/>
                        </a:rPr>
                        <a:t>12.4%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>
                          <a:effectLst/>
                          <a:latin typeface="+mn-lt"/>
                        </a:rPr>
                        <a:t>21.5%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541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err="1">
                          <a:effectLst/>
                          <a:latin typeface="+mn-lt"/>
                        </a:rPr>
                        <a:t>Melco</a:t>
                      </a:r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 Crown Entertainment</a:t>
                      </a:r>
                    </a:p>
                  </a:txBody>
                  <a:tcPr marL="6514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7,489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8,666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2.2x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2.1x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10.0x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9.7x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20.2x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18.6x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>
                          <a:effectLst/>
                          <a:latin typeface="+mn-lt"/>
                        </a:rPr>
                        <a:t>83.9%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>
                          <a:effectLst/>
                          <a:latin typeface="+mn-lt"/>
                        </a:rPr>
                        <a:t>9.1%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40.7%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865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Galaxy Entertainment</a:t>
                      </a:r>
                    </a:p>
                  </a:txBody>
                  <a:tcPr marL="6514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13,872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14,080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1.9x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1.7x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12.2x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10.8x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16.4x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14.0x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918.5%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>
                          <a:effectLst/>
                          <a:latin typeface="+mn-lt"/>
                        </a:rPr>
                        <a:t>15.1%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39.3%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865">
                <a:tc>
                  <a:txBody>
                    <a:bodyPr/>
                    <a:lstStyle/>
                    <a:p>
                      <a:pPr marL="168275" indent="0" algn="l" fontAlgn="b"/>
                      <a:r>
                        <a:rPr lang="en-CA" sz="900" b="0" i="1" u="none" strike="noStrike" dirty="0">
                          <a:effectLst/>
                          <a:latin typeface="+mn-lt"/>
                        </a:rPr>
                        <a:t>Average</a:t>
                      </a:r>
                    </a:p>
                  </a:txBody>
                  <a:tcPr marL="36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1" u="none" strike="noStrike" dirty="0">
                          <a:effectLst/>
                          <a:latin typeface="+mn-lt"/>
                        </a:rPr>
                        <a:t>10.0x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2865"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 Vegas Stand</a:t>
                      </a:r>
                      <a:r>
                        <a:rPr lang="en-CA" sz="9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Alone </a:t>
                      </a:r>
                      <a:r>
                        <a:rPr lang="en-CA" sz="900" b="1" i="0" u="none" strike="noStrike" dirty="0">
                          <a:effectLst/>
                          <a:latin typeface="+mn-lt"/>
                        </a:rPr>
                        <a:t>(Implied)</a:t>
                      </a:r>
                    </a:p>
                  </a:txBody>
                  <a:tcPr marL="6514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2865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Caesars Entertainment</a:t>
                      </a:r>
                    </a:p>
                  </a:txBody>
                  <a:tcPr marL="6514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781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20,169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2.3x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2.2x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10.0x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9.3x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(4.7%)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6.3%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97.1%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2865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Las Vegas Sands</a:t>
                      </a:r>
                    </a:p>
                  </a:txBody>
                  <a:tcPr marL="6514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18,855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11.3x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2865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MGM Resorts</a:t>
                      </a:r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6514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13,445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10.5x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2865">
                <a:tc>
                  <a:txBody>
                    <a:bodyPr/>
                    <a:lstStyle/>
                    <a:p>
                      <a:pPr marL="168275" indent="0" algn="l" fontAlgn="b"/>
                      <a:r>
                        <a:rPr lang="en-CA" sz="900" b="0" i="1" u="none" strike="noStrike" dirty="0">
                          <a:effectLst/>
                          <a:latin typeface="+mn-lt"/>
                        </a:rPr>
                        <a:t>Average</a:t>
                      </a:r>
                    </a:p>
                  </a:txBody>
                  <a:tcPr marL="36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1" u="none" strike="noStrike" dirty="0">
                          <a:effectLst/>
                          <a:latin typeface="+mn-lt"/>
                        </a:rPr>
                        <a:t>10.3x</a:t>
                      </a:r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2865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i="0" u="none" strike="noStrike" dirty="0">
                          <a:effectLst/>
                          <a:latin typeface="+mn-lt"/>
                        </a:rPr>
                        <a:t>Small/Mid – Cap</a:t>
                      </a:r>
                    </a:p>
                  </a:txBody>
                  <a:tcPr marL="36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2865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Ameristar Casinos</a:t>
                      </a:r>
                    </a:p>
                  </a:txBody>
                  <a:tcPr marL="6514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589.8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2,377.8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2.0x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2.0x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6.6x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6.6x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7.6x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7.8x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>
                          <a:effectLst/>
                          <a:latin typeface="+mn-lt"/>
                        </a:rPr>
                        <a:t>4.6%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>
                          <a:effectLst/>
                          <a:latin typeface="+mn-lt"/>
                        </a:rPr>
                        <a:t>2.7%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101.5%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2865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Boyd Gaming Corp.</a:t>
                      </a:r>
                    </a:p>
                  </a:txBody>
                  <a:tcPr marL="6514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>
                          <a:effectLst/>
                          <a:latin typeface="+mn-lt"/>
                        </a:rPr>
                        <a:t>592.3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4,163.5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1.7x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1.7x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8.6x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8.5x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100.9x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89.1x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>
                          <a:effectLst/>
                          <a:latin typeface="+mn-lt"/>
                        </a:rPr>
                        <a:t>(3.7%)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>
                          <a:effectLst/>
                          <a:latin typeface="+mn-lt"/>
                        </a:rPr>
                        <a:t>1.8%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73.5%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2865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Penn National Gaming</a:t>
                      </a:r>
                    </a:p>
                  </a:txBody>
                  <a:tcPr marL="6514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>
                          <a:effectLst/>
                          <a:latin typeface="+mn-lt"/>
                        </a:rPr>
                        <a:t>3,289.0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>
                          <a:effectLst/>
                          <a:latin typeface="+mn-lt"/>
                        </a:rPr>
                        <a:t>5,193.9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1.8x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1.6x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6.8x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5.9x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12.5x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10.9x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2.8%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10.2%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49.7%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2865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Pinnacle Entertainment</a:t>
                      </a:r>
                    </a:p>
                  </a:txBody>
                  <a:tcPr marL="6514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>
                          <a:effectLst/>
                          <a:latin typeface="+mn-lt"/>
                        </a:rPr>
                        <a:t>760.7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>
                          <a:effectLst/>
                          <a:latin typeface="+mn-lt"/>
                        </a:rPr>
                        <a:t>1,984.9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1.6x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1.5x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6.8x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6.3x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13.2x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14.2x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>
                          <a:effectLst/>
                          <a:latin typeface="+mn-lt"/>
                        </a:rPr>
                        <a:t>7.3%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>
                          <a:effectLst/>
                          <a:latin typeface="+mn-lt"/>
                        </a:rPr>
                        <a:t>5.2%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>
                          <a:effectLst/>
                          <a:latin typeface="+mn-lt"/>
                        </a:rPr>
                        <a:t>72.9%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2865">
                <a:tc>
                  <a:txBody>
                    <a:bodyPr/>
                    <a:lstStyle/>
                    <a:p>
                      <a:pPr marL="168275" indent="0" algn="l" fontAlgn="b"/>
                      <a:r>
                        <a:rPr lang="en-CA" sz="900" b="0" i="1" u="none" strike="noStrike" dirty="0">
                          <a:effectLst/>
                          <a:latin typeface="+mn-lt"/>
                        </a:rPr>
                        <a:t>Average (unadjusted</a:t>
                      </a:r>
                      <a:r>
                        <a:rPr lang="en-CA" sz="900" b="0" i="1" u="none" strike="noStrike" baseline="0" dirty="0">
                          <a:effectLst/>
                          <a:latin typeface="+mn-lt"/>
                        </a:rPr>
                        <a:t>)</a:t>
                      </a:r>
                      <a:endParaRPr lang="en-CA" sz="900" b="0" i="1" u="none" strike="noStrike" dirty="0">
                        <a:effectLst/>
                        <a:latin typeface="+mn-lt"/>
                      </a:endParaRPr>
                    </a:p>
                  </a:txBody>
                  <a:tcPr marL="36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1" u="none" strike="noStrike" dirty="0">
                          <a:effectLst/>
                          <a:latin typeface="+mn-lt"/>
                        </a:rPr>
                        <a:t>6.8x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2865">
                <a:tc>
                  <a:txBody>
                    <a:bodyPr/>
                    <a:lstStyle/>
                    <a:p>
                      <a:pPr algn="l" fontAlgn="b"/>
                      <a:endParaRPr lang="en-CA" sz="3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2865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i="0" u="none" strike="noStrike" dirty="0">
                          <a:effectLst/>
                          <a:latin typeface="+mn-lt"/>
                        </a:rPr>
                        <a:t>Average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>
                          <a:effectLst/>
                          <a:latin typeface="+mn-lt"/>
                        </a:rPr>
                        <a:t>9,514.5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14,219.2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2.3x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2.1x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9.9x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9.26x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23.7x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20.9x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97.1%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10.2%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57.8%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90085"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6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6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6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6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6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2865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Wynn Resorts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11,547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18,661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3.6x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3.4x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12.6x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11.9x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20.5x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18.3x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>
                          <a:effectLst/>
                          <a:latin typeface="+mn-lt"/>
                        </a:rPr>
                        <a:t>40.3%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8.0%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>
                          <a:effectLst/>
                          <a:latin typeface="+mn-lt"/>
                        </a:rPr>
                        <a:t>90.2%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2865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Wynn Macau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13,752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13,274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3.4x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3.1x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12.9x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11.7x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16.0x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14.2x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31.6%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11.0%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29.5%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2865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Wynn Las Vegas (Implied)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5,387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effectLst/>
                          <a:latin typeface="+mn-lt"/>
                        </a:rPr>
                        <a:t>12.5x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44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9" y="237621"/>
            <a:ext cx="8645525" cy="603887"/>
          </a:xfrm>
        </p:spPr>
        <p:txBody>
          <a:bodyPr/>
          <a:lstStyle/>
          <a:p>
            <a:r>
              <a:rPr lang="en-US" dirty="0">
                <a:latin typeface="+mn-lt"/>
                <a:cs typeface="Arial" pitchFamily="34" charset="0"/>
              </a:rPr>
              <a:t>Valuation – Trading </a:t>
            </a:r>
            <a:r>
              <a:rPr lang="en-US" dirty="0" err="1">
                <a:latin typeface="+mn-lt"/>
                <a:cs typeface="Arial" pitchFamily="34" charset="0"/>
              </a:rPr>
              <a:t>Comparables</a:t>
            </a:r>
            <a:r>
              <a:rPr lang="en-US" dirty="0">
                <a:latin typeface="+mn-lt"/>
                <a:cs typeface="Arial" pitchFamily="34" charset="0"/>
              </a:rPr>
              <a:t> (LGF)</a:t>
            </a:r>
          </a:p>
        </p:txBody>
      </p:sp>
      <p:graphicFrame>
        <p:nvGraphicFramePr>
          <p:cNvPr id="11" name="Group 108"/>
          <p:cNvGraphicFramePr>
            <a:graphicFrameLocks noGrp="1"/>
          </p:cNvGraphicFramePr>
          <p:nvPr>
            <p:extLst/>
          </p:nvPr>
        </p:nvGraphicFramePr>
        <p:xfrm>
          <a:off x="304800" y="4627507"/>
          <a:ext cx="5353050" cy="1459992"/>
        </p:xfrm>
        <a:graphic>
          <a:graphicData uri="http://schemas.openxmlformats.org/drawingml/2006/table">
            <a:tbl>
              <a:tblPr/>
              <a:tblGrid>
                <a:gridCol w="535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None/>
                        <a:defRPr/>
                      </a:pPr>
                      <a:endParaRPr lang="en-AU" sz="950" dirty="0"/>
                    </a:p>
                  </a:txBody>
                  <a:tcPr marL="45720" marR="45720" marT="0" marB="0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6596">
                <a:tc>
                  <a:txBody>
                    <a:bodyPr/>
                    <a:lstStyle/>
                    <a:p>
                      <a:pPr marL="190500" lvl="0" indent="-190500" eaLnBrk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Char char="■"/>
                        <a:defRPr/>
                      </a:pPr>
                      <a:r>
                        <a:rPr lang="en-CA" sz="950" b="1" dirty="0"/>
                        <a:t>Comparables Set:</a:t>
                      </a:r>
                      <a:r>
                        <a:rPr lang="en-CA" sz="950" dirty="0"/>
                        <a:t> Includes both studios and media</a:t>
                      </a:r>
                      <a:r>
                        <a:rPr lang="en-CA" sz="950" baseline="0" dirty="0"/>
                        <a:t> conglomerates due to scarcity of publicly traded pure-play studios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Char char="■"/>
                        <a:tabLst/>
                        <a:defRPr/>
                      </a:pPr>
                      <a:r>
                        <a:rPr lang="en-CA" sz="950" b="1" baseline="0" dirty="0" err="1"/>
                        <a:t>Dreamworks</a:t>
                      </a:r>
                      <a:r>
                        <a:rPr lang="en-CA" sz="950" b="1" baseline="0" dirty="0"/>
                        <a:t>: </a:t>
                      </a:r>
                      <a:r>
                        <a:rPr lang="en-CA" sz="950" b="0" baseline="0" dirty="0" err="1"/>
                        <a:t>Dreamworks</a:t>
                      </a:r>
                      <a:r>
                        <a:rPr lang="en-CA" sz="950" b="0" baseline="0" dirty="0"/>
                        <a:t> is closest publicly traded comparable to Lions Gate as film-focused pure-play studio with library value and similar size range (50% of Lions Gate)</a:t>
                      </a:r>
                    </a:p>
                    <a:p>
                      <a:pPr marL="457200" marR="0" lvl="1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1">
                            <a:lumMod val="50000"/>
                            <a:lumOff val="50000"/>
                          </a:schemeClr>
                        </a:buClr>
                        <a:buSzPct val="100000"/>
                        <a:buFont typeface="Helvetica" pitchFamily="34" charset="0"/>
                        <a:buChar char="─"/>
                        <a:tabLst/>
                        <a:defRPr/>
                      </a:pPr>
                      <a:r>
                        <a:rPr lang="en-CA" sz="95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large discrepancy between EV/Revenue and EV/EBITDA multiple arises from very low EBITDA margin and negative Net Income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Char char="■"/>
                        <a:tabLst/>
                        <a:defRPr/>
                      </a:pPr>
                      <a:r>
                        <a:rPr lang="en-CA" sz="950" b="1" dirty="0"/>
                        <a:t>DHX Media:</a:t>
                      </a:r>
                      <a:r>
                        <a:rPr lang="en-CA" sz="950" b="0" dirty="0"/>
                        <a:t> </a:t>
                      </a:r>
                      <a:r>
                        <a:rPr lang="en-CA" sz="950" b="0" baseline="0" dirty="0"/>
                        <a:t>DHX is also a pure-play studio but much smaller and operates in Canada</a:t>
                      </a:r>
                      <a:endParaRPr lang="en-CA" sz="950" b="0" dirty="0"/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5858637" y="1256224"/>
            <a:ext cx="2961517" cy="26225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 defTabSz="45720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r>
              <a:rPr lang="en-US" sz="1000" b="1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VALUATION CONCLUSIONS</a:t>
            </a:r>
          </a:p>
          <a:p>
            <a:pPr marL="228600" indent="-228600" defTabSz="4572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r>
              <a:rPr lang="en-US" sz="1000" b="1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Media Conglomerates: </a:t>
            </a:r>
          </a:p>
          <a:p>
            <a:pPr marL="228600" indent="-228600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00" b="1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EV/EBITDA:</a:t>
            </a: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 7.4x – 11.7x</a:t>
            </a:r>
          </a:p>
          <a:p>
            <a:pPr marL="228600" indent="-228600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00" b="1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EV/Revenue: </a:t>
            </a: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2.6x – 2.7x</a:t>
            </a:r>
          </a:p>
          <a:p>
            <a:pPr marL="228600" indent="-228600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00" b="1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P/E: </a:t>
            </a: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13.3x – 18.3x</a:t>
            </a:r>
          </a:p>
          <a:p>
            <a:pPr defTabSz="4572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br>
              <a:rPr lang="en-US" sz="500" b="1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</a:br>
            <a:r>
              <a:rPr lang="en-US" sz="1000" b="1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Pure-Play Studios:</a:t>
            </a:r>
          </a:p>
          <a:p>
            <a:pPr marL="228600" indent="-228600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00" b="1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EV/EBITDA: </a:t>
            </a: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8.2x – 18.1x</a:t>
            </a:r>
          </a:p>
          <a:p>
            <a:pPr marL="228600" indent="-228600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00" b="1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EV/Revenue: </a:t>
            </a: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1.8x – 3.6x</a:t>
            </a:r>
          </a:p>
          <a:p>
            <a:pPr marL="228600" indent="-228600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00" b="1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P/E: </a:t>
            </a: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18.1x – 40.9x</a:t>
            </a:r>
          </a:p>
          <a:p>
            <a:pPr defTabSz="457200" eaLnBrk="0" fontAlgn="base" hangingPunct="0">
              <a:spcBef>
                <a:spcPts val="40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r>
              <a:rPr lang="en-US" sz="1000" u="sng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Note: </a:t>
            </a: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Higher multiples for studios versus conglomerates suggests premium on pure-play nature and/or high growth expectations for content</a:t>
            </a:r>
          </a:p>
          <a:p>
            <a:pPr defTabSz="4572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r>
              <a:rPr lang="en-US" sz="800" i="1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Multiples are NTM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4" y="1637406"/>
            <a:ext cx="5109411" cy="301313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 bwMode="auto">
          <a:xfrm>
            <a:off x="5858637" y="3954975"/>
            <a:ext cx="2961517" cy="226695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 defTabSz="45720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r>
              <a:rPr lang="en-US" sz="1000" b="1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LIONS GATE VALUATION</a:t>
            </a:r>
          </a:p>
          <a:p>
            <a:pPr defTabSz="45720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r>
              <a:rPr lang="en-US" sz="1000" b="1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Current Market Valuation</a:t>
            </a:r>
            <a:b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</a:b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(based on FY14(e) and FY15(e) to reflect growth)</a:t>
            </a:r>
          </a:p>
          <a:p>
            <a:pPr marL="228600" indent="-228600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00" b="1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EV/EBITDA:</a:t>
            </a: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 13.7x / 11.4x</a:t>
            </a:r>
          </a:p>
          <a:p>
            <a:pPr marL="228600" indent="-228600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00" b="1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EV/Revenue: </a:t>
            </a: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1.8x / 1.7x</a:t>
            </a:r>
          </a:p>
          <a:p>
            <a:pPr marL="228600" indent="-228600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00" b="1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P/E: </a:t>
            </a: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27.1x / 18.9x</a:t>
            </a:r>
          </a:p>
          <a:p>
            <a:pPr defTabSz="457200" eaLnBrk="0" fontAlgn="base" hangingPunct="0">
              <a:spcBef>
                <a:spcPts val="800"/>
              </a:spcBef>
              <a:spcAft>
                <a:spcPts val="6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r>
              <a:rPr lang="en-US" sz="1000" b="1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Trading Comps Valuation  </a:t>
            </a:r>
            <a:b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</a:b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(based on conglomerates and studios)</a:t>
            </a:r>
            <a:endParaRPr lang="en-US" sz="1000" b="1" dirty="0">
              <a:solidFill>
                <a:srgbClr val="000000"/>
              </a:solidFill>
              <a:latin typeface="Arial" charset="0"/>
              <a:ea typeface="MS PGothic"/>
              <a:cs typeface="Arial"/>
            </a:endParaRPr>
          </a:p>
          <a:p>
            <a:pPr marL="228600" indent="-228600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00" b="1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EV/EBITDA:</a:t>
            </a: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 $2.8bn – $6.8bn</a:t>
            </a:r>
          </a:p>
          <a:p>
            <a:pPr marL="228600" indent="-228600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00" b="1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EV/Revenue: </a:t>
            </a: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$5.1bn – $10.2bn</a:t>
            </a:r>
          </a:p>
          <a:p>
            <a:pPr marL="228600" indent="-228600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00" b="1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P/E: </a:t>
            </a: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$26.19 – $80.55 share price</a:t>
            </a:r>
          </a:p>
        </p:txBody>
      </p:sp>
      <p:graphicFrame>
        <p:nvGraphicFramePr>
          <p:cNvPr id="15" name="Group 108"/>
          <p:cNvGraphicFramePr>
            <a:graphicFrameLocks noGrp="1"/>
          </p:cNvGraphicFramePr>
          <p:nvPr>
            <p:extLst/>
          </p:nvPr>
        </p:nvGraphicFramePr>
        <p:xfrm>
          <a:off x="304802" y="1257300"/>
          <a:ext cx="5343527" cy="233172"/>
        </p:xfrm>
        <a:graphic>
          <a:graphicData uri="http://schemas.openxmlformats.org/drawingml/2006/table">
            <a:tbl>
              <a:tblPr/>
              <a:tblGrid>
                <a:gridCol w="534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Trading </a:t>
                      </a:r>
                      <a:r>
                        <a:rPr kumimoji="0" lang="en-AU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Comparables</a:t>
                      </a:r>
                      <a:r>
                        <a:rPr kumimoji="0" lang="en-A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Peer Group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1">
            <a:extLst>
              <a:ext uri="{FF2B5EF4-FFF2-40B4-BE49-F238E27FC236}">
                <a16:creationId xmlns:a16="http://schemas.microsoft.com/office/drawing/2014/main" id="{7FD9D53D-7815-474F-8C93-1E664B5EB6A5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US" kern="0" dirty="0">
                <a:solidFill>
                  <a:srgbClr val="FFFFFF"/>
                </a:solidFill>
                <a:latin typeface="HelveticaNeue LT 45 Lt"/>
                <a:cs typeface="Arial"/>
              </a:rPr>
              <a:t>Valuation – Trading </a:t>
            </a:r>
            <a:r>
              <a:rPr lang="en-US" kern="0" dirty="0" err="1">
                <a:solidFill>
                  <a:srgbClr val="FFFFFF"/>
                </a:solidFill>
                <a:latin typeface="HelveticaNeue LT 45 Lt"/>
                <a:cs typeface="Arial"/>
              </a:rPr>
              <a:t>Comparables</a:t>
            </a:r>
            <a:r>
              <a:rPr lang="en-US" kern="0" dirty="0">
                <a:solidFill>
                  <a:srgbClr val="FFFFFF"/>
                </a:solidFill>
                <a:latin typeface="HelveticaNeue LT 45 Lt"/>
                <a:cs typeface="Arial"/>
              </a:rPr>
              <a:t> (AT&amp;T)</a:t>
            </a:r>
            <a:endParaRPr lang="en-CA" kern="0" dirty="0">
              <a:solidFill>
                <a:srgbClr val="FFFFFF"/>
              </a:solidFill>
              <a:latin typeface="HelveticaNeue LT 45 Lt"/>
              <a:cs typeface="Arial"/>
            </a:endParaRPr>
          </a:p>
        </p:txBody>
      </p:sp>
      <p:graphicFrame>
        <p:nvGraphicFramePr>
          <p:cNvPr id="19" name="Group 108">
            <a:extLst>
              <a:ext uri="{FF2B5EF4-FFF2-40B4-BE49-F238E27FC236}">
                <a16:creationId xmlns:a16="http://schemas.microsoft.com/office/drawing/2014/main" id="{E873D2E2-4AD7-4D6F-B6DF-57EE415E1F6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6994" y="1448259"/>
          <a:ext cx="5520019" cy="233172"/>
        </p:xfrm>
        <a:graphic>
          <a:graphicData uri="http://schemas.openxmlformats.org/drawingml/2006/table">
            <a:tbl>
              <a:tblPr/>
              <a:tblGrid>
                <a:gridCol w="5520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AT&amp;T Trading Comparables Dataset (NTM Forward Multiples)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B0A8A7E4-D74E-4150-AA19-22BEF9408564}"/>
              </a:ext>
            </a:extLst>
          </p:cNvPr>
          <p:cNvSpPr txBox="1"/>
          <p:nvPr/>
        </p:nvSpPr>
        <p:spPr>
          <a:xfrm>
            <a:off x="277868" y="1096938"/>
            <a:ext cx="8483981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90000" tIns="45720" bIns="45720" rtlCol="0" anchor="ctr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defRPr/>
            </a:pPr>
            <a:r>
              <a:rPr lang="en-CA" sz="1200" b="1" dirty="0">
                <a:solidFill>
                  <a:srgbClr val="444960"/>
                </a:solidFill>
                <a:latin typeface="Helvetica"/>
                <a:ea typeface="MS PGothic" pitchFamily="34" charset="-128"/>
                <a:cs typeface="Arial"/>
              </a:rPr>
              <a:t>AT&amp;T trades at mid-to-upper end of wireless comps but discount to integrated telco’s and cable companies</a:t>
            </a:r>
            <a:endParaRPr lang="en-US" sz="1200" b="1" dirty="0">
              <a:solidFill>
                <a:srgbClr val="444960"/>
              </a:solidFill>
              <a:latin typeface="Helvetica"/>
              <a:ea typeface="MS PGothic" pitchFamily="34" charset="-128"/>
              <a:cs typeface="Arial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DAAB600-A7AE-4DB8-85B4-74185A0918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30"/>
          <a:stretch/>
        </p:blipFill>
        <p:spPr>
          <a:xfrm>
            <a:off x="354675" y="1758775"/>
            <a:ext cx="5482337" cy="3149911"/>
          </a:xfrm>
          <a:prstGeom prst="rect">
            <a:avLst/>
          </a:prstGeom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F45127F8-03C1-4A3C-9366-1A2C2FF07DA0}"/>
              </a:ext>
            </a:extLst>
          </p:cNvPr>
          <p:cNvSpPr/>
          <p:nvPr/>
        </p:nvSpPr>
        <p:spPr bwMode="auto">
          <a:xfrm>
            <a:off x="610089" y="3223141"/>
            <a:ext cx="281037" cy="1304544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 dirty="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168E045-11A8-41B3-A3EF-2C86AB5A1EC8}"/>
              </a:ext>
            </a:extLst>
          </p:cNvPr>
          <p:cNvSpPr txBox="1"/>
          <p:nvPr/>
        </p:nvSpPr>
        <p:spPr>
          <a:xfrm>
            <a:off x="300701" y="2145730"/>
            <a:ext cx="18852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CA" sz="1000" dirty="0">
                <a:solidFill>
                  <a:srgbClr val="434960"/>
                </a:solidFill>
                <a:latin typeface="Helvetica"/>
                <a:cs typeface="Arial"/>
              </a:rPr>
              <a:t>INTEGRATED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F2F7680-1BAD-4D2C-8E62-0418DC95BBBF}"/>
              </a:ext>
            </a:extLst>
          </p:cNvPr>
          <p:cNvSpPr txBox="1"/>
          <p:nvPr/>
        </p:nvSpPr>
        <p:spPr>
          <a:xfrm>
            <a:off x="1847279" y="2145730"/>
            <a:ext cx="18852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CA" sz="1000" dirty="0">
                <a:solidFill>
                  <a:srgbClr val="434960"/>
                </a:solidFill>
                <a:latin typeface="Helvetica"/>
                <a:cs typeface="Arial"/>
              </a:rPr>
              <a:t>WIRELESS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1A57BEA-028B-4D72-A7B8-4754050487CF}"/>
              </a:ext>
            </a:extLst>
          </p:cNvPr>
          <p:cNvSpPr txBox="1"/>
          <p:nvPr/>
        </p:nvSpPr>
        <p:spPr>
          <a:xfrm>
            <a:off x="3280968" y="2145730"/>
            <a:ext cx="18852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CA" sz="1000" dirty="0">
                <a:solidFill>
                  <a:srgbClr val="434960"/>
                </a:solidFill>
                <a:latin typeface="Helvetica"/>
                <a:cs typeface="Arial"/>
              </a:rPr>
              <a:t>CABLE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179BB06-E129-473B-825B-C8D465BB6402}"/>
              </a:ext>
            </a:extLst>
          </p:cNvPr>
          <p:cNvCxnSpPr>
            <a:cxnSpLocks/>
          </p:cNvCxnSpPr>
          <p:nvPr/>
        </p:nvCxnSpPr>
        <p:spPr bwMode="auto">
          <a:xfrm>
            <a:off x="621376" y="3206884"/>
            <a:ext cx="5174544" cy="0"/>
          </a:xfrm>
          <a:prstGeom prst="line">
            <a:avLst/>
          </a:prstGeom>
          <a:noFill/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7" name="Group 108">
            <a:extLst>
              <a:ext uri="{FF2B5EF4-FFF2-40B4-BE49-F238E27FC236}">
                <a16:creationId xmlns:a16="http://schemas.microsoft.com/office/drawing/2014/main" id="{DC3AA773-C2E0-4DFA-A856-678933B6CC6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54677" y="4662811"/>
          <a:ext cx="5596129" cy="1757172"/>
        </p:xfrm>
        <a:graphic>
          <a:graphicData uri="http://schemas.openxmlformats.org/drawingml/2006/table">
            <a:tbl>
              <a:tblPr/>
              <a:tblGrid>
                <a:gridCol w="5596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774">
                <a:tc>
                  <a:txBody>
                    <a:bodyPr/>
                    <a:lstStyle/>
                    <a:p>
                      <a:pPr marL="171450" lvl="0" indent="-171450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Wingdings" charset="2"/>
                        <a:buChar char="§"/>
                        <a:defRPr/>
                      </a:pPr>
                      <a:endParaRPr lang="en-AU" sz="1100" dirty="0">
                        <a:solidFill>
                          <a:srgbClr val="000000"/>
                        </a:solidFill>
                      </a:endParaRPr>
                    </a:p>
                  </a:txBody>
                  <a:tcPr marL="45720" marR="45720" marT="0" marB="0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0226">
                <a:tc>
                  <a:txBody>
                    <a:bodyPr/>
                    <a:lstStyle/>
                    <a:p>
                      <a:pPr marL="190500" lvl="0" indent="-190500" eaLnBrk="0" fontAlgn="base" hangingPunct="0">
                        <a:spcBef>
                          <a:spcPts val="30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Pct val="100000"/>
                        <a:buFont typeface="Wingdings" charset="2"/>
                        <a:buChar char="§"/>
                        <a:defRPr/>
                      </a:pPr>
                      <a:r>
                        <a:rPr lang="en-CA" sz="1100" b="1" dirty="0">
                          <a:solidFill>
                            <a:srgbClr val="000000"/>
                          </a:solidFill>
                        </a:rPr>
                        <a:t>Integrated Telecom:</a:t>
                      </a:r>
                      <a:r>
                        <a:rPr lang="en-CA" sz="1100" b="1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CA" sz="1100" dirty="0">
                          <a:solidFill>
                            <a:srgbClr val="000000"/>
                          </a:solidFill>
                        </a:rPr>
                        <a:t>Established telecom</a:t>
                      </a:r>
                      <a:r>
                        <a:rPr lang="en-CA" sz="1100" baseline="0" dirty="0">
                          <a:solidFill>
                            <a:srgbClr val="000000"/>
                          </a:solidFill>
                        </a:rPr>
                        <a:t> providers operating in media, wireless and wireline are good direct comparisons to the combined operations of AT&amp;T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Pct val="10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CA" sz="1100" b="1" baseline="0" dirty="0">
                          <a:solidFill>
                            <a:srgbClr val="000000"/>
                          </a:solidFill>
                        </a:rPr>
                        <a:t>Wireless: </a:t>
                      </a:r>
                      <a:r>
                        <a:rPr lang="en-CA" sz="1100" b="0" baseline="0" dirty="0">
                          <a:solidFill>
                            <a:srgbClr val="000000"/>
                          </a:solidFill>
                        </a:rPr>
                        <a:t>Companies providing solely Wireless services in the US provide a good comparison to AT&amp;T’s Wireless segment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Pct val="10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CA" sz="1100" b="1" dirty="0">
                          <a:solidFill>
                            <a:srgbClr val="000000"/>
                          </a:solidFill>
                        </a:rPr>
                        <a:t>Wireline:</a:t>
                      </a:r>
                      <a:r>
                        <a:rPr lang="en-CA" sz="1100" b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CA" sz="1100" b="0" baseline="0" dirty="0">
                          <a:solidFill>
                            <a:srgbClr val="000000"/>
                          </a:solidFill>
                        </a:rPr>
                        <a:t>Companies offering Wireline and Media services or pure Wireline services are a good comparison to both AT&amp;T’s combined operations and its Wireline segment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Pct val="10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CA" sz="1100" b="1" baseline="0" dirty="0">
                          <a:solidFill>
                            <a:srgbClr val="000000"/>
                          </a:solidFill>
                        </a:rPr>
                        <a:t>Satellite: </a:t>
                      </a:r>
                      <a:r>
                        <a:rPr lang="en-CA" sz="1100" b="0" baseline="0" dirty="0">
                          <a:solidFill>
                            <a:srgbClr val="000000"/>
                          </a:solidFill>
                        </a:rPr>
                        <a:t>Dish provides good valuation comparison to AT&amp;T’s acquisition of DirecTV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74F9C516-48B1-4EF7-BF48-004C983203CB}"/>
              </a:ext>
            </a:extLst>
          </p:cNvPr>
          <p:cNvSpPr/>
          <p:nvPr/>
        </p:nvSpPr>
        <p:spPr bwMode="auto">
          <a:xfrm>
            <a:off x="6048377" y="1473200"/>
            <a:ext cx="2778633" cy="2656805"/>
          </a:xfrm>
          <a:prstGeom prst="rect">
            <a:avLst/>
          </a:prstGeom>
          <a:solidFill>
            <a:srgbClr val="E8ECF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r>
              <a:rPr lang="en-US" sz="1050" b="1" dirty="0">
                <a:solidFill>
                  <a:srgbClr val="660F1E"/>
                </a:solidFill>
                <a:latin typeface="Helvetica"/>
                <a:cs typeface="Arial"/>
              </a:rPr>
              <a:t>MULTIPLES FOR VALUATION (NTM)</a:t>
            </a:r>
          </a:p>
          <a:p>
            <a:pPr marL="2286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Integrated Telecom 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EV/EBITDA: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 6.4x – 9.8x (avg. 8.0x</a:t>
            </a:r>
            <a:r>
              <a:rPr lang="en-CA" sz="1050" dirty="0">
                <a:solidFill>
                  <a:srgbClr val="000000"/>
                </a:solidFill>
                <a:latin typeface="Helvetica"/>
                <a:cs typeface="Arial"/>
              </a:rPr>
              <a:t>)</a:t>
            </a:r>
            <a:endParaRPr lang="en-US" sz="1050" dirty="0">
              <a:solidFill>
                <a:srgbClr val="000000"/>
              </a:solidFill>
              <a:latin typeface="Helvetica"/>
              <a:cs typeface="Arial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EV/Revenue: 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2.3x – 3.9x (avg. </a:t>
            </a:r>
            <a:r>
              <a:rPr lang="en-CA" sz="1050" dirty="0">
                <a:solidFill>
                  <a:srgbClr val="000000"/>
                </a:solidFill>
                <a:latin typeface="Helvetica"/>
                <a:cs typeface="Arial"/>
              </a:rPr>
              <a:t>3.1x)</a:t>
            </a:r>
            <a:endParaRPr lang="en-US" sz="1050" dirty="0">
              <a:solidFill>
                <a:srgbClr val="000000"/>
              </a:solidFill>
              <a:latin typeface="Helvetica"/>
              <a:cs typeface="Arial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P/E: 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11.7x – 22.4x (avg. 16.6x</a:t>
            </a:r>
            <a:r>
              <a:rPr lang="en-CA" sz="1050" dirty="0">
                <a:solidFill>
                  <a:srgbClr val="000000"/>
                </a:solidFill>
                <a:latin typeface="Helvetica"/>
                <a:cs typeface="Arial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endParaRPr lang="en-US" sz="100" dirty="0">
              <a:solidFill>
                <a:srgbClr val="000000"/>
              </a:solidFill>
              <a:latin typeface="Helvetica"/>
              <a:cs typeface="Arial"/>
            </a:endParaRPr>
          </a:p>
          <a:p>
            <a:pPr marL="2286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Wireless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EV/EBITDA: 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5.9x – 6.4x (avg. 6.1x)</a:t>
            </a:r>
            <a:endParaRPr lang="en-US" sz="1050" b="1" dirty="0">
              <a:solidFill>
                <a:srgbClr val="000000"/>
              </a:solidFill>
              <a:latin typeface="Helvetica"/>
              <a:cs typeface="Arial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EV/Revenue: </a:t>
            </a:r>
            <a:r>
              <a:rPr lang="en-CA" sz="1050" dirty="0">
                <a:solidFill>
                  <a:srgbClr val="000000"/>
                </a:solidFill>
                <a:latin typeface="Helvetica"/>
                <a:cs typeface="Arial"/>
              </a:rPr>
              <a:t>1.0x – 1.5x (avg. 1.3x)</a:t>
            </a:r>
          </a:p>
          <a:p>
            <a:pPr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endParaRPr lang="en-US" sz="100" dirty="0">
              <a:solidFill>
                <a:srgbClr val="000000"/>
              </a:solidFill>
              <a:latin typeface="Helvetica"/>
              <a:cs typeface="Arial"/>
            </a:endParaRPr>
          </a:p>
          <a:p>
            <a:pPr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Wireline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EV/EBITDA: 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5.2x – 11.5x (avg. 7.6x)</a:t>
            </a:r>
            <a:endParaRPr lang="en-US" sz="1050" b="1" dirty="0">
              <a:solidFill>
                <a:srgbClr val="000000"/>
              </a:solidFill>
              <a:latin typeface="Helvetica"/>
              <a:cs typeface="Arial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EV/Revenue: 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0.9x – 4.1x (avg. 2.6x)</a:t>
            </a:r>
          </a:p>
          <a:p>
            <a:pPr eaLnBrk="0" fontAlgn="base" hangingPunct="0">
              <a:lnSpc>
                <a:spcPct val="50000"/>
              </a:lnSpc>
              <a:spcBef>
                <a:spcPts val="40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endParaRPr lang="en-US" sz="1050" i="1" dirty="0">
              <a:solidFill>
                <a:srgbClr val="000000"/>
              </a:solidFill>
              <a:latin typeface="Helvetica"/>
              <a:cs typeface="Arial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262DF3E-EC52-4586-853F-08C09BA5C6C5}"/>
              </a:ext>
            </a:extLst>
          </p:cNvPr>
          <p:cNvCxnSpPr>
            <a:cxnSpLocks/>
          </p:cNvCxnSpPr>
          <p:nvPr/>
        </p:nvCxnSpPr>
        <p:spPr bwMode="auto">
          <a:xfrm>
            <a:off x="6140230" y="1712939"/>
            <a:ext cx="2577050" cy="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8D3D449B-4C8C-49A1-95D5-B5367F7DB91E}"/>
              </a:ext>
            </a:extLst>
          </p:cNvPr>
          <p:cNvSpPr/>
          <p:nvPr/>
        </p:nvSpPr>
        <p:spPr bwMode="auto">
          <a:xfrm>
            <a:off x="6048376" y="3981159"/>
            <a:ext cx="2760732" cy="2428748"/>
          </a:xfrm>
          <a:prstGeom prst="rect">
            <a:avLst/>
          </a:prstGeom>
          <a:solidFill>
            <a:srgbClr val="E8ECF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r>
              <a:rPr lang="en-US" sz="1050" b="1" dirty="0">
                <a:solidFill>
                  <a:srgbClr val="660F1E"/>
                </a:solidFill>
                <a:latin typeface="Helvetica"/>
                <a:cs typeface="Arial"/>
              </a:rPr>
              <a:t>VALUATION OF AT&amp;T</a:t>
            </a:r>
          </a:p>
          <a:p>
            <a:pPr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Current Market Valuation: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 $33.21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EV/EBITDA: 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6.4x ($52.15bn EBITDA)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EV/Revenue: 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2.0x ($163.18bn Revenue)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P/E: 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11.9x ($16.12bn Earnings)</a:t>
            </a:r>
          </a:p>
          <a:p>
            <a:pPr eaLnBrk="0" fontAlgn="base" hangingPunct="0">
              <a:spcBef>
                <a:spcPts val="800"/>
              </a:spcBef>
              <a:spcAft>
                <a:spcPts val="6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Trading Comparables Valuation (avg.)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EV/Revenue (Segmented): 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$35.48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EV/EBITDA (Segmented): 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$40.49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EV/Revenue (Combined):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 $57.05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EV/EBITDA (Combined):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 $50.08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324188F-3762-41F6-8432-C7E8F7AE10B2}"/>
              </a:ext>
            </a:extLst>
          </p:cNvPr>
          <p:cNvCxnSpPr>
            <a:cxnSpLocks/>
          </p:cNvCxnSpPr>
          <p:nvPr/>
        </p:nvCxnSpPr>
        <p:spPr bwMode="auto">
          <a:xfrm>
            <a:off x="6140230" y="4236683"/>
            <a:ext cx="2577050" cy="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37437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1">
            <a:extLst>
              <a:ext uri="{FF2B5EF4-FFF2-40B4-BE49-F238E27FC236}">
                <a16:creationId xmlns:a16="http://schemas.microsoft.com/office/drawing/2014/main" id="{7FD9D53D-7815-474F-8C93-1E664B5EB6A5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US" kern="0" dirty="0">
                <a:solidFill>
                  <a:srgbClr val="FFFFFF"/>
                </a:solidFill>
                <a:latin typeface="HelveticaNeue LT 45 Lt"/>
                <a:cs typeface="Arial"/>
              </a:rPr>
              <a:t>Valuation – Trading </a:t>
            </a:r>
            <a:r>
              <a:rPr lang="en-US" kern="0" dirty="0" err="1">
                <a:solidFill>
                  <a:srgbClr val="FFFFFF"/>
                </a:solidFill>
                <a:latin typeface="HelveticaNeue LT 45 Lt"/>
                <a:cs typeface="Arial"/>
              </a:rPr>
              <a:t>Comparables</a:t>
            </a:r>
            <a:r>
              <a:rPr lang="en-US" kern="0" dirty="0">
                <a:solidFill>
                  <a:srgbClr val="FFFFFF"/>
                </a:solidFill>
                <a:latin typeface="HelveticaNeue LT 45 Lt"/>
                <a:cs typeface="Arial"/>
              </a:rPr>
              <a:t> (AT&amp;T)</a:t>
            </a:r>
            <a:endParaRPr lang="en-CA" kern="0" dirty="0">
              <a:solidFill>
                <a:srgbClr val="FFFFFF"/>
              </a:solidFill>
              <a:latin typeface="HelveticaNeue LT 45 Lt"/>
              <a:cs typeface="Arial"/>
            </a:endParaRPr>
          </a:p>
        </p:txBody>
      </p:sp>
      <p:graphicFrame>
        <p:nvGraphicFramePr>
          <p:cNvPr id="16" name="Group 108">
            <a:extLst>
              <a:ext uri="{FF2B5EF4-FFF2-40B4-BE49-F238E27FC236}">
                <a16:creationId xmlns:a16="http://schemas.microsoft.com/office/drawing/2014/main" id="{8560CF7E-80A4-46F3-AD0D-75EEE52EC07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33377" y="1449388"/>
          <a:ext cx="8531225" cy="233172"/>
        </p:xfrm>
        <a:graphic>
          <a:graphicData uri="http://schemas.openxmlformats.org/drawingml/2006/table">
            <a:tbl>
              <a:tblPr/>
              <a:tblGrid>
                <a:gridCol w="8531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AT&amp;T Trading Comparables Dataset (NTM Forward Multiples)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B213F0EF-07DE-4F0D-85BD-79642601958E}"/>
              </a:ext>
            </a:extLst>
          </p:cNvPr>
          <p:cNvSpPr txBox="1"/>
          <p:nvPr/>
        </p:nvSpPr>
        <p:spPr>
          <a:xfrm>
            <a:off x="277869" y="1098247"/>
            <a:ext cx="8483981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90000" tIns="45720" bIns="45720" rtlCol="0" anchor="ctr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defRPr/>
            </a:pPr>
            <a:r>
              <a:rPr lang="en-CA" sz="1200" b="1" dirty="0">
                <a:solidFill>
                  <a:srgbClr val="444960"/>
                </a:solidFill>
                <a:latin typeface="Helvetica"/>
                <a:ea typeface="MS PGothic" pitchFamily="34" charset="-128"/>
                <a:cs typeface="Arial"/>
              </a:rPr>
              <a:t>AT&amp;T trades at mid-to-upper end of wireless comps but discount to integrated telco’s and cable companies</a:t>
            </a:r>
            <a:endParaRPr lang="en-US" sz="1200" b="1" dirty="0">
              <a:solidFill>
                <a:srgbClr val="444960"/>
              </a:solidFill>
              <a:latin typeface="Helvetica"/>
              <a:ea typeface="MS PGothic" pitchFamily="34" charset="-128"/>
              <a:cs typeface="Arial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45A463E-2DF5-4459-998B-B6F78BBD8A54}"/>
              </a:ext>
            </a:extLst>
          </p:cNvPr>
          <p:cNvGrpSpPr/>
          <p:nvPr/>
        </p:nvGrpSpPr>
        <p:grpSpPr>
          <a:xfrm>
            <a:off x="333377" y="1730889"/>
            <a:ext cx="8353425" cy="4752723"/>
            <a:chOff x="250825" y="1498289"/>
            <a:chExt cx="5536309" cy="3149911"/>
          </a:xfrm>
        </p:grpSpPr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34889FF1-231C-412E-AE35-2F22F8E6C7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030"/>
            <a:stretch/>
          </p:blipFill>
          <p:spPr>
            <a:xfrm>
              <a:off x="304797" y="1498289"/>
              <a:ext cx="5482337" cy="3149911"/>
            </a:xfrm>
            <a:prstGeom prst="rect">
              <a:avLst/>
            </a:prstGeom>
          </p:spPr>
        </p:pic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5D6AB75D-485B-4ADD-8B0D-62376810EED9}"/>
                </a:ext>
              </a:extLst>
            </p:cNvPr>
            <p:cNvSpPr/>
            <p:nvPr/>
          </p:nvSpPr>
          <p:spPr bwMode="auto">
            <a:xfrm>
              <a:off x="560211" y="2953633"/>
              <a:ext cx="239889" cy="1313567"/>
            </a:xfrm>
            <a:prstGeom prst="roundRect">
              <a:avLst/>
            </a:prstGeom>
            <a:noFill/>
            <a:ln w="1905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FD08DF3-ED87-4126-B9C6-F78529DA06AB}"/>
                </a:ext>
              </a:extLst>
            </p:cNvPr>
            <p:cNvSpPr txBox="1"/>
            <p:nvPr/>
          </p:nvSpPr>
          <p:spPr>
            <a:xfrm>
              <a:off x="250825" y="1885244"/>
              <a:ext cx="1885244" cy="163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CA" sz="1000" dirty="0">
                  <a:solidFill>
                    <a:srgbClr val="434960"/>
                  </a:solidFill>
                  <a:latin typeface="Helvetica"/>
                  <a:cs typeface="Arial"/>
                </a:rPr>
                <a:t>INTEGRATED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DC9EEE1-9420-4F56-B319-8DA20A3A6735}"/>
                </a:ext>
              </a:extLst>
            </p:cNvPr>
            <p:cNvSpPr txBox="1"/>
            <p:nvPr/>
          </p:nvSpPr>
          <p:spPr>
            <a:xfrm>
              <a:off x="1797403" y="1885244"/>
              <a:ext cx="1885244" cy="163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CA" sz="1000" dirty="0">
                  <a:solidFill>
                    <a:srgbClr val="434960"/>
                  </a:solidFill>
                  <a:latin typeface="Helvetica"/>
                  <a:cs typeface="Arial"/>
                </a:rPr>
                <a:t>WIRELESS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E89FEE5-0A11-4DF8-88D0-2A5EAF4A4EA9}"/>
                </a:ext>
              </a:extLst>
            </p:cNvPr>
            <p:cNvSpPr txBox="1"/>
            <p:nvPr/>
          </p:nvSpPr>
          <p:spPr>
            <a:xfrm>
              <a:off x="3231092" y="1885244"/>
              <a:ext cx="1885244" cy="163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CA" sz="1000" dirty="0">
                  <a:solidFill>
                    <a:srgbClr val="434960"/>
                  </a:solidFill>
                  <a:latin typeface="Helvetica"/>
                  <a:cs typeface="Arial"/>
                </a:rPr>
                <a:t>CABLE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BEA669E-CDAA-4492-97D7-F8CEFCE3198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1500" y="2946400"/>
              <a:ext cx="5174544" cy="0"/>
            </a:xfrm>
            <a:prstGeom prst="line">
              <a:avLst/>
            </a:prstGeom>
            <a:noFill/>
            <a:ln w="9525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8550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1">
            <a:extLst>
              <a:ext uri="{FF2B5EF4-FFF2-40B4-BE49-F238E27FC236}">
                <a16:creationId xmlns:a16="http://schemas.microsoft.com/office/drawing/2014/main" id="{7FD9D53D-7815-474F-8C93-1E664B5EB6A5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US" kern="0" dirty="0">
                <a:solidFill>
                  <a:srgbClr val="FFFFFF"/>
                </a:solidFill>
                <a:latin typeface="HelveticaNeue LT 45 Lt"/>
                <a:cs typeface="Arial"/>
              </a:rPr>
              <a:t>Valuation – Trading </a:t>
            </a:r>
            <a:r>
              <a:rPr lang="en-US" kern="0" dirty="0" err="1">
                <a:solidFill>
                  <a:srgbClr val="FFFFFF"/>
                </a:solidFill>
                <a:latin typeface="HelveticaNeue LT 45 Lt"/>
                <a:cs typeface="Arial"/>
              </a:rPr>
              <a:t>Comparables</a:t>
            </a:r>
            <a:r>
              <a:rPr lang="en-US" kern="0" dirty="0">
                <a:solidFill>
                  <a:srgbClr val="FFFFFF"/>
                </a:solidFill>
                <a:latin typeface="HelveticaNeue LT 45 Lt"/>
                <a:cs typeface="Arial"/>
              </a:rPr>
              <a:t> (AT&amp;T)</a:t>
            </a:r>
            <a:endParaRPr lang="en-CA" kern="0" dirty="0">
              <a:solidFill>
                <a:srgbClr val="FFFFFF"/>
              </a:solidFill>
              <a:latin typeface="HelveticaNeue LT 45 Lt"/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213F0EF-07DE-4F0D-85BD-79642601958E}"/>
              </a:ext>
            </a:extLst>
          </p:cNvPr>
          <p:cNvSpPr txBox="1"/>
          <p:nvPr/>
        </p:nvSpPr>
        <p:spPr>
          <a:xfrm>
            <a:off x="277869" y="1098247"/>
            <a:ext cx="8483981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90000" tIns="45720" bIns="45720" rtlCol="0" anchor="ctr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defRPr/>
            </a:pPr>
            <a:r>
              <a:rPr lang="en-CA" sz="1200" b="1" dirty="0">
                <a:solidFill>
                  <a:srgbClr val="444960"/>
                </a:solidFill>
                <a:latin typeface="Helvetica"/>
                <a:ea typeface="MS PGothic" pitchFamily="34" charset="-128"/>
                <a:cs typeface="Arial"/>
              </a:rPr>
              <a:t>AT&amp;T trades at mid-to-upper end of wireless comps but discount to integrated telco’s and cable companies</a:t>
            </a:r>
            <a:endParaRPr lang="en-US" sz="1200" b="1" dirty="0">
              <a:solidFill>
                <a:srgbClr val="444960"/>
              </a:solidFill>
              <a:latin typeface="Helvetica"/>
              <a:ea typeface="MS PGothic" pitchFamily="34" charset="-128"/>
              <a:cs typeface="Arial"/>
            </a:endParaRPr>
          </a:p>
        </p:txBody>
      </p:sp>
      <p:graphicFrame>
        <p:nvGraphicFramePr>
          <p:cNvPr id="12" name="Group 108">
            <a:extLst>
              <a:ext uri="{FF2B5EF4-FFF2-40B4-BE49-F238E27FC236}">
                <a16:creationId xmlns:a16="http://schemas.microsoft.com/office/drawing/2014/main" id="{04360490-438B-4DEC-AFF6-1A9F182B4D1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81001" y="1449388"/>
          <a:ext cx="8475663" cy="233172"/>
        </p:xfrm>
        <a:graphic>
          <a:graphicData uri="http://schemas.openxmlformats.org/drawingml/2006/table">
            <a:tbl>
              <a:tblPr/>
              <a:tblGrid>
                <a:gridCol w="8475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Observations on AT&amp;T Trading </a:t>
                      </a:r>
                      <a:r>
                        <a:rPr kumimoji="0" lang="en-CA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Comparables</a:t>
                      </a:r>
                      <a:r>
                        <a:rPr kumimoji="0" lang="en-CA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Universe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108">
            <a:extLst>
              <a:ext uri="{FF2B5EF4-FFF2-40B4-BE49-F238E27FC236}">
                <a16:creationId xmlns:a16="http://schemas.microsoft.com/office/drawing/2014/main" id="{AC203F25-ABE2-4EF8-B1E4-78A18FA5E32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81002" y="1708028"/>
          <a:ext cx="8305798" cy="1589532"/>
        </p:xfrm>
        <a:graphic>
          <a:graphicData uri="http://schemas.openxmlformats.org/drawingml/2006/table">
            <a:tbl>
              <a:tblPr/>
              <a:tblGrid>
                <a:gridCol w="8305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774">
                <a:tc>
                  <a:txBody>
                    <a:bodyPr/>
                    <a:lstStyle/>
                    <a:p>
                      <a:pPr marL="171450" lvl="0" indent="-171450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Wingdings" charset="2"/>
                        <a:buChar char="§"/>
                        <a:defRPr/>
                      </a:pPr>
                      <a:endParaRPr lang="en-AU" sz="1100" dirty="0">
                        <a:solidFill>
                          <a:srgbClr val="000000"/>
                        </a:solidFill>
                      </a:endParaRPr>
                    </a:p>
                  </a:txBody>
                  <a:tcPr marL="45720" marR="45720" marT="0" marB="0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0226">
                <a:tc>
                  <a:txBody>
                    <a:bodyPr/>
                    <a:lstStyle/>
                    <a:p>
                      <a:pPr marL="190500" lvl="0" indent="-190500" eaLnBrk="0" fontAlgn="base" hangingPunct="0">
                        <a:spcBef>
                          <a:spcPts val="30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Pct val="100000"/>
                        <a:buFont typeface="Wingdings" charset="2"/>
                        <a:buChar char="§"/>
                        <a:defRPr/>
                      </a:pPr>
                      <a:r>
                        <a:rPr lang="en-CA" sz="1100" b="1" dirty="0">
                          <a:solidFill>
                            <a:srgbClr val="000000"/>
                          </a:solidFill>
                        </a:rPr>
                        <a:t>Integrated Telecom:</a:t>
                      </a:r>
                      <a:r>
                        <a:rPr lang="en-CA" sz="1100" b="1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CA" sz="1100" dirty="0">
                          <a:solidFill>
                            <a:srgbClr val="000000"/>
                          </a:solidFill>
                        </a:rPr>
                        <a:t>Established telecom</a:t>
                      </a:r>
                      <a:r>
                        <a:rPr lang="en-CA" sz="1100" baseline="0" dirty="0">
                          <a:solidFill>
                            <a:srgbClr val="000000"/>
                          </a:solidFill>
                        </a:rPr>
                        <a:t> providers operating in media, wireless and wireline are good direct comparisons to the combined operations of AT&amp;T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Pct val="10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CA" sz="1100" b="1" baseline="0" dirty="0">
                          <a:solidFill>
                            <a:srgbClr val="000000"/>
                          </a:solidFill>
                        </a:rPr>
                        <a:t>Wireless: </a:t>
                      </a:r>
                      <a:r>
                        <a:rPr lang="en-CA" sz="1100" b="0" baseline="0" dirty="0">
                          <a:solidFill>
                            <a:srgbClr val="000000"/>
                          </a:solidFill>
                        </a:rPr>
                        <a:t>Companies providing solely Wireless services in the US provide a good comparison to AT&amp;T’s Wireless segment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Pct val="10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CA" sz="1100" b="1" dirty="0">
                          <a:solidFill>
                            <a:srgbClr val="000000"/>
                          </a:solidFill>
                        </a:rPr>
                        <a:t>Wireline:</a:t>
                      </a:r>
                      <a:r>
                        <a:rPr lang="en-CA" sz="1100" b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CA" sz="1100" b="0" baseline="0" dirty="0">
                          <a:solidFill>
                            <a:srgbClr val="000000"/>
                          </a:solidFill>
                        </a:rPr>
                        <a:t>Companies offering Wireline and Media services or pure Wireline services are a good comparison to both AT&amp;T’s combined operations and its Wireline segment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Pct val="10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CA" sz="1100" b="1" baseline="0" dirty="0">
                          <a:solidFill>
                            <a:srgbClr val="000000"/>
                          </a:solidFill>
                        </a:rPr>
                        <a:t>Satellite: </a:t>
                      </a:r>
                      <a:r>
                        <a:rPr lang="en-CA" sz="1100" b="0" baseline="0" dirty="0">
                          <a:solidFill>
                            <a:srgbClr val="000000"/>
                          </a:solidFill>
                        </a:rPr>
                        <a:t>Dish provides good valuation comparison to AT&amp;T’s acquisition of DirecTV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67B9135B-EA54-4A60-B204-73FB62246D13}"/>
              </a:ext>
            </a:extLst>
          </p:cNvPr>
          <p:cNvSpPr/>
          <p:nvPr/>
        </p:nvSpPr>
        <p:spPr bwMode="auto">
          <a:xfrm>
            <a:off x="409607" y="3500794"/>
            <a:ext cx="3991707" cy="2700300"/>
          </a:xfrm>
          <a:prstGeom prst="rect">
            <a:avLst/>
          </a:prstGeom>
          <a:solidFill>
            <a:srgbClr val="E8ECF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r>
              <a:rPr lang="en-US" sz="1050" b="1" dirty="0">
                <a:solidFill>
                  <a:srgbClr val="660F1E"/>
                </a:solidFill>
                <a:latin typeface="Helvetica"/>
                <a:cs typeface="Arial"/>
              </a:rPr>
              <a:t>MULTIPLES FOR VALUATION (NTM)</a:t>
            </a:r>
          </a:p>
          <a:p>
            <a:pPr marL="2286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Integrated Telecom 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EV/EBITDA: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 6.4x – 9.8x (avg. 8.0x</a:t>
            </a:r>
            <a:r>
              <a:rPr lang="en-CA" sz="1050" dirty="0">
                <a:solidFill>
                  <a:srgbClr val="000000"/>
                </a:solidFill>
                <a:latin typeface="Helvetica"/>
                <a:cs typeface="Arial"/>
              </a:rPr>
              <a:t>)</a:t>
            </a:r>
            <a:endParaRPr lang="en-US" sz="1050" dirty="0">
              <a:solidFill>
                <a:srgbClr val="000000"/>
              </a:solidFill>
              <a:latin typeface="Helvetica"/>
              <a:cs typeface="Arial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EV/Revenue: 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2.3x – 3.9x (avg. </a:t>
            </a:r>
            <a:r>
              <a:rPr lang="en-CA" sz="1050" dirty="0">
                <a:solidFill>
                  <a:srgbClr val="000000"/>
                </a:solidFill>
                <a:latin typeface="Helvetica"/>
                <a:cs typeface="Arial"/>
              </a:rPr>
              <a:t>3.1x)</a:t>
            </a:r>
            <a:endParaRPr lang="en-US" sz="1050" dirty="0">
              <a:solidFill>
                <a:srgbClr val="000000"/>
              </a:solidFill>
              <a:latin typeface="Helvetica"/>
              <a:cs typeface="Arial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P/E: 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11.7x – 22.4x (avg. 16.6x</a:t>
            </a:r>
            <a:r>
              <a:rPr lang="en-CA" sz="1050" dirty="0">
                <a:solidFill>
                  <a:srgbClr val="000000"/>
                </a:solidFill>
                <a:latin typeface="Helvetica"/>
                <a:cs typeface="Arial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endParaRPr lang="en-US" sz="100" dirty="0">
              <a:solidFill>
                <a:srgbClr val="000000"/>
              </a:solidFill>
              <a:latin typeface="Helvetica"/>
              <a:cs typeface="Arial"/>
            </a:endParaRPr>
          </a:p>
          <a:p>
            <a:pPr marL="2286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Wireless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EV/EBITDA: 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5.9x – 6.4x (avg. 6.1x)</a:t>
            </a:r>
            <a:endParaRPr lang="en-US" sz="1050" b="1" dirty="0">
              <a:solidFill>
                <a:srgbClr val="000000"/>
              </a:solidFill>
              <a:latin typeface="Helvetica"/>
              <a:cs typeface="Arial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EV/Revenue: </a:t>
            </a:r>
            <a:r>
              <a:rPr lang="en-CA" sz="1050" dirty="0">
                <a:solidFill>
                  <a:srgbClr val="000000"/>
                </a:solidFill>
                <a:latin typeface="Helvetica"/>
                <a:cs typeface="Arial"/>
              </a:rPr>
              <a:t>1.0x – 1.5x (avg. 1.3x)</a:t>
            </a:r>
          </a:p>
          <a:p>
            <a:pPr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endParaRPr lang="en-US" sz="100" dirty="0">
              <a:solidFill>
                <a:srgbClr val="000000"/>
              </a:solidFill>
              <a:latin typeface="Helvetica"/>
              <a:cs typeface="Arial"/>
            </a:endParaRPr>
          </a:p>
          <a:p>
            <a:pPr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Wireline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EV/EBITDA: 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5.2x – 11.5x (avg. 7.6x)</a:t>
            </a:r>
            <a:endParaRPr lang="en-US" sz="1050" b="1" dirty="0">
              <a:solidFill>
                <a:srgbClr val="000000"/>
              </a:solidFill>
              <a:latin typeface="Helvetica"/>
              <a:cs typeface="Arial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EV/Revenue: 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0.9x – 4.1x (avg. 2.6x)</a:t>
            </a:r>
          </a:p>
          <a:p>
            <a:pPr eaLnBrk="0" fontAlgn="base" hangingPunct="0">
              <a:lnSpc>
                <a:spcPct val="50000"/>
              </a:lnSpc>
              <a:spcBef>
                <a:spcPts val="40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endParaRPr lang="en-US" sz="1050" i="1" dirty="0">
              <a:solidFill>
                <a:srgbClr val="000000"/>
              </a:solidFill>
              <a:latin typeface="Helvetica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B77E126-CC06-4061-9C0F-7522571CF10B}"/>
              </a:ext>
            </a:extLst>
          </p:cNvPr>
          <p:cNvSpPr/>
          <p:nvPr/>
        </p:nvSpPr>
        <p:spPr bwMode="auto">
          <a:xfrm>
            <a:off x="4693920" y="3497203"/>
            <a:ext cx="4162742" cy="2733548"/>
          </a:xfrm>
          <a:prstGeom prst="rect">
            <a:avLst/>
          </a:prstGeom>
          <a:solidFill>
            <a:srgbClr val="E8ECF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r>
              <a:rPr lang="en-US" sz="1050" b="1" dirty="0">
                <a:solidFill>
                  <a:srgbClr val="660F1E"/>
                </a:solidFill>
                <a:latin typeface="Helvetica"/>
                <a:cs typeface="Arial"/>
              </a:rPr>
              <a:t>VALUATION OF AT&amp;T</a:t>
            </a:r>
          </a:p>
          <a:p>
            <a:pPr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Current Market Valuation: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 $33.21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EV/EBITDA: 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6.4x ($52.15bn EBITDA)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EV/Revenue: 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2.0x ($163.18bn Revenue)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P/E: 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11.9x ($16.12bn Earnings)</a:t>
            </a:r>
          </a:p>
          <a:p>
            <a:pPr eaLnBrk="0" fontAlgn="base" hangingPunct="0">
              <a:spcBef>
                <a:spcPts val="800"/>
              </a:spcBef>
              <a:spcAft>
                <a:spcPts val="6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Trading Comparables Valuation (avg.)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EV/Revenue (Segmented): 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$35.48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EV/EBITDA (Segmented): 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$40.49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EV/Revenue (Combined):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 $57.05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EV/EBITDA (Combined):</a:t>
            </a:r>
            <a:r>
              <a:rPr lang="en-US" sz="1050" dirty="0">
                <a:solidFill>
                  <a:srgbClr val="000000"/>
                </a:solidFill>
                <a:latin typeface="Helvetica"/>
                <a:cs typeface="Arial"/>
              </a:rPr>
              <a:t> $50.08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63D8E18-D393-4419-B04E-6BA267FD79A6}"/>
              </a:ext>
            </a:extLst>
          </p:cNvPr>
          <p:cNvCxnSpPr>
            <a:cxnSpLocks/>
          </p:cNvCxnSpPr>
          <p:nvPr/>
        </p:nvCxnSpPr>
        <p:spPr bwMode="auto">
          <a:xfrm>
            <a:off x="501460" y="3740535"/>
            <a:ext cx="3777932" cy="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A11A8F4-DA5C-4D67-9F73-DB7FE7FBBC7F}"/>
              </a:ext>
            </a:extLst>
          </p:cNvPr>
          <p:cNvCxnSpPr>
            <a:cxnSpLocks/>
          </p:cNvCxnSpPr>
          <p:nvPr/>
        </p:nvCxnSpPr>
        <p:spPr bwMode="auto">
          <a:xfrm>
            <a:off x="4769288" y="3751203"/>
            <a:ext cx="3992560" cy="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99799707"/>
      </p:ext>
    </p:extLst>
  </p:cSld>
  <p:clrMapOvr>
    <a:masterClrMapping/>
  </p:clrMapOvr>
</p:sld>
</file>

<file path=ppt/theme/theme1.xml><?xml version="1.0" encoding="utf-8"?>
<a:theme xmlns:a="http://schemas.openxmlformats.org/drawingml/2006/main" name="1_NIBC2">
  <a:themeElements>
    <a:clrScheme name="Custom Design 4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9D1918"/>
      </a:hlink>
      <a:folHlink>
        <a:srgbClr val="D20F04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NIBC 2013 Template">
  <a:themeElements>
    <a:clrScheme name="Custom 1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2A363C"/>
      </a:hlink>
      <a:folHlink>
        <a:srgbClr val="546D79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1232</Words>
  <Application>Microsoft Office PowerPoint</Application>
  <PresentationFormat>On-screen Show (4:3)</PresentationFormat>
  <Paragraphs>328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ＭＳ Ｐゴシック</vt:lpstr>
      <vt:lpstr>ＭＳ Ｐゴシック</vt:lpstr>
      <vt:lpstr>SimSun</vt:lpstr>
      <vt:lpstr>Arial</vt:lpstr>
      <vt:lpstr>Calibri</vt:lpstr>
      <vt:lpstr>Helvetica</vt:lpstr>
      <vt:lpstr>HelveticaNeue LT 45 Lt</vt:lpstr>
      <vt:lpstr>HelveticaNeue LT 65 Medium</vt:lpstr>
      <vt:lpstr>Wingdings</vt:lpstr>
      <vt:lpstr>1_NIBC2</vt:lpstr>
      <vt:lpstr>3_NIBC 2013 Template</vt:lpstr>
      <vt:lpstr>PowerPoint Presentation</vt:lpstr>
      <vt:lpstr>Valuation – Trading Comparables (LGF)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Huang</dc:creator>
  <cp:lastModifiedBy>James Huang</cp:lastModifiedBy>
  <cp:revision>2</cp:revision>
  <dcterms:created xsi:type="dcterms:W3CDTF">2018-08-01T05:15:04Z</dcterms:created>
  <dcterms:modified xsi:type="dcterms:W3CDTF">2018-08-01T05:29:25Z</dcterms:modified>
</cp:coreProperties>
</file>