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78" r:id="rId2"/>
    <p:sldId id="276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34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79E34-9810-4E60-88E0-0D1C938C97C1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3382A-B658-4AE5-B93B-DB17684AF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5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ABC56-6B54-461B-B524-093DA1CDF85B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66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461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437" y="0"/>
            <a:ext cx="9286876" cy="35052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222250" y="4559300"/>
            <a:ext cx="8693150" cy="2063750"/>
          </a:xfrm>
          <a:prstGeom prst="rect">
            <a:avLst/>
          </a:prstGeom>
          <a:noFill/>
          <a:ln w="3175">
            <a:solidFill>
              <a:srgbClr val="3E7B94">
                <a:alpha val="50195"/>
              </a:srgbClr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SG" sz="18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-71437" y="3505200"/>
            <a:ext cx="9286875" cy="1143000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870450"/>
            <a:ext cx="8288338" cy="1295400"/>
          </a:xfrm>
          <a:ln/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tx2"/>
                </a:solidFill>
                <a:latin typeface="HelveticaNeue LT 65 Medium" pitchFamily="2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466725" y="3524254"/>
            <a:ext cx="8248650" cy="1141413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0120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2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40DAB-4FB3-4600-B0DF-8EEE5E84EF0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1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90" y="265117"/>
            <a:ext cx="2160587" cy="6137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250" y="265117"/>
            <a:ext cx="6332538" cy="6137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2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1CB2A-8111-4F3E-B9DE-E060B8F04A8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709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2" y="265113"/>
            <a:ext cx="8645525" cy="5445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43027" y="1724029"/>
            <a:ext cx="3643313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8739" y="1724025"/>
            <a:ext cx="3643312" cy="226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38739" y="4138617"/>
            <a:ext cx="3643312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2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F0278-6018-455A-853E-75708C3EB08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40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2" y="205740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78617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73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2" y="205740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2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9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2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897D5-DBA7-4E3C-AC3D-2764B58DDF5F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 userDrawn="1"/>
        </p:nvSpPr>
        <p:spPr bwMode="auto">
          <a:xfrm>
            <a:off x="222250" y="238125"/>
            <a:ext cx="8636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800" dirty="0">
              <a:solidFill>
                <a:srgbClr val="FFFFFF"/>
              </a:solidFill>
              <a:ea typeface="SimSun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3040057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2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70A35-C9BA-4ADA-8F97-E522206A8916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62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3027" y="1724029"/>
            <a:ext cx="3643313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8739" y="1724029"/>
            <a:ext cx="364331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2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DF075-FB03-4886-8FC9-7048671DDBF9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9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2252" y="193675"/>
            <a:ext cx="8645525" cy="6159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2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471FB-7503-416E-A858-6E9CECE3153A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623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2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39D2D-3F0F-4A80-A501-61C07349BD3C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587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2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EB3E9-572A-4C79-9EE6-0B98A504B73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1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2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AB8E6-932B-49DC-9775-13DED6D9F664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2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2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F408B-CB77-4DA6-9625-0AD6E7E2BC6C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669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0" y="4"/>
            <a:ext cx="9144000" cy="1000125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2252" y="237600"/>
            <a:ext cx="86455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027" y="1724029"/>
            <a:ext cx="7439025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11"/>
          <p:cNvSpPr>
            <a:spLocks noChangeArrowheads="1"/>
          </p:cNvSpPr>
          <p:nvPr/>
        </p:nvSpPr>
        <p:spPr bwMode="auto">
          <a:xfrm>
            <a:off x="0" y="6621467"/>
            <a:ext cx="9144000" cy="236537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121120" y="6673445"/>
            <a:ext cx="5583012" cy="12311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50000"/>
              </a:spcAft>
              <a:defRPr/>
            </a:pPr>
            <a:r>
              <a:rPr lang="en-GB" sz="800" dirty="0">
                <a:solidFill>
                  <a:srgbClr val="FFFFFF"/>
                </a:solidFill>
                <a:latin typeface="Helvetica"/>
              </a:rPr>
              <a:t>Copyright © 2018 by NIBC Live Industry Templates – Not for Redistribution</a:t>
            </a:r>
            <a:endParaRPr lang="en-AU" sz="800" dirty="0">
              <a:solidFill>
                <a:srgbClr val="FFFFFF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6161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ts val="600"/>
        </a:spcAft>
        <a:buClr>
          <a:srgbClr val="003399"/>
        </a:buClr>
        <a:buFont typeface="Wingdings" pitchFamily="2" charset="2"/>
        <a:buChar char="n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2pPr>
      <a:lvl3pPr marL="5842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3pPr>
      <a:lvl4pPr marL="749300" indent="-1635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4pPr>
      <a:lvl5pPr marL="9525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5pPr>
      <a:lvl6pPr marL="14097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6pPr>
      <a:lvl7pPr marL="18669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7pPr>
      <a:lvl8pPr marL="23241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8pPr>
      <a:lvl9pPr marL="27813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9178" y="4568261"/>
            <a:ext cx="1909948" cy="11054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67436" y="4560379"/>
            <a:ext cx="1957126" cy="1135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92659" y="3060588"/>
            <a:ext cx="1946469" cy="12049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0390" y="3144400"/>
            <a:ext cx="1971315" cy="1113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66039" y="1752355"/>
            <a:ext cx="1973265" cy="12601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25485" y="1769810"/>
            <a:ext cx="2016220" cy="1242687"/>
          </a:xfrm>
          <a:prstGeom prst="rect">
            <a:avLst/>
          </a:prstGeom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297654" y="2723030"/>
          <a:ext cx="4454369" cy="1567388"/>
        </p:xfrm>
        <a:graphic>
          <a:graphicData uri="http://schemas.openxmlformats.org/drawingml/2006/table">
            <a:tbl>
              <a:tblPr/>
              <a:tblGrid>
                <a:gridCol w="536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6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7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6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7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61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50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1338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 Operating Performance</a:t>
                      </a:r>
                    </a:p>
                  </a:txBody>
                  <a:tcPr marL="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344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4572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Revenue </a:t>
                      </a:r>
                    </a:p>
                  </a:txBody>
                  <a:tcPr marL="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CAGR (5yr) 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CAGR (2yr)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EBITDA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CAGR (5yr)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CAGR (3-5yr)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Margin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en-US" sz="85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US$m</a:t>
                      </a: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4572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FY 2013</a:t>
                      </a:r>
                    </a:p>
                  </a:txBody>
                  <a:tcPr marL="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Historic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Forecast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FY 2013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Historic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Forecast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FY 2013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1" i="0" u="none" strike="noStrike" dirty="0">
                          <a:solidFill>
                            <a:srgbClr val="444960"/>
                          </a:solidFill>
                          <a:latin typeface="+mn-lt"/>
                        </a:rPr>
                        <a:t>ATVI</a:t>
                      </a:r>
                    </a:p>
                  </a:txBody>
                  <a:tcPr marL="4572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$4,583</a:t>
                      </a:r>
                    </a:p>
                  </a:txBody>
                  <a:tcPr marL="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9.9%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1.6%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$1,687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19.8%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0.5%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36.8%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1" i="0" u="none" strike="noStrike" dirty="0">
                          <a:solidFill>
                            <a:srgbClr val="444960"/>
                          </a:solidFill>
                          <a:latin typeface="+mn-lt"/>
                        </a:rPr>
                        <a:t>TTWO</a:t>
                      </a:r>
                    </a:p>
                  </a:txBody>
                  <a:tcPr marL="4572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$1,215</a:t>
                      </a:r>
                    </a:p>
                  </a:txBody>
                  <a:tcPr marL="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(11.6)% 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69.8%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$254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(342.2)%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(20.2)%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20.9%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1" i="0" u="none" strike="noStrike" dirty="0">
                          <a:solidFill>
                            <a:srgbClr val="444960"/>
                          </a:solidFill>
                          <a:latin typeface="+mn-lt"/>
                        </a:rPr>
                        <a:t>ZNGA</a:t>
                      </a:r>
                    </a:p>
                  </a:txBody>
                  <a:tcPr marL="4572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$873</a:t>
                      </a:r>
                    </a:p>
                  </a:txBody>
                  <a:tcPr marL="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131.1%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(23.1)%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$74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(0.7)%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44.3%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8.4%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1" i="0" u="none" strike="noStrike" dirty="0">
                          <a:solidFill>
                            <a:srgbClr val="444960"/>
                          </a:solidFill>
                          <a:latin typeface="+mn-lt"/>
                        </a:rPr>
                        <a:t>UBI</a:t>
                      </a:r>
                    </a:p>
                  </a:txBody>
                  <a:tcPr marL="4572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$1,618</a:t>
                      </a:r>
                    </a:p>
                  </a:txBody>
                  <a:tcPr marL="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2.1%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-2.4%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$607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4.6%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(1.2)%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37.5%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238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1" i="0" u="none" strike="noStrike" dirty="0">
                          <a:solidFill>
                            <a:srgbClr val="444960"/>
                          </a:solidFill>
                          <a:latin typeface="+mn-lt"/>
                        </a:rPr>
                        <a:t>Nintendo</a:t>
                      </a:r>
                    </a:p>
                  </a:txBody>
                  <a:tcPr marL="4572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$7,690</a:t>
                      </a:r>
                    </a:p>
                  </a:txBody>
                  <a:tcPr marL="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(10.9)%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(16)%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($288)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(138.2)%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NA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(3.7)%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1" i="0" u="none" strike="noStrike" dirty="0">
                          <a:solidFill>
                            <a:srgbClr val="444960"/>
                          </a:solidFill>
                          <a:latin typeface="+mn-lt"/>
                        </a:rPr>
                        <a:t>EA</a:t>
                      </a:r>
                    </a:p>
                  </a:txBody>
                  <a:tcPr marL="4572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$3,797</a:t>
                      </a:r>
                    </a:p>
                  </a:txBody>
                  <a:tcPr marL="0" marR="0" marT="18288" marB="18288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79.7%</a:t>
                      </a:r>
                    </a:p>
                  </a:txBody>
                  <a:tcPr marL="0" marR="0" marT="18288" marB="18288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55.0%</a:t>
                      </a:r>
                    </a:p>
                  </a:txBody>
                  <a:tcPr marL="0" marR="0" marT="18288" marB="18288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$348</a:t>
                      </a:r>
                    </a:p>
                  </a:txBody>
                  <a:tcPr marL="0" marR="0" marT="18288" marB="18288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51.7%</a:t>
                      </a:r>
                    </a:p>
                  </a:txBody>
                  <a:tcPr marL="0" marR="0" marT="18288" marB="18288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66.3%</a:t>
                      </a:r>
                    </a:p>
                  </a:txBody>
                  <a:tcPr marL="0" marR="0" marT="18288" marB="18288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9.2%</a:t>
                      </a:r>
                    </a:p>
                  </a:txBody>
                  <a:tcPr marL="0" marR="0" marT="18288" marB="18288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/>
          </p:nvPr>
        </p:nvGraphicFramePr>
        <p:xfrm>
          <a:off x="297651" y="4381500"/>
          <a:ext cx="4454374" cy="1399032"/>
        </p:xfrm>
        <a:graphic>
          <a:graphicData uri="http://schemas.openxmlformats.org/drawingml/2006/table">
            <a:tbl>
              <a:tblPr/>
              <a:tblGrid>
                <a:gridCol w="538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74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86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24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24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47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6220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Capital Structure and Valuation</a:t>
                      </a:r>
                    </a:p>
                  </a:txBody>
                  <a:tcPr marL="4572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344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en-US" sz="85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US$m</a:t>
                      </a: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4572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EV*</a:t>
                      </a:r>
                    </a:p>
                  </a:txBody>
                  <a:tcPr marL="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Market Cap*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Debt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Cash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Net Debt/EV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EV/EBITDA*</a:t>
                      </a:r>
                    </a:p>
                  </a:txBody>
                  <a:tcPr marL="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P/E*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1" i="0" u="none" strike="noStrike" dirty="0">
                          <a:solidFill>
                            <a:srgbClr val="444960"/>
                          </a:solidFill>
                          <a:latin typeface="+mn-lt"/>
                        </a:rPr>
                        <a:t>ATVI</a:t>
                      </a:r>
                    </a:p>
                  </a:txBody>
                  <a:tcPr marL="4572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$12,797</a:t>
                      </a:r>
                    </a:p>
                  </a:txBody>
                  <a:tcPr marL="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$12,547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$4,693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$4,443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0.2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7.6x</a:t>
                      </a:r>
                    </a:p>
                  </a:txBody>
                  <a:tcPr marL="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18.4x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1" i="0" u="none" strike="noStrike" dirty="0">
                          <a:solidFill>
                            <a:srgbClr val="444960"/>
                          </a:solidFill>
                          <a:latin typeface="+mn-lt"/>
                        </a:rPr>
                        <a:t>TTWO</a:t>
                      </a:r>
                    </a:p>
                  </a:txBody>
                  <a:tcPr marL="4572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$1,447</a:t>
                      </a:r>
                    </a:p>
                  </a:txBody>
                  <a:tcPr marL="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$1,514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$335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$403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-0.3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5.7x</a:t>
                      </a:r>
                    </a:p>
                  </a:txBody>
                  <a:tcPr marL="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NA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4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u="none" strike="noStrike" dirty="0">
                          <a:solidFill>
                            <a:srgbClr val="444960"/>
                          </a:solidFill>
                          <a:latin typeface="+mn-lt"/>
                        </a:rPr>
                        <a:t>ZNGA</a:t>
                      </a:r>
                    </a:p>
                  </a:txBody>
                  <a:tcPr marL="4572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$1,621</a:t>
                      </a:r>
                    </a:p>
                  </a:txBody>
                  <a:tcPr marL="0" marR="0" marT="18288" marB="1828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$3,163</a:t>
                      </a:r>
                    </a:p>
                  </a:txBody>
                  <a:tcPr marL="0" marR="0" marT="18288" marB="1828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$0</a:t>
                      </a:r>
                    </a:p>
                  </a:txBody>
                  <a:tcPr marL="0" marR="0" marT="18288" marB="1828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$1,542</a:t>
                      </a:r>
                    </a:p>
                  </a:txBody>
                  <a:tcPr marL="0" marR="0" marT="18288" marB="1828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-24.3</a:t>
                      </a:r>
                    </a:p>
                  </a:txBody>
                  <a:tcPr marL="0" marR="0" marT="18288" marB="18288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25.6x</a:t>
                      </a:r>
                    </a:p>
                  </a:txBody>
                  <a:tcPr marL="0" marR="0" marT="18288" marB="1828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NA</a:t>
                      </a:r>
                    </a:p>
                  </a:txBody>
                  <a:tcPr marL="0" marR="0" marT="18288" marB="1828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1" i="0" u="none" strike="noStrike" dirty="0">
                          <a:solidFill>
                            <a:srgbClr val="444960"/>
                          </a:solidFill>
                          <a:latin typeface="+mn-lt"/>
                        </a:rPr>
                        <a:t>UBI</a:t>
                      </a:r>
                    </a:p>
                  </a:txBody>
                  <a:tcPr marL="4572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$898</a:t>
                      </a:r>
                    </a:p>
                  </a:txBody>
                  <a:tcPr marL="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$1,032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$171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$305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-0.2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2.7x</a:t>
                      </a:r>
                    </a:p>
                  </a:txBody>
                  <a:tcPr marL="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12.8x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1" i="0" u="none" strike="noStrike" dirty="0">
                          <a:solidFill>
                            <a:srgbClr val="444960"/>
                          </a:solidFill>
                          <a:latin typeface="+mn-lt"/>
                        </a:rPr>
                        <a:t>Nintendo</a:t>
                      </a:r>
                    </a:p>
                  </a:txBody>
                  <a:tcPr marL="4572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$4,137</a:t>
                      </a:r>
                    </a:p>
                  </a:txBody>
                  <a:tcPr marL="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$13,721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$1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$9,587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(45.7)x</a:t>
                      </a:r>
                    </a:p>
                  </a:txBody>
                  <a:tcPr marL="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NA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EA</a:t>
                      </a:r>
                    </a:p>
                  </a:txBody>
                  <a:tcPr marL="4572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$4,224</a:t>
                      </a:r>
                    </a:p>
                  </a:txBody>
                  <a:tcPr marL="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$5,345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$559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$1,680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-3.2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12.1x</a:t>
                      </a:r>
                    </a:p>
                  </a:txBody>
                  <a:tcPr marL="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107.2x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/>
          </p:nvPr>
        </p:nvGraphicFramePr>
        <p:xfrm>
          <a:off x="297652" y="1257300"/>
          <a:ext cx="4454368" cy="1374372"/>
        </p:xfrm>
        <a:graphic>
          <a:graphicData uri="http://schemas.openxmlformats.org/drawingml/2006/table">
            <a:tbl>
              <a:tblPr/>
              <a:tblGrid>
                <a:gridCol w="583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0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3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5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11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15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Business Model</a:t>
                      </a:r>
                    </a:p>
                  </a:txBody>
                  <a:tcPr marL="4572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344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FY2013</a:t>
                      </a:r>
                      <a:r>
                        <a:rPr lang="en-US" sz="900" b="0" i="0" u="none" strike="noStrike" baseline="0" dirty="0">
                          <a:solidFill>
                            <a:schemeClr val="bg1"/>
                          </a:solidFill>
                          <a:latin typeface="+mn-lt"/>
                        </a:rPr>
                        <a:t> Regional </a:t>
                      </a:r>
                      <a:r>
                        <a:rPr lang="en-US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Revenue</a:t>
                      </a:r>
                    </a:p>
                  </a:txBody>
                  <a:tcPr marL="4572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344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0" marT="0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BE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Revenue Segments</a:t>
                      </a:r>
                    </a:p>
                  </a:txBody>
                  <a:tcPr marL="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N. America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Europe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Asia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00">
                <a:tc>
                  <a:txBody>
                    <a:bodyPr/>
                    <a:lstStyle/>
                    <a:p>
                      <a:pPr algn="l" fontAlgn="b"/>
                      <a:r>
                        <a:rPr lang="en-AU" sz="850" b="1" i="0" u="none" strike="noStrike" dirty="0">
                          <a:solidFill>
                            <a:srgbClr val="444960"/>
                          </a:solidFill>
                          <a:latin typeface="+mn-lt"/>
                        </a:rPr>
                        <a:t>ATVI</a:t>
                      </a:r>
                      <a:endParaRPr lang="en-US" sz="850" b="1" i="0" u="none" strike="noStrike" dirty="0">
                        <a:solidFill>
                          <a:srgbClr val="444960"/>
                        </a:solidFill>
                        <a:latin typeface="+mn-lt"/>
                      </a:endParaRPr>
                    </a:p>
                  </a:txBody>
                  <a:tcPr marL="4572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3399"/>
                        </a:buClr>
                        <a:buSzPct val="7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Franchise console games and MMORPGs</a:t>
                      </a:r>
                    </a:p>
                  </a:txBody>
                  <a:tcPr marL="27432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$2,436</a:t>
                      </a:r>
                    </a:p>
                  </a:txBody>
                  <a:tcPr marL="0" marR="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$1,968</a:t>
                      </a:r>
                    </a:p>
                  </a:txBody>
                  <a:tcPr marL="0" marR="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$452</a:t>
                      </a:r>
                    </a:p>
                  </a:txBody>
                  <a:tcPr marL="0" marR="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1" i="0" u="none" strike="noStrike" dirty="0">
                          <a:solidFill>
                            <a:srgbClr val="444960"/>
                          </a:solidFill>
                          <a:latin typeface="+mn-lt"/>
                        </a:rPr>
                        <a:t>TTWO</a:t>
                      </a:r>
                    </a:p>
                  </a:txBody>
                  <a:tcPr marL="4572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3399"/>
                        </a:buClr>
                        <a:buSzPct val="7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Two major franchises for console games</a:t>
                      </a:r>
                    </a:p>
                  </a:txBody>
                  <a:tcPr marL="27432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$565</a:t>
                      </a:r>
                    </a:p>
                  </a:txBody>
                  <a:tcPr marL="0" marR="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$649</a:t>
                      </a:r>
                    </a:p>
                  </a:txBody>
                  <a:tcPr marL="0" marR="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4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u="none" strike="noStrike" dirty="0">
                          <a:solidFill>
                            <a:srgbClr val="444960"/>
                          </a:solidFill>
                          <a:latin typeface="+mn-lt"/>
                        </a:rPr>
                        <a:t>ZNGA</a:t>
                      </a:r>
                    </a:p>
                  </a:txBody>
                  <a:tcPr marL="4572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3399"/>
                        </a:buClr>
                        <a:buSzPct val="7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Multiple social gaming hits </a:t>
                      </a:r>
                    </a:p>
                  </a:txBody>
                  <a:tcPr marL="27432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$520</a:t>
                      </a:r>
                    </a:p>
                  </a:txBody>
                  <a:tcPr marL="0" marR="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$353</a:t>
                      </a:r>
                    </a:p>
                  </a:txBody>
                  <a:tcPr marL="0" marR="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50" dirty="0"/>
                    </a:p>
                  </a:txBody>
                  <a:tcPr marL="0" marR="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1" i="0" u="none" strike="noStrike" dirty="0">
                          <a:solidFill>
                            <a:srgbClr val="444960"/>
                          </a:solidFill>
                          <a:latin typeface="+mn-lt"/>
                        </a:rPr>
                        <a:t>UBI</a:t>
                      </a:r>
                    </a:p>
                  </a:txBody>
                  <a:tcPr marL="4572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3399"/>
                        </a:buClr>
                        <a:buSzPct val="7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Few popular franchises for console games</a:t>
                      </a:r>
                    </a:p>
                  </a:txBody>
                  <a:tcPr marL="27432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$687</a:t>
                      </a:r>
                    </a:p>
                  </a:txBody>
                  <a:tcPr marL="0" marR="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$915</a:t>
                      </a:r>
                    </a:p>
                  </a:txBody>
                  <a:tcPr marL="0" marR="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$113</a:t>
                      </a:r>
                    </a:p>
                  </a:txBody>
                  <a:tcPr marL="0" marR="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1" i="0" u="none" strike="noStrike" dirty="0">
                          <a:solidFill>
                            <a:srgbClr val="444960"/>
                          </a:solidFill>
                          <a:latin typeface="+mn-lt"/>
                        </a:rPr>
                        <a:t>Nintendo</a:t>
                      </a:r>
                    </a:p>
                  </a:txBody>
                  <a:tcPr marL="4572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3399"/>
                        </a:buClr>
                        <a:buSzPct val="7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Developer of console hardware &amp; software</a:t>
                      </a:r>
                    </a:p>
                  </a:txBody>
                  <a:tcPr marL="27432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$2,512</a:t>
                      </a:r>
                    </a:p>
                  </a:txBody>
                  <a:tcPr marL="0" marR="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$1,803</a:t>
                      </a:r>
                    </a:p>
                  </a:txBody>
                  <a:tcPr marL="0" marR="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$2,218</a:t>
                      </a:r>
                    </a:p>
                  </a:txBody>
                  <a:tcPr marL="0" marR="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1" i="0" u="none" strike="noStrike" dirty="0">
                          <a:solidFill>
                            <a:srgbClr val="444960"/>
                          </a:solidFill>
                          <a:latin typeface="+mn-lt"/>
                        </a:rPr>
                        <a:t>EA</a:t>
                      </a:r>
                    </a:p>
                  </a:txBody>
                  <a:tcPr marL="4572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3399"/>
                        </a:buClr>
                        <a:buSzPct val="7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Known for sports and simulation franchises</a:t>
                      </a:r>
                    </a:p>
                  </a:txBody>
                  <a:tcPr marL="27432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$1,701</a:t>
                      </a:r>
                    </a:p>
                  </a:txBody>
                  <a:tcPr marL="0" marR="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$2,096</a:t>
                      </a:r>
                    </a:p>
                  </a:txBody>
                  <a:tcPr marL="0" marR="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850" dirty="0"/>
                    </a:p>
                  </a:txBody>
                  <a:tcPr marL="0" marR="0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314324" y="1032277"/>
            <a:ext cx="8507414" cy="761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-114300" defTabSz="457200">
              <a:spcBef>
                <a:spcPts val="5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endParaRPr lang="en-US" sz="900" dirty="0">
              <a:solidFill>
                <a:srgbClr val="000000"/>
              </a:solidFill>
              <a:latin typeface="Helvetica"/>
              <a:ea typeface="ＭＳ Ｐゴシック" pitchFamily="34" charset="-128"/>
              <a:cs typeface="Arial"/>
            </a:endParaRPr>
          </a:p>
          <a:p>
            <a:pPr defTabSz="457200">
              <a:spcBef>
                <a:spcPts val="600"/>
              </a:spcBef>
              <a:spcAft>
                <a:spcPts val="300"/>
              </a:spcAft>
              <a:buClr>
                <a:srgbClr val="003399"/>
              </a:buClr>
              <a:buSzPct val="70000"/>
              <a:defRPr/>
            </a:pPr>
            <a:endParaRPr lang="en-US" sz="1100" dirty="0">
              <a:solidFill>
                <a:srgbClr val="000000"/>
              </a:solidFill>
              <a:latin typeface="Helvetica"/>
              <a:cs typeface="Arial"/>
            </a:endParaRPr>
          </a:p>
          <a:p>
            <a:pPr defTabSz="457200">
              <a:spcBef>
                <a:spcPts val="600"/>
              </a:spcBef>
              <a:spcAft>
                <a:spcPts val="300"/>
              </a:spcAft>
              <a:buClr>
                <a:srgbClr val="003399"/>
              </a:buClr>
              <a:buSzPct val="70000"/>
              <a:defRPr/>
            </a:pPr>
            <a:endParaRPr lang="en-US" sz="1100" dirty="0">
              <a:solidFill>
                <a:srgbClr val="000000"/>
              </a:solidFill>
              <a:latin typeface="Helvetica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4324" y="1032277"/>
            <a:ext cx="8507414" cy="761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-114300" defTabSz="457200">
              <a:spcBef>
                <a:spcPts val="5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endParaRPr lang="en-US" sz="900" dirty="0">
              <a:solidFill>
                <a:srgbClr val="000000"/>
              </a:solidFill>
              <a:latin typeface="Helvetica"/>
              <a:ea typeface="ＭＳ Ｐゴシック" pitchFamily="34" charset="-128"/>
              <a:cs typeface="Arial"/>
            </a:endParaRPr>
          </a:p>
          <a:p>
            <a:pPr defTabSz="457200">
              <a:spcBef>
                <a:spcPts val="600"/>
              </a:spcBef>
              <a:spcAft>
                <a:spcPts val="300"/>
              </a:spcAft>
              <a:buClr>
                <a:srgbClr val="003399"/>
              </a:buClr>
              <a:buSzPct val="70000"/>
              <a:defRPr/>
            </a:pPr>
            <a:endParaRPr lang="en-US" sz="1100" dirty="0">
              <a:solidFill>
                <a:srgbClr val="000000"/>
              </a:solidFill>
              <a:latin typeface="Helvetica"/>
              <a:cs typeface="Arial"/>
            </a:endParaRPr>
          </a:p>
          <a:p>
            <a:pPr defTabSz="457200">
              <a:spcBef>
                <a:spcPts val="600"/>
              </a:spcBef>
              <a:spcAft>
                <a:spcPts val="300"/>
              </a:spcAft>
              <a:buClr>
                <a:srgbClr val="003399"/>
              </a:buClr>
              <a:buSzPct val="70000"/>
              <a:defRPr/>
            </a:pPr>
            <a:endParaRPr lang="en-US" sz="1100" dirty="0">
              <a:solidFill>
                <a:srgbClr val="000000"/>
              </a:solidFill>
              <a:latin typeface="Helvetica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800" y="5932740"/>
            <a:ext cx="4648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 defTabSz="457200">
              <a:buClr>
                <a:srgbClr val="003399"/>
              </a:buClr>
            </a:pPr>
            <a:r>
              <a:rPr lang="en-CA" sz="700" dirty="0">
                <a:solidFill>
                  <a:srgbClr val="000000"/>
                </a:solidFill>
                <a:latin typeface="Helvetica"/>
                <a:cs typeface="Arial"/>
              </a:rPr>
              <a:t>Sources: Bloomberg, </a:t>
            </a:r>
            <a:r>
              <a:rPr lang="en-CA" sz="700" dirty="0" err="1">
                <a:solidFill>
                  <a:srgbClr val="000000"/>
                </a:solidFill>
                <a:latin typeface="Helvetica"/>
                <a:cs typeface="Arial"/>
              </a:rPr>
              <a:t>CapIQ</a:t>
            </a:r>
            <a:endParaRPr lang="en-CA" sz="700" dirty="0">
              <a:solidFill>
                <a:srgbClr val="000000"/>
              </a:solidFill>
              <a:latin typeface="Helvetica"/>
              <a:cs typeface="Arial"/>
            </a:endParaRPr>
          </a:p>
          <a:p>
            <a:pPr marL="114300" indent="-114300" defTabSz="457200">
              <a:buClr>
                <a:srgbClr val="003399"/>
              </a:buClr>
            </a:pPr>
            <a:r>
              <a:rPr lang="en-CA" sz="700" dirty="0">
                <a:solidFill>
                  <a:srgbClr val="000000"/>
                </a:solidFill>
                <a:latin typeface="Helvetica"/>
                <a:cs typeface="Arial"/>
              </a:rPr>
              <a:t>*As of FY 2013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4978401" y="1252556"/>
            <a:ext cx="3868738" cy="4495800"/>
          </a:xfrm>
          <a:prstGeom prst="rect">
            <a:avLst/>
          </a:prstGeom>
          <a:noFill/>
          <a:ln w="635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993839" y="1311137"/>
            <a:ext cx="212590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CA" altLang="zh-CN" sz="1000" b="1" dirty="0">
                <a:solidFill>
                  <a:srgbClr val="444960"/>
                </a:solidFill>
                <a:latin typeface="Helvetica"/>
                <a:cs typeface="Arial"/>
              </a:rPr>
              <a:t>5-Year Share Price Performance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374837" y="1557356"/>
            <a:ext cx="14285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CA" altLang="zh-CN" sz="800" b="1" dirty="0">
                <a:solidFill>
                  <a:srgbClr val="444960"/>
                </a:solidFill>
                <a:latin typeface="Helvetica"/>
                <a:cs typeface="Arial"/>
              </a:rPr>
              <a:t>Activision Blizzard (ATVI)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356037" y="1557356"/>
            <a:ext cx="1056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CA" altLang="zh-CN" sz="800" b="1" dirty="0">
                <a:solidFill>
                  <a:srgbClr val="444960"/>
                </a:solidFill>
                <a:latin typeface="Helvetica"/>
                <a:cs typeface="Arial"/>
              </a:rPr>
              <a:t>Take-Two (TTWO)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603439" y="2928956"/>
            <a:ext cx="87716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CA" altLang="zh-CN" sz="800" b="1" dirty="0" err="1">
                <a:solidFill>
                  <a:srgbClr val="444960"/>
                </a:solidFill>
                <a:latin typeface="Helvetica"/>
                <a:cs typeface="Arial"/>
              </a:rPr>
              <a:t>Zynga</a:t>
            </a:r>
            <a:r>
              <a:rPr lang="en-CA" altLang="zh-CN" sz="800" b="1" dirty="0">
                <a:solidFill>
                  <a:srgbClr val="444960"/>
                </a:solidFill>
                <a:latin typeface="Helvetica"/>
                <a:cs typeface="Arial"/>
              </a:rPr>
              <a:t> (ZNGA)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584639" y="2928956"/>
            <a:ext cx="100540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CA" altLang="zh-CN" sz="800" b="1" dirty="0" err="1">
                <a:solidFill>
                  <a:srgbClr val="444960"/>
                </a:solidFill>
                <a:latin typeface="Helvetica"/>
                <a:cs typeface="Arial"/>
              </a:rPr>
              <a:t>Ubisoft</a:t>
            </a:r>
            <a:r>
              <a:rPr lang="en-CA" altLang="zh-CN" sz="800" b="1" dirty="0">
                <a:solidFill>
                  <a:srgbClr val="444960"/>
                </a:solidFill>
                <a:latin typeface="Helvetica"/>
                <a:cs typeface="Arial"/>
              </a:rPr>
              <a:t> (FP: UBI)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527237" y="4300556"/>
            <a:ext cx="11464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CA" altLang="zh-CN" sz="800" b="1" dirty="0">
                <a:solidFill>
                  <a:srgbClr val="444960"/>
                </a:solidFill>
                <a:latin typeface="Helvetica"/>
                <a:cs typeface="Arial"/>
              </a:rPr>
              <a:t>Nintendo (JP: 7974)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390394" y="4300556"/>
            <a:ext cx="11592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CA" altLang="zh-CN" sz="800" b="1" dirty="0">
                <a:solidFill>
                  <a:srgbClr val="444960"/>
                </a:solidFill>
                <a:latin typeface="Helvetica"/>
                <a:cs typeface="Arial"/>
              </a:rPr>
              <a:t>Electronic Arts (EA)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16F44188-EA0C-4BE5-BB18-9367E28DCF35}"/>
              </a:ext>
            </a:extLst>
          </p:cNvPr>
          <p:cNvSpPr txBox="1">
            <a:spLocks/>
          </p:cNvSpPr>
          <p:nvPr/>
        </p:nvSpPr>
        <p:spPr bwMode="auto">
          <a:xfrm>
            <a:off x="219077" y="254002"/>
            <a:ext cx="8645525" cy="60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9pPr>
          </a:lstStyle>
          <a:p>
            <a:r>
              <a:rPr lang="en-CA" kern="0" dirty="0">
                <a:solidFill>
                  <a:srgbClr val="FFFFFF"/>
                </a:solidFill>
                <a:latin typeface="HelveticaNeue LT 45 Lt"/>
                <a:cs typeface="Arial"/>
              </a:rPr>
              <a:t>Competitors – Financial Overview (Video Games)</a:t>
            </a:r>
          </a:p>
        </p:txBody>
      </p:sp>
    </p:spTree>
    <p:extLst>
      <p:ext uri="{BB962C8B-B14F-4D97-AF65-F5344CB8AC3E}">
        <p14:creationId xmlns:p14="http://schemas.microsoft.com/office/powerpoint/2010/main" val="3616657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 bwMode="auto">
          <a:xfrm>
            <a:off x="146657" y="181151"/>
            <a:ext cx="8645525" cy="28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0" dirty="0">
              <a:solidFill>
                <a:srgbClr val="C5D1D7">
                  <a:lumMod val="50000"/>
                </a:srgbClr>
              </a:solidFill>
              <a:latin typeface="Helvetica"/>
              <a:cs typeface="Arial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" y="1538011"/>
            <a:ext cx="2708486" cy="191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5043" y="1531885"/>
            <a:ext cx="2701524" cy="190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487" y="1531885"/>
            <a:ext cx="2701524" cy="190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 rotWithShape="1">
          <a:blip r:embed="rId5" cstate="print"/>
          <a:srcRect l="48887" t="4964" r="27237" b="88215"/>
          <a:stretch/>
        </p:blipFill>
        <p:spPr bwMode="auto">
          <a:xfrm>
            <a:off x="6553202" y="1643182"/>
            <a:ext cx="1038087" cy="209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342899" y="3710104"/>
          <a:ext cx="8449278" cy="1315918"/>
        </p:xfrm>
        <a:graphic>
          <a:graphicData uri="http://schemas.openxmlformats.org/drawingml/2006/table">
            <a:tbl>
              <a:tblPr/>
              <a:tblGrid>
                <a:gridCol w="985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4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5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14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51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75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68120">
                  <a:extLst>
                    <a:ext uri="{9D8B030D-6E8A-4147-A177-3AD203B41FA5}">
                      <a16:colId xmlns:a16="http://schemas.microsoft.com/office/drawing/2014/main" val="2850046284"/>
                    </a:ext>
                  </a:extLst>
                </a:gridCol>
              </a:tblGrid>
              <a:tr h="218638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Operating Performance</a:t>
                      </a:r>
                    </a:p>
                  </a:txBody>
                  <a:tcPr marL="103824" marR="103824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3824" marR="103824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639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Revenue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CAGR (5yr)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CAGR (2yr)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EBITDA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CAGR (5yr)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CAGR (3-5yr)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EBITDA Margin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US$m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5639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FY 2012E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Historic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Forecast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FY 2012E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Historic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Forecast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FY 2012E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MGM</a:t>
                      </a:r>
                    </a:p>
                  </a:txBody>
                  <a:tcPr marL="5639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$9,400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6.9%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$1,908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16.4%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Wynn</a:t>
                      </a:r>
                    </a:p>
                  </a:txBody>
                  <a:tcPr marL="5639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$5,459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16.3%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6.9%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$1,563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26.6%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LVS</a:t>
                      </a:r>
                    </a:p>
                  </a:txBody>
                  <a:tcPr marL="5639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$11,899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28.3%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12.4%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$4,085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54.6%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CZR</a:t>
                      </a:r>
                    </a:p>
                  </a:txBody>
                  <a:tcPr marL="4572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$9,061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-2.2%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$2,035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-4.1%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9.7%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22.5%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649460"/>
                  </a:ext>
                </a:extLst>
              </a:tr>
            </a:tbl>
          </a:graphicData>
        </a:graphic>
      </p:graphicFrame>
      <p:pic>
        <p:nvPicPr>
          <p:cNvPr id="26" name="Picture 6"/>
          <p:cNvPicPr>
            <a:picLocks noChangeAspect="1" noChangeArrowheads="1"/>
          </p:cNvPicPr>
          <p:nvPr/>
        </p:nvPicPr>
        <p:blipFill rotWithShape="1">
          <a:blip r:embed="rId3" cstate="print"/>
          <a:srcRect l="35636" t="6253" r="43668" b="86320"/>
          <a:stretch/>
        </p:blipFill>
        <p:spPr bwMode="auto">
          <a:xfrm>
            <a:off x="2079628" y="2671880"/>
            <a:ext cx="863599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181102" y="1643179"/>
            <a:ext cx="1628775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00"/>
            <a:endParaRPr lang="en-US" sz="600" dirty="0">
              <a:solidFill>
                <a:srgbClr val="000000"/>
              </a:solidFill>
              <a:latin typeface="Helvetica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05277" y="1624129"/>
            <a:ext cx="1628775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00"/>
            <a:endParaRPr lang="en-US" sz="600" dirty="0">
              <a:solidFill>
                <a:srgbClr val="000000"/>
              </a:solidFill>
              <a:latin typeface="Helvetica"/>
              <a:cs typeface="Arial"/>
            </a:endParaRPr>
          </a:p>
        </p:txBody>
      </p:sp>
      <p:pic>
        <p:nvPicPr>
          <p:cNvPr id="27" name="Picture 7"/>
          <p:cNvPicPr>
            <a:picLocks noChangeAspect="1" noChangeArrowheads="1"/>
          </p:cNvPicPr>
          <p:nvPr/>
        </p:nvPicPr>
        <p:blipFill rotWithShape="1">
          <a:blip r:embed="rId4" cstate="print"/>
          <a:srcRect l="35586" t="4923" r="42868" b="87017"/>
          <a:stretch/>
        </p:blipFill>
        <p:spPr bwMode="auto">
          <a:xfrm>
            <a:off x="4844621" y="1605079"/>
            <a:ext cx="937054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 rotWithShape="1">
          <a:blip r:embed="rId4" cstate="print"/>
          <a:srcRect l="57350" t="4303" r="18344" b="87328"/>
          <a:stretch/>
        </p:blipFill>
        <p:spPr bwMode="auto">
          <a:xfrm>
            <a:off x="3629026" y="1633656"/>
            <a:ext cx="1057099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 rotWithShape="1">
          <a:blip r:embed="rId5" cstate="print"/>
          <a:srcRect l="31511" t="3022" r="50509" b="87337"/>
          <a:stretch/>
        </p:blipFill>
        <p:spPr bwMode="auto">
          <a:xfrm>
            <a:off x="7865258" y="2226023"/>
            <a:ext cx="850119" cy="32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7515227" y="1624129"/>
            <a:ext cx="1049655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00"/>
            <a:endParaRPr lang="en-US" sz="600" dirty="0">
              <a:solidFill>
                <a:srgbClr val="000000"/>
              </a:solidFill>
              <a:latin typeface="Helvetica"/>
              <a:cs typeface="Arial"/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 rotWithShape="1">
          <a:blip r:embed="rId3" cstate="print"/>
          <a:srcRect l="58386" t="6253" r="18647" b="86966"/>
          <a:stretch/>
        </p:blipFill>
        <p:spPr bwMode="auto">
          <a:xfrm>
            <a:off x="704852" y="1690805"/>
            <a:ext cx="95840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279153" y="1114593"/>
            <a:ext cx="8011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dirty="0">
                <a:solidFill>
                  <a:srgbClr val="444960"/>
                </a:solidFill>
                <a:latin typeface="Helvetica"/>
                <a:cs typeface="Arial"/>
              </a:rPr>
              <a:t>Stock Price &amp; Key Financial Performance Metrics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/>
          </p:nvPr>
        </p:nvGraphicFramePr>
        <p:xfrm>
          <a:off x="327663" y="5335536"/>
          <a:ext cx="8450583" cy="1115568"/>
        </p:xfrm>
        <a:graphic>
          <a:graphicData uri="http://schemas.openxmlformats.org/drawingml/2006/table">
            <a:tbl>
              <a:tblPr/>
              <a:tblGrid>
                <a:gridCol w="681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2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5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5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68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3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52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4400">
                <a:tc gridSpan="7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Capital Structure &amp; Valuation</a:t>
                      </a:r>
                    </a:p>
                  </a:txBody>
                  <a:tcPr marL="45720" marR="0" marT="0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(US$m) </a:t>
                      </a:r>
                    </a:p>
                  </a:txBody>
                  <a:tcPr marL="4572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EV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Market Cap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Debt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Debt/EV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EV/EBITDA (FY12)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P/E (FY12)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MGM</a:t>
                      </a:r>
                    </a:p>
                  </a:txBody>
                  <a:tcPr marL="4572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$21,158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$6,183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$13,367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63.2%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11.4x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N/A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LVS</a:t>
                      </a:r>
                    </a:p>
                  </a:txBody>
                  <a:tcPr marL="4572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$48,273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$33,753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$9,374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19.4%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13.0x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 18.0x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4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WYNN</a:t>
                      </a:r>
                    </a:p>
                  </a:txBody>
                  <a:tcPr marL="4572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$18,662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$11,547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$5,458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29.2%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12.6x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 20.5x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4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CZR</a:t>
                      </a:r>
                    </a:p>
                  </a:txBody>
                  <a:tcPr marL="4572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$20,169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$781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$20,297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100.6%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10.0x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N/A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3697561"/>
                  </a:ext>
                </a:extLst>
              </a:tr>
            </a:tbl>
          </a:graphicData>
        </a:graphic>
      </p:graphicFrame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D7C24CD5-F7DE-466F-ADC9-F955F9463B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15175" y="6666742"/>
            <a:ext cx="1905000" cy="136525"/>
          </a:xfrm>
        </p:spPr>
        <p:txBody>
          <a:bodyPr/>
          <a:lstStyle/>
          <a:p>
            <a:pPr algn="r" eaLnBrk="0" hangingPunct="0">
              <a:spcBef>
                <a:spcPct val="50000"/>
              </a:spcBef>
              <a:spcAft>
                <a:spcPct val="50000"/>
              </a:spcAft>
              <a:defRPr/>
            </a:pPr>
            <a:fld id="{7D2DF075-FB03-4886-8FC9-7048671DDBF9}" type="slidenum">
              <a:rPr lang="en-AU" sz="800">
                <a:solidFill>
                  <a:srgbClr val="FFFFFF"/>
                </a:solidFill>
                <a:latin typeface="Helvetica"/>
                <a:ea typeface="ＭＳ Ｐゴシック" pitchFamily="34" charset="-128"/>
                <a:cs typeface="Arial"/>
              </a:rPr>
              <a:pPr algn="r" eaLnBrk="0" hangingPunct="0">
                <a:spcBef>
                  <a:spcPct val="50000"/>
                </a:spcBef>
                <a:spcAft>
                  <a:spcPct val="50000"/>
                </a:spcAft>
                <a:defRPr/>
              </a:pPr>
              <a:t>2</a:t>
            </a:fld>
            <a:endParaRPr lang="en-AU" sz="800" dirty="0">
              <a:solidFill>
                <a:srgbClr val="FFFFFF"/>
              </a:solidFill>
              <a:latin typeface="Helvetica"/>
              <a:ea typeface="ＭＳ Ｐゴシック" pitchFamily="34" charset="-128"/>
              <a:cs typeface="Arial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BE4E60A-1E14-46C1-AB3E-A11832521DF9}"/>
              </a:ext>
            </a:extLst>
          </p:cNvPr>
          <p:cNvSpPr txBox="1">
            <a:spLocks/>
          </p:cNvSpPr>
          <p:nvPr/>
        </p:nvSpPr>
        <p:spPr bwMode="auto">
          <a:xfrm>
            <a:off x="219077" y="254002"/>
            <a:ext cx="8645525" cy="60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9pPr>
          </a:lstStyle>
          <a:p>
            <a:r>
              <a:rPr lang="en-CA" kern="0" dirty="0">
                <a:solidFill>
                  <a:srgbClr val="FFFFFF"/>
                </a:solidFill>
                <a:latin typeface="HelveticaNeue LT 45 Lt"/>
                <a:cs typeface="Arial"/>
              </a:rPr>
              <a:t>Competitors – Financial Overview (Gaming)</a:t>
            </a:r>
          </a:p>
        </p:txBody>
      </p:sp>
    </p:spTree>
    <p:extLst>
      <p:ext uri="{BB962C8B-B14F-4D97-AF65-F5344CB8AC3E}">
        <p14:creationId xmlns:p14="http://schemas.microsoft.com/office/powerpoint/2010/main" val="2991821543"/>
      </p:ext>
    </p:extLst>
  </p:cSld>
  <p:clrMapOvr>
    <a:masterClrMapping/>
  </p:clrMapOvr>
</p:sld>
</file>

<file path=ppt/theme/theme1.xml><?xml version="1.0" encoding="utf-8"?>
<a:theme xmlns:a="http://schemas.openxmlformats.org/drawingml/2006/main" name="3_NIBC 2013 Template">
  <a:themeElements>
    <a:clrScheme name="Custom 1">
      <a:dk1>
        <a:srgbClr val="000000"/>
      </a:dk1>
      <a:lt1>
        <a:srgbClr val="FFFFFF"/>
      </a:lt1>
      <a:dk2>
        <a:srgbClr val="660F1E"/>
      </a:dk2>
      <a:lt2>
        <a:srgbClr val="C5D1D7"/>
      </a:lt2>
      <a:accent1>
        <a:srgbClr val="736B4B"/>
      </a:accent1>
      <a:accent2>
        <a:srgbClr val="B3A674"/>
      </a:accent2>
      <a:accent3>
        <a:srgbClr val="FFFFFF"/>
      </a:accent3>
      <a:accent4>
        <a:srgbClr val="000000"/>
      </a:accent4>
      <a:accent5>
        <a:srgbClr val="BCBAB1"/>
      </a:accent5>
      <a:accent6>
        <a:srgbClr val="A29668"/>
      </a:accent6>
      <a:hlink>
        <a:srgbClr val="2A363C"/>
      </a:hlink>
      <a:folHlink>
        <a:srgbClr val="546D79"/>
      </a:folHlink>
    </a:clrScheme>
    <a:fontScheme name="Custom Design">
      <a:majorFont>
        <a:latin typeface="HelveticaNeue LT 45 Lt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2F2F"/>
        </a:dk2>
        <a:lt2>
          <a:srgbClr val="C5D1D7"/>
        </a:lt2>
        <a:accent1>
          <a:srgbClr val="046380"/>
        </a:accent1>
        <a:accent2>
          <a:srgbClr val="A7A37E"/>
        </a:accent2>
        <a:accent3>
          <a:srgbClr val="FFFFFF"/>
        </a:accent3>
        <a:accent4>
          <a:srgbClr val="000000"/>
        </a:accent4>
        <a:accent5>
          <a:srgbClr val="AAB7C0"/>
        </a:accent5>
        <a:accent6>
          <a:srgbClr val="979372"/>
        </a:accent6>
        <a:hlink>
          <a:srgbClr val="E6E2AF"/>
        </a:hlink>
        <a:folHlink>
          <a:srgbClr val="EFEC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5F4A05"/>
        </a:dk2>
        <a:lt2>
          <a:srgbClr val="C5D1D7"/>
        </a:lt2>
        <a:accent1>
          <a:srgbClr val="928E16"/>
        </a:accent1>
        <a:accent2>
          <a:srgbClr val="C5C259"/>
        </a:accent2>
        <a:accent3>
          <a:srgbClr val="FFFFFF"/>
        </a:accent3>
        <a:accent4>
          <a:srgbClr val="000000"/>
        </a:accent4>
        <a:accent5>
          <a:srgbClr val="C7C6AB"/>
        </a:accent5>
        <a:accent6>
          <a:srgbClr val="B2B050"/>
        </a:accent6>
        <a:hlink>
          <a:srgbClr val="8A6A07"/>
        </a:hlink>
        <a:folHlink>
          <a:srgbClr val="AD94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1F4012"/>
        </a:dk2>
        <a:lt2>
          <a:srgbClr val="C5D1D7"/>
        </a:lt2>
        <a:accent1>
          <a:srgbClr val="2E621C"/>
        </a:accent1>
        <a:accent2>
          <a:srgbClr val="4A992B"/>
        </a:accent2>
        <a:accent3>
          <a:srgbClr val="FFFFFF"/>
        </a:accent3>
        <a:accent4>
          <a:srgbClr val="000000"/>
        </a:accent4>
        <a:accent5>
          <a:srgbClr val="ADB7AB"/>
        </a:accent5>
        <a:accent6>
          <a:srgbClr val="428A26"/>
        </a:accent6>
        <a:hlink>
          <a:srgbClr val="7CE31F"/>
        </a:hlink>
        <a:folHlink>
          <a:srgbClr val="B0A9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FFFFFF"/>
        </a:lt1>
        <a:dk2>
          <a:srgbClr val="660F1E"/>
        </a:dk2>
        <a:lt2>
          <a:srgbClr val="C5D1D7"/>
        </a:lt2>
        <a:accent1>
          <a:srgbClr val="736B4B"/>
        </a:accent1>
        <a:accent2>
          <a:srgbClr val="B3A674"/>
        </a:accent2>
        <a:accent3>
          <a:srgbClr val="FFFFFF"/>
        </a:accent3>
        <a:accent4>
          <a:srgbClr val="000000"/>
        </a:accent4>
        <a:accent5>
          <a:srgbClr val="BCBAB1"/>
        </a:accent5>
        <a:accent6>
          <a:srgbClr val="A29668"/>
        </a:accent6>
        <a:hlink>
          <a:srgbClr val="9D1918"/>
        </a:hlink>
        <a:folHlink>
          <a:srgbClr val="D20F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FF"/>
        </a:lt1>
        <a:dk2>
          <a:srgbClr val="1B3540"/>
        </a:dk2>
        <a:lt2>
          <a:srgbClr val="C5D1D7"/>
        </a:lt2>
        <a:accent1>
          <a:srgbClr val="6BA6C1"/>
        </a:accent1>
        <a:accent2>
          <a:srgbClr val="B7D6E3"/>
        </a:accent2>
        <a:accent3>
          <a:srgbClr val="FFFFFF"/>
        </a:accent3>
        <a:accent4>
          <a:srgbClr val="000000"/>
        </a:accent4>
        <a:accent5>
          <a:srgbClr val="BAD0DD"/>
        </a:accent5>
        <a:accent6>
          <a:srgbClr val="A6C2CE"/>
        </a:accent6>
        <a:hlink>
          <a:srgbClr val="2B5566"/>
        </a:hlink>
        <a:folHlink>
          <a:srgbClr val="3E7B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562</Words>
  <Application>Microsoft Office PowerPoint</Application>
  <PresentationFormat>On-screen Show (4:3)</PresentationFormat>
  <Paragraphs>256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MS PGothic</vt:lpstr>
      <vt:lpstr>MS PGothic</vt:lpstr>
      <vt:lpstr>SimSun</vt:lpstr>
      <vt:lpstr>Arial</vt:lpstr>
      <vt:lpstr>Calibri</vt:lpstr>
      <vt:lpstr>Helvetica</vt:lpstr>
      <vt:lpstr>HelveticaNeue LT 45 Lt</vt:lpstr>
      <vt:lpstr>HelveticaNeue LT 65 Medium</vt:lpstr>
      <vt:lpstr>Wingdings</vt:lpstr>
      <vt:lpstr>3_NIBC 2013 Template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Huang</dc:creator>
  <cp:lastModifiedBy>James Huang</cp:lastModifiedBy>
  <cp:revision>2</cp:revision>
  <dcterms:created xsi:type="dcterms:W3CDTF">2018-08-01T05:15:03Z</dcterms:created>
  <dcterms:modified xsi:type="dcterms:W3CDTF">2018-08-01T05:26:47Z</dcterms:modified>
</cp:coreProperties>
</file>