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427" r:id="rId3"/>
    <p:sldId id="611" r:id="rId4"/>
    <p:sldId id="600" r:id="rId5"/>
    <p:sldId id="603" r:id="rId6"/>
    <p:sldId id="60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6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753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6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1" y="265119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9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905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3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8" y="1724031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9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170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3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9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745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3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21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0418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49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43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78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60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384529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73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097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70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01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8544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3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870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1733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67105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4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8" y="1724031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31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0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3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67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39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09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46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4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2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3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31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9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8"/>
            <a:ext cx="5583012" cy="12311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9373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189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377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566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754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495" indent="-190495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0990" indent="-188909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185" indent="-201608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281" indent="-163509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476" indent="-201608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665" indent="-201608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853" indent="-201608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042" indent="-201608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230" indent="-201608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2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2" y="6676452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945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189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377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566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754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495" indent="-190495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0990" indent="-188909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185" indent="-201608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281" indent="-163509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476" indent="-201608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665" indent="-201608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853" indent="-201608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042" indent="-201608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230" indent="-201608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91D7C1-1799-4900-824D-E8B22A8B4AAA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3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Executive Summary (Electronic Arts)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C937BB4-2C7F-4D12-A9D7-34E85FD15C85}"/>
              </a:ext>
            </a:extLst>
          </p:cNvPr>
          <p:cNvSpPr/>
          <p:nvPr/>
        </p:nvSpPr>
        <p:spPr bwMode="auto">
          <a:xfrm>
            <a:off x="409275" y="2149822"/>
            <a:ext cx="419100" cy="419100"/>
          </a:xfrm>
          <a:prstGeom prst="ellipse">
            <a:avLst/>
          </a:prstGeom>
          <a:solidFill>
            <a:srgbClr val="1E3448"/>
          </a:solidFill>
          <a:ln w="2857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1</a:t>
            </a:r>
          </a:p>
        </p:txBody>
      </p:sp>
      <p:sp>
        <p:nvSpPr>
          <p:cNvPr id="15" name="Rectangle: Diagonal Corners Rounded 14">
            <a:extLst>
              <a:ext uri="{FF2B5EF4-FFF2-40B4-BE49-F238E27FC236}">
                <a16:creationId xmlns:a16="http://schemas.microsoft.com/office/drawing/2014/main" id="{C37080DA-C2F9-4C20-9A31-E7342FFE944D}"/>
              </a:ext>
            </a:extLst>
          </p:cNvPr>
          <p:cNvSpPr/>
          <p:nvPr/>
        </p:nvSpPr>
        <p:spPr bwMode="auto">
          <a:xfrm>
            <a:off x="972153" y="1854547"/>
            <a:ext cx="1416116" cy="952500"/>
          </a:xfrm>
          <a:prstGeom prst="round2Diag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14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Strategic Benefit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CB62EAB-AB5F-4BDF-B466-3B849374F34D}"/>
              </a:ext>
            </a:extLst>
          </p:cNvPr>
          <p:cNvSpPr/>
          <p:nvPr/>
        </p:nvSpPr>
        <p:spPr bwMode="auto">
          <a:xfrm>
            <a:off x="409275" y="3416010"/>
            <a:ext cx="419100" cy="419100"/>
          </a:xfrm>
          <a:prstGeom prst="ellipse">
            <a:avLst/>
          </a:prstGeom>
          <a:solidFill>
            <a:srgbClr val="1E3448"/>
          </a:solidFill>
          <a:ln w="2857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735A5DF-94A4-4DEA-AFDC-92183B1F213C}"/>
              </a:ext>
            </a:extLst>
          </p:cNvPr>
          <p:cNvSpPr/>
          <p:nvPr/>
        </p:nvSpPr>
        <p:spPr bwMode="auto">
          <a:xfrm>
            <a:off x="409275" y="4767755"/>
            <a:ext cx="419100" cy="419100"/>
          </a:xfrm>
          <a:prstGeom prst="ellipse">
            <a:avLst/>
          </a:prstGeom>
          <a:solidFill>
            <a:srgbClr val="1E3448"/>
          </a:solidFill>
          <a:ln w="2857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3</a:t>
            </a:r>
          </a:p>
        </p:txBody>
      </p:sp>
      <p:sp>
        <p:nvSpPr>
          <p:cNvPr id="18" name="Rectangle: Diagonal Corners Rounded 17">
            <a:extLst>
              <a:ext uri="{FF2B5EF4-FFF2-40B4-BE49-F238E27FC236}">
                <a16:creationId xmlns:a16="http://schemas.microsoft.com/office/drawing/2014/main" id="{E0B2962E-3F52-4831-ACBB-CD2898C16E30}"/>
              </a:ext>
            </a:extLst>
          </p:cNvPr>
          <p:cNvSpPr/>
          <p:nvPr/>
        </p:nvSpPr>
        <p:spPr bwMode="auto">
          <a:xfrm>
            <a:off x="972153" y="3149310"/>
            <a:ext cx="1416116" cy="952500"/>
          </a:xfrm>
          <a:prstGeom prst="round2Diag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14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Operational Benefit</a:t>
            </a:r>
          </a:p>
        </p:txBody>
      </p:sp>
      <p:sp>
        <p:nvSpPr>
          <p:cNvPr id="19" name="Rectangle: Diagonal Corners Rounded 18">
            <a:extLst>
              <a:ext uri="{FF2B5EF4-FFF2-40B4-BE49-F238E27FC236}">
                <a16:creationId xmlns:a16="http://schemas.microsoft.com/office/drawing/2014/main" id="{0CB195B6-6FA1-4DF9-A81F-4CBED8D61AB8}"/>
              </a:ext>
            </a:extLst>
          </p:cNvPr>
          <p:cNvSpPr/>
          <p:nvPr/>
        </p:nvSpPr>
        <p:spPr bwMode="auto">
          <a:xfrm>
            <a:off x="972153" y="4501055"/>
            <a:ext cx="1416116" cy="952500"/>
          </a:xfrm>
          <a:prstGeom prst="round2Diag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CA" sz="14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Financial Benefit</a:t>
            </a:r>
          </a:p>
        </p:txBody>
      </p:sp>
      <p:sp>
        <p:nvSpPr>
          <p:cNvPr id="20" name="Rectangle: Diagonal Corners Rounded 19">
            <a:extLst>
              <a:ext uri="{FF2B5EF4-FFF2-40B4-BE49-F238E27FC236}">
                <a16:creationId xmlns:a16="http://schemas.microsoft.com/office/drawing/2014/main" id="{6CF7B5BC-4091-46ED-82CD-0A0D87535983}"/>
              </a:ext>
            </a:extLst>
          </p:cNvPr>
          <p:cNvSpPr/>
          <p:nvPr/>
        </p:nvSpPr>
        <p:spPr bwMode="auto">
          <a:xfrm>
            <a:off x="2532046" y="1854547"/>
            <a:ext cx="6332555" cy="952500"/>
          </a:xfrm>
          <a:prstGeom prst="round2DiagRect">
            <a:avLst/>
          </a:prstGeom>
          <a:noFill/>
          <a:ln w="952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426D31-9296-4945-BA5D-9A75C813FA15}"/>
              </a:ext>
            </a:extLst>
          </p:cNvPr>
          <p:cNvSpPr txBox="1"/>
          <p:nvPr/>
        </p:nvSpPr>
        <p:spPr>
          <a:xfrm>
            <a:off x="2612190" y="1977052"/>
            <a:ext cx="6310163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Counteract / pre-empt consolidation </a:t>
            </a: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from rivals such as Activision-Blizzard</a:t>
            </a:r>
          </a:p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Build leadership position </a:t>
            </a: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in rapidly growing mobile and online segment</a:t>
            </a:r>
          </a:p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Increase limited </a:t>
            </a: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presence in Asia-Pacific </a:t>
            </a: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which accounts for 50% of global revenues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0DE529-0FEF-42F8-9BCC-4080D8B2CBB6}"/>
              </a:ext>
            </a:extLst>
          </p:cNvPr>
          <p:cNvSpPr txBox="1"/>
          <p:nvPr/>
        </p:nvSpPr>
        <p:spPr>
          <a:xfrm>
            <a:off x="358778" y="1097426"/>
            <a:ext cx="8505825" cy="48288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58" eaLnBrk="0" hangingPunct="0">
              <a:lnSpc>
                <a:spcPct val="110000"/>
              </a:lnSpc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EA is well-positioned to pursue an M&amp;A strategy to advance its strategic and operational objectives and built out its long-term competitive advantage</a:t>
            </a:r>
          </a:p>
        </p:txBody>
      </p:sp>
      <p:sp>
        <p:nvSpPr>
          <p:cNvPr id="23" name="Rectangle: Diagonal Corners Rounded 22">
            <a:extLst>
              <a:ext uri="{FF2B5EF4-FFF2-40B4-BE49-F238E27FC236}">
                <a16:creationId xmlns:a16="http://schemas.microsoft.com/office/drawing/2014/main" id="{87BF5699-1EBC-4A7A-BE60-9E45ED7C2A65}"/>
              </a:ext>
            </a:extLst>
          </p:cNvPr>
          <p:cNvSpPr/>
          <p:nvPr/>
        </p:nvSpPr>
        <p:spPr bwMode="auto">
          <a:xfrm>
            <a:off x="2532046" y="3149911"/>
            <a:ext cx="6332555" cy="952500"/>
          </a:xfrm>
          <a:prstGeom prst="round2DiagRect">
            <a:avLst/>
          </a:prstGeom>
          <a:noFill/>
          <a:ln w="952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89F3385-BF67-4D6E-A5A7-19F4527A5A97}"/>
              </a:ext>
            </a:extLst>
          </p:cNvPr>
          <p:cNvSpPr txBox="1"/>
          <p:nvPr/>
        </p:nvSpPr>
        <p:spPr>
          <a:xfrm>
            <a:off x="2612190" y="3272418"/>
            <a:ext cx="6310163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Add </a:t>
            </a: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AAA franchises </a:t>
            </a: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to drive efficiencies following disappointing star wars release</a:t>
            </a:r>
          </a:p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Realize synergies to bring below-industry </a:t>
            </a: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margins in line with peers</a:t>
            </a:r>
          </a:p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Expand </a:t>
            </a: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open world genre</a:t>
            </a: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, which is becoming dominant genre for console games</a:t>
            </a:r>
          </a:p>
        </p:txBody>
      </p:sp>
      <p:sp>
        <p:nvSpPr>
          <p:cNvPr id="25" name="Rectangle: Diagonal Corners Rounded 24">
            <a:extLst>
              <a:ext uri="{FF2B5EF4-FFF2-40B4-BE49-F238E27FC236}">
                <a16:creationId xmlns:a16="http://schemas.microsoft.com/office/drawing/2014/main" id="{320DBE1B-4941-44B6-B6FA-C7CCEF61CC68}"/>
              </a:ext>
            </a:extLst>
          </p:cNvPr>
          <p:cNvSpPr/>
          <p:nvPr/>
        </p:nvSpPr>
        <p:spPr bwMode="auto">
          <a:xfrm>
            <a:off x="2532046" y="4492502"/>
            <a:ext cx="6332555" cy="952500"/>
          </a:xfrm>
          <a:prstGeom prst="round2DiagRect">
            <a:avLst/>
          </a:prstGeom>
          <a:noFill/>
          <a:ln w="952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8E138C-3DCA-4F73-A6D2-E4A4219F2A99}"/>
              </a:ext>
            </a:extLst>
          </p:cNvPr>
          <p:cNvSpPr txBox="1"/>
          <p:nvPr/>
        </p:nvSpPr>
        <p:spPr>
          <a:xfrm>
            <a:off x="2612190" y="4615007"/>
            <a:ext cx="6310163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Grow </a:t>
            </a: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valuation, financial performance and competitive position </a:t>
            </a: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to pre-crisis levels</a:t>
            </a:r>
          </a:p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Take advantage of </a:t>
            </a: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strong share price and liquidity position </a:t>
            </a: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to limit dilution</a:t>
            </a:r>
            <a:endParaRPr lang="en-CA" sz="1200" b="1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182558" lvl="1" indent="-182558" defTabSz="457189">
              <a:spcBef>
                <a:spcPts val="400"/>
              </a:spcBef>
              <a:buClr>
                <a:srgbClr val="C5D1D7">
                  <a:lumMod val="75000"/>
                </a:srgbClr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b="1" dirty="0">
                <a:solidFill>
                  <a:srgbClr val="000000"/>
                </a:solidFill>
                <a:latin typeface="Helvetica"/>
                <a:cs typeface="Arial"/>
              </a:rPr>
              <a:t>Long-term institutional investors </a:t>
            </a:r>
            <a:r>
              <a:rPr lang="en-CA" sz="1200" dirty="0">
                <a:solidFill>
                  <a:srgbClr val="000000"/>
                </a:solidFill>
                <a:latin typeface="Helvetica"/>
                <a:cs typeface="Arial"/>
              </a:rPr>
              <a:t>likely to react favorably to strategy play</a:t>
            </a:r>
          </a:p>
        </p:txBody>
      </p:sp>
    </p:spTree>
    <p:extLst>
      <p:ext uri="{BB962C8B-B14F-4D97-AF65-F5344CB8AC3E}">
        <p14:creationId xmlns:p14="http://schemas.microsoft.com/office/powerpoint/2010/main" val="376273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3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Executive Summary (Cosmopolitan of Las Vegas)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AAB2CA1-F933-4A24-B903-7ADB7C2CBD3E}"/>
              </a:ext>
            </a:extLst>
          </p:cNvPr>
          <p:cNvSpPr/>
          <p:nvPr/>
        </p:nvSpPr>
        <p:spPr bwMode="auto">
          <a:xfrm>
            <a:off x="4779966" y="1817688"/>
            <a:ext cx="3836987" cy="1143000"/>
          </a:xfrm>
          <a:prstGeom prst="roundRect">
            <a:avLst>
              <a:gd name="adj" fmla="val 1334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4449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B927136-4060-4245-90C8-907E3AC6A5F7}"/>
              </a:ext>
            </a:extLst>
          </p:cNvPr>
          <p:cNvSpPr/>
          <p:nvPr/>
        </p:nvSpPr>
        <p:spPr bwMode="auto">
          <a:xfrm>
            <a:off x="4792666" y="3263309"/>
            <a:ext cx="3836987" cy="1175571"/>
          </a:xfrm>
          <a:prstGeom prst="roundRect">
            <a:avLst>
              <a:gd name="adj" fmla="val 1013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4449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B50B9E7-93EB-4E6A-87CC-BD421C53975F}"/>
              </a:ext>
            </a:extLst>
          </p:cNvPr>
          <p:cNvSpPr/>
          <p:nvPr/>
        </p:nvSpPr>
        <p:spPr bwMode="auto">
          <a:xfrm>
            <a:off x="4792666" y="4763721"/>
            <a:ext cx="3836987" cy="1127947"/>
          </a:xfrm>
          <a:prstGeom prst="roundRect">
            <a:avLst>
              <a:gd name="adj" fmla="val 1013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4449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2F37478-A1FE-49C7-9DBA-C645157740A1}"/>
              </a:ext>
            </a:extLst>
          </p:cNvPr>
          <p:cNvSpPr/>
          <p:nvPr/>
        </p:nvSpPr>
        <p:spPr bwMode="auto">
          <a:xfrm>
            <a:off x="5314950" y="3429228"/>
            <a:ext cx="2838451" cy="238127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 sz="200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2405DF-2DFA-4D89-AB36-AAA3649B0A29}"/>
              </a:ext>
            </a:extLst>
          </p:cNvPr>
          <p:cNvSpPr/>
          <p:nvPr/>
        </p:nvSpPr>
        <p:spPr bwMode="auto">
          <a:xfrm>
            <a:off x="5314950" y="4929643"/>
            <a:ext cx="2838451" cy="238127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 sz="200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434ED6C-0CAA-4170-A53F-3A64E4A13DD0}"/>
              </a:ext>
            </a:extLst>
          </p:cNvPr>
          <p:cNvSpPr/>
          <p:nvPr/>
        </p:nvSpPr>
        <p:spPr bwMode="auto">
          <a:xfrm>
            <a:off x="5314950" y="2005015"/>
            <a:ext cx="2838451" cy="238127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 sz="200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BE60FD43-D014-4E69-BB44-DC7E3F950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60465"/>
            <a:ext cx="8534400" cy="322869"/>
          </a:xfrm>
          <a:prstGeom prst="rect">
            <a:avLst/>
          </a:prstGeom>
          <a:solidFill>
            <a:srgbClr val="1E3448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Helvetica" charset="0"/>
              <a:ea typeface="MS PGothic" pitchFamily="34" charset="-128"/>
              <a:cs typeface="Arial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C4BBD7-4F5E-46B8-A20B-F5DCB7571E35}"/>
              </a:ext>
            </a:extLst>
          </p:cNvPr>
          <p:cNvSpPr/>
          <p:nvPr/>
        </p:nvSpPr>
        <p:spPr>
          <a:xfrm>
            <a:off x="4551480" y="1992999"/>
            <a:ext cx="39860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9605" defTabSz="895328">
              <a:defRPr/>
            </a:pPr>
            <a:r>
              <a:rPr lang="en-US" sz="1100" b="1" dirty="0">
                <a:solidFill>
                  <a:srgbClr val="FFFFFF"/>
                </a:solidFill>
                <a:latin typeface="Helvetica" pitchFamily="34" charset="0"/>
                <a:cs typeface="Arial"/>
              </a:rPr>
              <a:t>CONTINUE HOLDING ASSET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13EA5F-30E2-4CEA-8CB7-F39852A9675B}"/>
              </a:ext>
            </a:extLst>
          </p:cNvPr>
          <p:cNvSpPr/>
          <p:nvPr/>
        </p:nvSpPr>
        <p:spPr>
          <a:xfrm>
            <a:off x="4551480" y="3417214"/>
            <a:ext cx="39860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28">
              <a:defRPr/>
            </a:pPr>
            <a:r>
              <a:rPr lang="en-US" sz="1100" b="1" dirty="0">
                <a:solidFill>
                  <a:srgbClr val="FFFFFF"/>
                </a:solidFill>
                <a:latin typeface="Helvetica" pitchFamily="34" charset="0"/>
                <a:cs typeface="Arial"/>
              </a:rPr>
              <a:t>STRAIGHT SALE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678901-A57E-43E5-99B9-9886CAA1F36D}"/>
              </a:ext>
            </a:extLst>
          </p:cNvPr>
          <p:cNvSpPr/>
          <p:nvPr/>
        </p:nvSpPr>
        <p:spPr>
          <a:xfrm>
            <a:off x="4792666" y="2329548"/>
            <a:ext cx="201771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44960"/>
              </a:buClr>
              <a:buSzPct val="100000"/>
              <a:buFont typeface="Wingdings" pitchFamily="2" charset="2"/>
              <a:buChar char=""/>
              <a:defRPr/>
            </a:pPr>
            <a:r>
              <a:rPr lang="en-US" sz="1000" b="1" kern="0" dirty="0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Defer </a:t>
            </a:r>
            <a:r>
              <a:rPr lang="en-US" sz="1000" b="1" kern="0" dirty="0" err="1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Writedown</a:t>
            </a:r>
            <a:r>
              <a:rPr lang="en-US" sz="1000" b="1" kern="0" dirty="0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 </a:t>
            </a:r>
          </a:p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44960"/>
              </a:buClr>
              <a:buSzPct val="100000"/>
              <a:buFont typeface="Wingdings" pitchFamily="2" charset="2"/>
              <a:buChar char=""/>
              <a:defRPr/>
            </a:pPr>
            <a:r>
              <a:rPr lang="en-US" sz="1000" b="1" kern="0" dirty="0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Near-term Growth Potential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4EBE18-1EC5-4E90-9E11-86E35C76FC56}"/>
              </a:ext>
            </a:extLst>
          </p:cNvPr>
          <p:cNvSpPr/>
          <p:nvPr/>
        </p:nvSpPr>
        <p:spPr>
          <a:xfrm>
            <a:off x="6648451" y="2314728"/>
            <a:ext cx="20955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C2A30"/>
              </a:buClr>
              <a:buFont typeface="Wingdings" pitchFamily="2" charset="2"/>
              <a:buChar char=""/>
              <a:defRPr/>
            </a:pPr>
            <a:r>
              <a:rPr lang="en-US" sz="1000" b="1" kern="0" dirty="0">
                <a:solidFill>
                  <a:srgbClr val="4C2A30"/>
                </a:solidFill>
                <a:latin typeface="Helvetica"/>
                <a:cs typeface="Helvetica"/>
              </a:rPr>
              <a:t>Opportunity Cost of Capital </a:t>
            </a:r>
          </a:p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C2A30"/>
              </a:buClr>
              <a:buFont typeface="Wingdings" pitchFamily="2" charset="2"/>
              <a:buChar char=""/>
              <a:defRPr/>
            </a:pPr>
            <a:r>
              <a:rPr lang="en-US" sz="1000" b="1" kern="0" dirty="0">
                <a:solidFill>
                  <a:srgbClr val="4C2A30"/>
                </a:solidFill>
                <a:latin typeface="Helvetica"/>
                <a:cs typeface="Helvetica"/>
              </a:rPr>
              <a:t>Need Strategic Partner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199CE69-EE46-4831-9D60-B96FF300E3EB}"/>
              </a:ext>
            </a:extLst>
          </p:cNvPr>
          <p:cNvSpPr/>
          <p:nvPr/>
        </p:nvSpPr>
        <p:spPr>
          <a:xfrm>
            <a:off x="4773617" y="3782337"/>
            <a:ext cx="201771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44960"/>
              </a:buClr>
              <a:buSzPct val="100000"/>
              <a:buFont typeface="Wingdings" pitchFamily="2" charset="2"/>
              <a:buChar char=""/>
              <a:defRPr/>
            </a:pPr>
            <a:r>
              <a:rPr lang="en-US" sz="1000" b="1" kern="0" dirty="0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$1.4bn Upfront Payout</a:t>
            </a:r>
          </a:p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44960"/>
              </a:buClr>
              <a:buSzPct val="100000"/>
              <a:buFont typeface="Wingdings" pitchFamily="2" charset="2"/>
              <a:buChar char=""/>
              <a:defRPr/>
            </a:pPr>
            <a:r>
              <a:rPr lang="en-US" sz="1000" b="1" kern="0" dirty="0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No Ongoing Exposure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599E7AE-B145-4027-8F27-83EE17794171}"/>
              </a:ext>
            </a:extLst>
          </p:cNvPr>
          <p:cNvSpPr/>
          <p:nvPr/>
        </p:nvSpPr>
        <p:spPr>
          <a:xfrm>
            <a:off x="6619877" y="3767516"/>
            <a:ext cx="20955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C2A30"/>
              </a:buClr>
              <a:buFont typeface="Wingdings" pitchFamily="2" charset="2"/>
              <a:buChar char=""/>
              <a:defRPr/>
            </a:pPr>
            <a:r>
              <a:rPr lang="en-US" sz="1000" b="1" kern="0" dirty="0">
                <a:solidFill>
                  <a:srgbClr val="4C2A30"/>
                </a:solidFill>
                <a:latin typeface="Helvetica"/>
                <a:cs typeface="Helvetica"/>
              </a:rPr>
              <a:t>Immediate </a:t>
            </a:r>
            <a:r>
              <a:rPr lang="en-US" sz="1000" b="1" kern="0" dirty="0" err="1">
                <a:solidFill>
                  <a:srgbClr val="4C2A30"/>
                </a:solidFill>
                <a:latin typeface="Helvetica"/>
                <a:cs typeface="Helvetica"/>
              </a:rPr>
              <a:t>Writedown</a:t>
            </a:r>
            <a:endParaRPr lang="en-US" sz="1000" b="1" kern="0" dirty="0">
              <a:solidFill>
                <a:srgbClr val="4C2A30"/>
              </a:solidFill>
              <a:latin typeface="Helvetica"/>
              <a:cs typeface="Helvetica"/>
            </a:endParaRPr>
          </a:p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C2A30"/>
              </a:buClr>
              <a:buFont typeface="Wingdings" pitchFamily="2" charset="2"/>
              <a:buChar char=""/>
              <a:defRPr/>
            </a:pPr>
            <a:r>
              <a:rPr lang="en-US" sz="1000" b="1" kern="0" dirty="0">
                <a:solidFill>
                  <a:srgbClr val="4C2A30"/>
                </a:solidFill>
                <a:latin typeface="Helvetica"/>
                <a:cs typeface="Helvetica"/>
              </a:rPr>
              <a:t>MGM Capital Constraints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F1E3B20-4C25-4E52-BBFD-1F5E749096AC}"/>
              </a:ext>
            </a:extLst>
          </p:cNvPr>
          <p:cNvSpPr/>
          <p:nvPr/>
        </p:nvSpPr>
        <p:spPr>
          <a:xfrm>
            <a:off x="4551480" y="4908102"/>
            <a:ext cx="39860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28">
              <a:defRPr/>
            </a:pPr>
            <a:r>
              <a:rPr lang="en-US" sz="1100" b="1" dirty="0">
                <a:solidFill>
                  <a:srgbClr val="FFFFFF"/>
                </a:solidFill>
                <a:latin typeface="Helvetica" pitchFamily="34" charset="0"/>
                <a:cs typeface="Arial"/>
              </a:rPr>
              <a:t>SALE WITH DEFERRED PAYOUT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27274FC-27D5-4B40-9F8E-303D1C596D8F}"/>
              </a:ext>
            </a:extLst>
          </p:cNvPr>
          <p:cNvSpPr/>
          <p:nvPr/>
        </p:nvSpPr>
        <p:spPr>
          <a:xfrm>
            <a:off x="4773617" y="5273227"/>
            <a:ext cx="201771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44960"/>
              </a:buClr>
              <a:buSzPct val="100000"/>
              <a:buFont typeface="Wingdings" pitchFamily="2" charset="2"/>
              <a:buChar char=""/>
              <a:defRPr/>
            </a:pPr>
            <a:r>
              <a:rPr lang="en-US" sz="1000" b="1" kern="0" dirty="0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Defer / Reduce </a:t>
            </a:r>
            <a:r>
              <a:rPr lang="en-US" sz="1000" b="1" kern="0" dirty="0" err="1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Writedown</a:t>
            </a:r>
            <a:endParaRPr lang="en-US" sz="1000" b="1" kern="0" dirty="0">
              <a:solidFill>
                <a:srgbClr val="C5D1D7">
                  <a:lumMod val="50000"/>
                </a:srgbClr>
              </a:solidFill>
              <a:latin typeface="Helvetica"/>
              <a:cs typeface="Helvetica"/>
            </a:endParaRPr>
          </a:p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44960"/>
              </a:buClr>
              <a:buSzPct val="100000"/>
              <a:buFont typeface="Wingdings" pitchFamily="2" charset="2"/>
              <a:buChar char=""/>
              <a:defRPr/>
            </a:pPr>
            <a:r>
              <a:rPr lang="en-US" sz="1000" b="1" kern="0" dirty="0">
                <a:solidFill>
                  <a:srgbClr val="C5D1D7">
                    <a:lumMod val="50000"/>
                  </a:srgbClr>
                </a:solidFill>
                <a:latin typeface="Helvetica"/>
                <a:cs typeface="Helvetica"/>
              </a:rPr>
              <a:t>Upside Sharing Potential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1D416D8-EEFC-49A3-B984-C3CA206B06D5}"/>
              </a:ext>
            </a:extLst>
          </p:cNvPr>
          <p:cNvSpPr/>
          <p:nvPr/>
        </p:nvSpPr>
        <p:spPr>
          <a:xfrm>
            <a:off x="6610351" y="5258405"/>
            <a:ext cx="20955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C2A30"/>
              </a:buClr>
              <a:buFont typeface="Wingdings" pitchFamily="2" charset="2"/>
              <a:buChar char=""/>
              <a:defRPr/>
            </a:pPr>
            <a:r>
              <a:rPr lang="en-US" sz="1000" b="1" kern="0" dirty="0">
                <a:solidFill>
                  <a:srgbClr val="4C2A30"/>
                </a:solidFill>
                <a:latin typeface="Helvetica"/>
                <a:cs typeface="Helvetica"/>
              </a:rPr>
              <a:t>Payout Continent on Growth</a:t>
            </a:r>
          </a:p>
          <a:p>
            <a:pPr marL="171446" indent="-171446">
              <a:spcBef>
                <a:spcPts val="300"/>
              </a:spcBef>
              <a:spcAft>
                <a:spcPts val="300"/>
              </a:spcAft>
              <a:buClr>
                <a:srgbClr val="4C2A30"/>
              </a:buClr>
              <a:buFont typeface="Wingdings" pitchFamily="2" charset="2"/>
              <a:buChar char=""/>
              <a:defRPr/>
            </a:pPr>
            <a:r>
              <a:rPr lang="en-US" sz="1000" b="1" kern="0" dirty="0">
                <a:solidFill>
                  <a:srgbClr val="4C2A30"/>
                </a:solidFill>
                <a:latin typeface="Helvetica"/>
                <a:cs typeface="Helvetica"/>
              </a:rPr>
              <a:t>Ongoing Risk Exposure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A48FD436-C85D-4AA9-97BB-93CAE5E74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6278" y="1824381"/>
            <a:ext cx="584609" cy="48543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7E08141-E181-4B8C-AA90-1ED8FBE16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954" y="3126898"/>
            <a:ext cx="867881" cy="66201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1553685-45DF-4387-BE9B-B8C558039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8179" y="4687259"/>
            <a:ext cx="620079" cy="457201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B467D2B1-3BC9-4D72-BEE5-1E00AD91B9C9}"/>
              </a:ext>
            </a:extLst>
          </p:cNvPr>
          <p:cNvSpPr/>
          <p:nvPr/>
        </p:nvSpPr>
        <p:spPr bwMode="auto">
          <a:xfrm>
            <a:off x="457201" y="1725615"/>
            <a:ext cx="3600451" cy="2765428"/>
          </a:xfrm>
          <a:prstGeom prst="rect">
            <a:avLst/>
          </a:prstGeom>
          <a:noFill/>
          <a:ln w="9525" cap="flat" cmpd="sng" algn="ctr">
            <a:solidFill>
              <a:srgbClr val="44496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29C193-A78E-40DA-BE43-6FD20FC45CE1}"/>
              </a:ext>
            </a:extLst>
          </p:cNvPr>
          <p:cNvSpPr txBox="1"/>
          <p:nvPr/>
        </p:nvSpPr>
        <p:spPr>
          <a:xfrm>
            <a:off x="476253" y="1843091"/>
            <a:ext cx="1895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A" sz="1200" b="1" dirty="0">
                <a:solidFill>
                  <a:srgbClr val="444960"/>
                </a:solidFill>
                <a:latin typeface="Helvetica"/>
                <a:cs typeface="Arial"/>
              </a:rPr>
              <a:t>SELLER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BFD8A9-DA63-43A8-BF47-EB42A12FECE6}"/>
              </a:ext>
            </a:extLst>
          </p:cNvPr>
          <p:cNvSpPr txBox="1"/>
          <p:nvPr/>
        </p:nvSpPr>
        <p:spPr>
          <a:xfrm>
            <a:off x="476253" y="4782891"/>
            <a:ext cx="1895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A" sz="1200" b="1" dirty="0">
                <a:solidFill>
                  <a:srgbClr val="444960"/>
                </a:solidFill>
                <a:latin typeface="Helvetica"/>
                <a:cs typeface="Arial"/>
              </a:rPr>
              <a:t>POTENTIAL ACQUIRER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4F45980-0DCC-4ADF-9ECB-1B18D44EAA4D}"/>
              </a:ext>
            </a:extLst>
          </p:cNvPr>
          <p:cNvSpPr txBox="1"/>
          <p:nvPr/>
        </p:nvSpPr>
        <p:spPr>
          <a:xfrm>
            <a:off x="476250" y="3331711"/>
            <a:ext cx="2381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CA" sz="1200" b="1" dirty="0">
                <a:solidFill>
                  <a:srgbClr val="444960"/>
                </a:solidFill>
                <a:latin typeface="Helvetica"/>
                <a:cs typeface="Arial"/>
              </a:rPr>
              <a:t>ASSET FOR SALE</a:t>
            </a: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92A95F48-7A1C-405F-A8CF-7C446CB61171}"/>
              </a:ext>
            </a:extLst>
          </p:cNvPr>
          <p:cNvSpPr/>
          <p:nvPr/>
        </p:nvSpPr>
        <p:spPr bwMode="auto">
          <a:xfrm rot="5400000" flipH="1">
            <a:off x="2883029" y="3764017"/>
            <a:ext cx="2899699" cy="227659"/>
          </a:xfrm>
          <a:prstGeom prst="triangle">
            <a:avLst>
              <a:gd name="adj" fmla="val 50659"/>
            </a:avLst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9866EC9-FADE-48CB-817B-4B01DF88B12D}"/>
              </a:ext>
            </a:extLst>
          </p:cNvPr>
          <p:cNvCxnSpPr>
            <a:cxnSpLocks/>
          </p:cNvCxnSpPr>
          <p:nvPr/>
        </p:nvCxnSpPr>
        <p:spPr bwMode="auto">
          <a:xfrm>
            <a:off x="1314450" y="1976439"/>
            <a:ext cx="1771651" cy="0"/>
          </a:xfrm>
          <a:prstGeom prst="line">
            <a:avLst/>
          </a:prstGeom>
          <a:noFill/>
          <a:ln w="12700" cap="flat" cmpd="sng" algn="ctr">
            <a:solidFill>
              <a:srgbClr val="4449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C06E55B-6B5B-4E2D-B456-8472F604AB55}"/>
              </a:ext>
            </a:extLst>
          </p:cNvPr>
          <p:cNvCxnSpPr>
            <a:cxnSpLocks/>
          </p:cNvCxnSpPr>
          <p:nvPr/>
        </p:nvCxnSpPr>
        <p:spPr bwMode="auto">
          <a:xfrm>
            <a:off x="2352676" y="4925763"/>
            <a:ext cx="704851" cy="0"/>
          </a:xfrm>
          <a:prstGeom prst="line">
            <a:avLst/>
          </a:prstGeom>
          <a:noFill/>
          <a:ln w="12700" cap="flat" cmpd="sng" algn="ctr">
            <a:solidFill>
              <a:srgbClr val="4449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B711FAD-70FB-432B-9C5C-ECAA1BC09F29}"/>
              </a:ext>
            </a:extLst>
          </p:cNvPr>
          <p:cNvSpPr txBox="1"/>
          <p:nvPr/>
        </p:nvSpPr>
        <p:spPr>
          <a:xfrm>
            <a:off x="485775" y="2157414"/>
            <a:ext cx="3467100" cy="910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Involuntary Owner due to Foreclosure </a:t>
            </a:r>
          </a:p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Reputational &amp; Legal Liabilities</a:t>
            </a:r>
          </a:p>
          <a:p>
            <a:pPr marL="93660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defRPr/>
            </a:pPr>
            <a:r>
              <a:rPr lang="en-US" sz="1051" i="1" dirty="0">
                <a:solidFill>
                  <a:srgbClr val="C5D1D7">
                    <a:lumMod val="50000"/>
                  </a:srgbClr>
                </a:solidFill>
                <a:latin typeface="Helvetica"/>
                <a:ea typeface="ＭＳ Ｐゴシック" pitchFamily="34" charset="-128"/>
                <a:cs typeface="Arial" charset="0"/>
              </a:rPr>
              <a:t>“financial investment, neither long-term nor strategic” </a:t>
            </a:r>
            <a:r>
              <a:rPr lang="en-US" sz="1000" i="1" dirty="0">
                <a:solidFill>
                  <a:srgbClr val="C5D1D7">
                    <a:lumMod val="50000"/>
                  </a:srgbClr>
                </a:solidFill>
                <a:latin typeface="Helvetica"/>
                <a:ea typeface="ＭＳ Ｐゴシック" pitchFamily="34" charset="-128"/>
                <a:cs typeface="Arial" charset="0"/>
              </a:rPr>
              <a:t>(Annual Report)</a:t>
            </a:r>
            <a:endParaRPr lang="en-US" sz="1051" i="1" dirty="0">
              <a:solidFill>
                <a:srgbClr val="C5D1D7">
                  <a:lumMod val="50000"/>
                </a:srgbClr>
              </a:solidFill>
              <a:latin typeface="Helvetica"/>
              <a:ea typeface="ＭＳ Ｐゴシック" pitchFamily="34" charset="-128"/>
              <a:cs typeface="Arial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0470A08-C3FA-4D0D-B5B2-8D0B3D04F96E}"/>
              </a:ext>
            </a:extLst>
          </p:cNvPr>
          <p:cNvSpPr txBox="1"/>
          <p:nvPr/>
        </p:nvSpPr>
        <p:spPr>
          <a:xfrm>
            <a:off x="476254" y="3646035"/>
            <a:ext cx="3352801" cy="757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High Popularity / Occupancy</a:t>
            </a:r>
          </a:p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Negative EBITDA from Low Gaming Revenues</a:t>
            </a:r>
          </a:p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No VIP Gaming due to Insufficient Risk Pooling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55618E6-7E29-4BB1-B2E1-F7C6DD2AC3E0}"/>
              </a:ext>
            </a:extLst>
          </p:cNvPr>
          <p:cNvCxnSpPr>
            <a:cxnSpLocks/>
          </p:cNvCxnSpPr>
          <p:nvPr/>
        </p:nvCxnSpPr>
        <p:spPr bwMode="auto">
          <a:xfrm>
            <a:off x="1990726" y="3455533"/>
            <a:ext cx="933451" cy="0"/>
          </a:xfrm>
          <a:prstGeom prst="line">
            <a:avLst/>
          </a:prstGeom>
          <a:noFill/>
          <a:ln w="12700" cap="flat" cmpd="sng" algn="ctr">
            <a:solidFill>
              <a:srgbClr val="4449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D102F38-657A-42C9-B150-9DC43DE76A3A}"/>
              </a:ext>
            </a:extLst>
          </p:cNvPr>
          <p:cNvSpPr txBox="1"/>
          <p:nvPr/>
        </p:nvSpPr>
        <p:spPr>
          <a:xfrm>
            <a:off x="447676" y="5097215"/>
            <a:ext cx="3536951" cy="757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Global VIP Gaming Rewards Program</a:t>
            </a:r>
            <a:endParaRPr lang="en-US" sz="1051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 charset="0"/>
            </a:endParaRPr>
          </a:p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Adjacent </a:t>
            </a:r>
            <a:r>
              <a:rPr lang="en-US" sz="1051" b="1" dirty="0" err="1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CityCenter</a:t>
            </a: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 Property</a:t>
            </a:r>
          </a:p>
          <a:p>
            <a:pPr marL="114297" indent="-114297" fontAlgn="base">
              <a:spcBef>
                <a:spcPts val="400"/>
              </a:spcBef>
              <a:spcAft>
                <a:spcPts val="300"/>
              </a:spcAft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en-US" sz="1051" b="1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 charset="0"/>
              </a:rPr>
              <a:t>Synergies from Shared Overhead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6579E08-FFA7-4FA1-9F4D-B3461B318559}"/>
              </a:ext>
            </a:extLst>
          </p:cNvPr>
          <p:cNvSpPr>
            <a:spLocks noChangeAspect="1"/>
          </p:cNvSpPr>
          <p:nvPr/>
        </p:nvSpPr>
        <p:spPr bwMode="auto">
          <a:xfrm>
            <a:off x="4943476" y="1980115"/>
            <a:ext cx="261259" cy="262359"/>
          </a:xfrm>
          <a:prstGeom prst="ellipse">
            <a:avLst/>
          </a:prstGeom>
          <a:solidFill>
            <a:srgbClr val="546D7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4A30A40-DC92-42AD-858F-CA99A064E6E5}"/>
              </a:ext>
            </a:extLst>
          </p:cNvPr>
          <p:cNvSpPr>
            <a:spLocks noChangeAspect="1"/>
          </p:cNvSpPr>
          <p:nvPr/>
        </p:nvSpPr>
        <p:spPr bwMode="auto">
          <a:xfrm>
            <a:off x="4920342" y="3406112"/>
            <a:ext cx="261259" cy="262359"/>
          </a:xfrm>
          <a:prstGeom prst="ellipse">
            <a:avLst/>
          </a:prstGeom>
          <a:solidFill>
            <a:srgbClr val="546D7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2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A450E35-46D7-43E2-B13D-A81EA0197F79}"/>
              </a:ext>
            </a:extLst>
          </p:cNvPr>
          <p:cNvSpPr>
            <a:spLocks noChangeAspect="1"/>
          </p:cNvSpPr>
          <p:nvPr/>
        </p:nvSpPr>
        <p:spPr bwMode="auto">
          <a:xfrm>
            <a:off x="4920342" y="4927360"/>
            <a:ext cx="261259" cy="262359"/>
          </a:xfrm>
          <a:prstGeom prst="ellipse">
            <a:avLst/>
          </a:prstGeom>
          <a:solidFill>
            <a:srgbClr val="546D7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/>
              </a:rPr>
              <a:t>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898277C-1CCD-467A-8FC1-FCAF9BB6F638}"/>
              </a:ext>
            </a:extLst>
          </p:cNvPr>
          <p:cNvSpPr/>
          <p:nvPr/>
        </p:nvSpPr>
        <p:spPr bwMode="auto">
          <a:xfrm>
            <a:off x="457201" y="4624395"/>
            <a:ext cx="3600451" cy="1290447"/>
          </a:xfrm>
          <a:prstGeom prst="rect">
            <a:avLst/>
          </a:prstGeom>
          <a:noFill/>
          <a:ln w="9525" cap="flat" cmpd="sng" algn="ctr">
            <a:solidFill>
              <a:srgbClr val="44496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87ABEA36-35ED-4033-850D-264D72CE3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93" y="1122366"/>
            <a:ext cx="8472485" cy="376305"/>
          </a:xfrm>
        </p:spPr>
        <p:txBody>
          <a:bodyPr/>
          <a:lstStyle/>
          <a:p>
            <a:r>
              <a:rPr lang="en-US" sz="1200" b="1" dirty="0"/>
              <a:t>Strategic Alternatives – Sale of Cosmopolitan of Las Vegas</a:t>
            </a:r>
          </a:p>
        </p:txBody>
      </p:sp>
    </p:spTree>
    <p:extLst>
      <p:ext uri="{BB962C8B-B14F-4D97-AF65-F5344CB8AC3E}">
        <p14:creationId xmlns:p14="http://schemas.microsoft.com/office/powerpoint/2010/main" val="19250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15175" y="6678616"/>
            <a:ext cx="1905000" cy="136525"/>
          </a:xfrm>
        </p:spPr>
        <p:txBody>
          <a:bodyPr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7D2DF075-FB03-4886-8FC9-7048671DDBF9}" type="slidenum">
              <a:rPr lang="en-AU" sz="800">
                <a:solidFill>
                  <a:srgbClr val="FFFFFF"/>
                </a:solidFill>
                <a:latin typeface="Helvetica"/>
                <a:ea typeface="ＭＳ Ｐゴシック" pitchFamily="34" charset="-128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3</a:t>
            </a:fld>
            <a:endParaRPr lang="en-AU" sz="800" dirty="0">
              <a:solidFill>
                <a:srgbClr val="FFFFFF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graphicFrame>
        <p:nvGraphicFramePr>
          <p:cNvPr id="6" name="Group 476"/>
          <p:cNvGraphicFramePr>
            <a:graphicFrameLocks noGrp="1"/>
          </p:cNvGraphicFramePr>
          <p:nvPr>
            <p:extLst/>
          </p:nvPr>
        </p:nvGraphicFramePr>
        <p:xfrm>
          <a:off x="288924" y="1700214"/>
          <a:ext cx="4159240" cy="4816091"/>
        </p:xfrm>
        <a:graphic>
          <a:graphicData uri="http://schemas.openxmlformats.org/drawingml/2006/table">
            <a:tbl>
              <a:tblPr firstCol="1"/>
              <a:tblGrid>
                <a:gridCol w="933047">
                  <a:extLst>
                    <a:ext uri="{9D8B030D-6E8A-4147-A177-3AD203B41FA5}">
                      <a16:colId xmlns:a16="http://schemas.microsoft.com/office/drawing/2014/main" val="2694099602"/>
                    </a:ext>
                  </a:extLst>
                </a:gridCol>
                <a:gridCol w="3226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6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COMPANY</a:t>
                      </a: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13913"/>
                  </a:ext>
                </a:extLst>
              </a:tr>
              <a:tr h="14385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STRENGHTS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Most integrated platform across wireless, wireline, satellite and media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Strong retail position in wireless segment as affordable high-quality provider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Exposure to emerging markets (Americas)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Major wireline infrastructure program planned</a:t>
                      </a:r>
                      <a:endParaRPr kumimoji="0" lang="en-US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85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CHALLENGES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Strong competition in wireless and wireline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Declining wireline market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Technological changes separating content and connectivity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Supply constraints and need for capital expenditures (spectrum, network capacity)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670159"/>
                  </a:ext>
                </a:extLst>
              </a:tr>
              <a:tr h="11912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OPERATIONAL DRIVERS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Increase in revenue per subscriber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Significant bandwidth requirement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 margin improvement including from synergies from DirecTV deal  although forecast is aggressive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456062"/>
                  </a:ext>
                </a:extLst>
              </a:tr>
              <a:tr h="10178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CA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FINANCIAL CAPACITY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C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Debt/EBITDA significantly over target ratio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CA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Sashflow</a:t>
                      </a:r>
                      <a:r>
                        <a:rPr kumimoji="0" lang="en-CA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dilution from recent DirecTV deal 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16574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8764" y="1081202"/>
            <a:ext cx="8445831" cy="48288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58" eaLnBrk="0" hangingPunct="0">
              <a:lnSpc>
                <a:spcPct val="110000"/>
              </a:lnSpc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AT&amp;T operates wireless and wireline businesses in highly dynamic and competitive environments and is facing competing demands for capital following its $70.3bn acquisition of DirecTV</a:t>
            </a:r>
            <a:endParaRPr lang="en-AU" sz="1200" b="1" dirty="0">
              <a:solidFill>
                <a:srgbClr val="444960"/>
              </a:solidFill>
              <a:latin typeface="Helvetica"/>
              <a:cs typeface="Helvetica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231275F-32F4-4317-ABB6-32487F5FF199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3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Executive Summary – Business Model (AT&amp;T)</a:t>
            </a:r>
            <a:endParaRPr lang="en-CA" i="1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graphicFrame>
        <p:nvGraphicFramePr>
          <p:cNvPr id="24" name="Group 476">
            <a:extLst>
              <a:ext uri="{FF2B5EF4-FFF2-40B4-BE49-F238E27FC236}">
                <a16:creationId xmlns:a16="http://schemas.microsoft.com/office/drawing/2014/main" id="{70B1B6D6-2035-46E0-831B-D78DC4880D7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1" y="1700213"/>
          <a:ext cx="4283076" cy="4814280"/>
        </p:xfrm>
        <a:graphic>
          <a:graphicData uri="http://schemas.openxmlformats.org/drawingml/2006/table">
            <a:tbl>
              <a:tblPr firstCol="1"/>
              <a:tblGrid>
                <a:gridCol w="789272">
                  <a:extLst>
                    <a:ext uri="{9D8B030D-6E8A-4147-A177-3AD203B41FA5}">
                      <a16:colId xmlns:a16="http://schemas.microsoft.com/office/drawing/2014/main" val="2694099602"/>
                    </a:ext>
                  </a:extLst>
                </a:gridCol>
                <a:gridCol w="349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6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13913"/>
                  </a:ext>
                </a:extLst>
              </a:tr>
              <a:tr h="13538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WIRELESS SEGMENT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Significant ongoing capex (spectrum)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Moderate US revenue growth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Competition: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Concentrated focus on upper-end wireless segment from arch rival Verizon; fierce competition from T-Mobile (no-contracts) and Sprint (aggressive pricing, spectrum ownership)</a:t>
                      </a:r>
                      <a:endParaRPr kumimoji="0" lang="en-US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6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WIRELINE SEGMENT 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Significant ongoing capex (fiber network)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Declining US revenues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1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Competition: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Less focus on wireline business / infrastructure buildout by Verizon; wireline competition from cable companies with large fiber networks / media platforms and Google / Apple TV providing content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670159"/>
                  </a:ext>
                </a:extLst>
              </a:tr>
              <a:tr h="25120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THEMES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Spectrum requirements to meet large capacity demand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Bundling of phone / internet / cable / satellite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Declining TV cable subscribers (cord cutting)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Migration to internet based services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Exclusive media content as differentiation tool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Emerging markets growth potential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Systems upgrade requirements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Fibre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 the node / to the home buildout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45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64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15175" y="6678616"/>
            <a:ext cx="1905000" cy="136525"/>
          </a:xfrm>
        </p:spPr>
        <p:txBody>
          <a:bodyPr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7D2DF075-FB03-4886-8FC9-7048671DDBF9}" type="slidenum">
              <a:rPr lang="en-AU" sz="800">
                <a:solidFill>
                  <a:srgbClr val="FFFFFF"/>
                </a:solidFill>
                <a:latin typeface="Helvetica"/>
                <a:ea typeface="ＭＳ Ｐゴシック" pitchFamily="34" charset="-128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4</a:t>
            </a:fld>
            <a:endParaRPr lang="en-AU" sz="800" dirty="0">
              <a:solidFill>
                <a:srgbClr val="FFFFFF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graphicFrame>
        <p:nvGraphicFramePr>
          <p:cNvPr id="6" name="Group 476"/>
          <p:cNvGraphicFramePr>
            <a:graphicFrameLocks noGrp="1"/>
          </p:cNvGraphicFramePr>
          <p:nvPr>
            <p:extLst/>
          </p:nvPr>
        </p:nvGraphicFramePr>
        <p:xfrm>
          <a:off x="288924" y="1700214"/>
          <a:ext cx="4159240" cy="3607780"/>
        </p:xfrm>
        <a:graphic>
          <a:graphicData uri="http://schemas.openxmlformats.org/drawingml/2006/table">
            <a:tbl>
              <a:tblPr firstCol="1"/>
              <a:tblGrid>
                <a:gridCol w="933047">
                  <a:extLst>
                    <a:ext uri="{9D8B030D-6E8A-4147-A177-3AD203B41FA5}">
                      <a16:colId xmlns:a16="http://schemas.microsoft.com/office/drawing/2014/main" val="2694099602"/>
                    </a:ext>
                  </a:extLst>
                </a:gridCol>
                <a:gridCol w="3226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6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VALUATION</a:t>
                      </a: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13913"/>
                  </a:ext>
                </a:extLst>
              </a:tr>
              <a:tr h="18415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STOCK PRICE 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Stock price somewhat stagnant in past 2 years despite positive analyst views on business model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Attractive retail offering (affordable, high-quality) and most integrated platform (cross-selling opportunities)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Generally favorable reaction to DirecTV acquisition despite valuation relying on aggressive synergies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89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DIVIDENDS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One of largest dividend payers with history of buying  back shares to counteract dividend dilution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Valuation sensitive to continued dividends payout which has been diluted due to Direct TV deal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Further pressure on dividends from stated desire to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delever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balance sheet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670159"/>
                  </a:ext>
                </a:extLst>
              </a:tr>
              <a:tr h="9440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RELATIVE VALUATION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Trading at reasonable multiple relative to closest peer Verizon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 room for further appreciation considering integrated business model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45606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8764" y="1081202"/>
            <a:ext cx="8445831" cy="48288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58" eaLnBrk="0" hangingPunct="0">
              <a:lnSpc>
                <a:spcPct val="110000"/>
              </a:lnSpc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AT&amp;T’s stock price is trading slightly below peers but dividend yield has come under pressure due to recent expenditures which may limit capacity for additional acquisitions</a:t>
            </a:r>
            <a:endParaRPr lang="en-AU" sz="1200" b="1" dirty="0">
              <a:solidFill>
                <a:srgbClr val="444960"/>
              </a:solidFill>
              <a:latin typeface="Helvetica"/>
              <a:cs typeface="Helvetica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231275F-32F4-4317-ABB6-32487F5FF199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3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Executive Summary – Corporate Finance (AT&amp;T)</a:t>
            </a:r>
            <a:endParaRPr lang="en-CA" i="1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graphicFrame>
        <p:nvGraphicFramePr>
          <p:cNvPr id="24" name="Group 476">
            <a:extLst>
              <a:ext uri="{FF2B5EF4-FFF2-40B4-BE49-F238E27FC236}">
                <a16:creationId xmlns:a16="http://schemas.microsoft.com/office/drawing/2014/main" id="{70B1B6D6-2035-46E0-831B-D78DC4880D7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1" y="1700214"/>
          <a:ext cx="4283076" cy="3887180"/>
        </p:xfrm>
        <a:graphic>
          <a:graphicData uri="http://schemas.openxmlformats.org/drawingml/2006/table">
            <a:tbl>
              <a:tblPr firstCol="1"/>
              <a:tblGrid>
                <a:gridCol w="789272">
                  <a:extLst>
                    <a:ext uri="{9D8B030D-6E8A-4147-A177-3AD203B41FA5}">
                      <a16:colId xmlns:a16="http://schemas.microsoft.com/office/drawing/2014/main" val="2694099602"/>
                    </a:ext>
                  </a:extLst>
                </a:gridCol>
                <a:gridCol w="349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56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M&amp;A ANALYSIS</a:t>
                      </a: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Arial"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36000" marB="360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13913"/>
                  </a:ext>
                </a:extLst>
              </a:tr>
              <a:tr h="1516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FINANCIAL CAPACITY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Net Debt / Cash of 2.28x (~40% of EV) significantly above 1.80x long-term target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Stated target to reduce leverage in next 3 years following DirecTV acquisition and spectrum purchases 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Additional share issuance to fund acquisition would likely cause further dividend dilution 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38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CAPEX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Significant ongoing capex for spectrum and fiber networks required to remain competitive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Bandwith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quality of service represents key differentiator in both wireless and wireline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EBITDA from emerging markets is negative and forecasted to gradually turn positive in ~5 years</a:t>
                      </a: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670159"/>
                  </a:ext>
                </a:extLst>
              </a:tr>
              <a:tr h="14385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CA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E344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CAPITAL PLAN</a:t>
                      </a:r>
                      <a:endParaRPr kumimoji="0" lang="en-CA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E344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Most integrated platform requires allocating capital across wireless, wireline and content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May consider upgrading core wireless / wireline assets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May consider divesting non-core legacy assets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50000"/>
                          </a:schemeClr>
                        </a:buClr>
                        <a:buSzPct val="150000"/>
                        <a:buFont typeface="Arial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5720" marT="72000" marB="13716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37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756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1">
            <a:extLst>
              <a:ext uri="{FF2B5EF4-FFF2-40B4-BE49-F238E27FC236}">
                <a16:creationId xmlns:a16="http://schemas.microsoft.com/office/drawing/2014/main" id="{7FD9D53D-7815-474F-8C93-1E664B5EB6A5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3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US" kern="0" dirty="0">
                <a:solidFill>
                  <a:srgbClr val="FFFFFF"/>
                </a:solidFill>
                <a:latin typeface="HelveticaNeue LT 45 Lt"/>
                <a:cs typeface="Arial"/>
              </a:rPr>
              <a:t>Executive Summary (AT&amp;T / Starz)</a:t>
            </a:r>
            <a:endParaRPr lang="en-CA" kern="0" dirty="0">
              <a:solidFill>
                <a:srgbClr val="FFFFFF"/>
              </a:solidFill>
              <a:latin typeface="HelveticaNeue LT 45 Lt"/>
              <a:cs typeface="Arial"/>
            </a:endParaRP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16F73FA8-5DFB-4EC9-A89E-7234FA75E79B}"/>
              </a:ext>
            </a:extLst>
          </p:cNvPr>
          <p:cNvSpPr/>
          <p:nvPr/>
        </p:nvSpPr>
        <p:spPr>
          <a:xfrm>
            <a:off x="416877" y="4963303"/>
            <a:ext cx="1505584" cy="609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AFEFB32A-5CD6-4C6E-BEAC-E991DCEA7620}"/>
              </a:ext>
            </a:extLst>
          </p:cNvPr>
          <p:cNvSpPr/>
          <p:nvPr/>
        </p:nvSpPr>
        <p:spPr>
          <a:xfrm>
            <a:off x="2013268" y="5059047"/>
            <a:ext cx="1117931" cy="364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FA29C556-447D-4F41-AC86-073E6F93D654}"/>
              </a:ext>
            </a:extLst>
          </p:cNvPr>
          <p:cNvSpPr txBox="1"/>
          <p:nvPr/>
        </p:nvSpPr>
        <p:spPr>
          <a:xfrm>
            <a:off x="416877" y="1675017"/>
            <a:ext cx="8249920" cy="30982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46" indent="-171446" eaLnBrk="0" fontAlgn="base" hangingPunct="0">
              <a:spcBef>
                <a:spcPts val="1000"/>
              </a:spcBef>
              <a:buClr>
                <a:srgbClr val="C5D1D7">
                  <a:lumMod val="50000"/>
                </a:srgbClr>
              </a:buClr>
              <a:buSzPct val="150000"/>
              <a:buFont typeface="Arial"/>
              <a:buChar char="•"/>
              <a:defRPr/>
            </a:pPr>
            <a:r>
              <a:rPr sz="1100" spc="-5" dirty="0">
                <a:solidFill>
                  <a:prstClr val="black"/>
                </a:solidFill>
                <a:latin typeface="Arial"/>
                <a:cs typeface="Arial"/>
              </a:rPr>
              <a:t>Following 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prstClr val="black"/>
                </a:solidFill>
                <a:latin typeface="Arial"/>
                <a:cs typeface="Arial"/>
              </a:rPr>
              <a:t>acquisition 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of </a:t>
            </a:r>
            <a:r>
              <a:rPr sz="1100" spc="-5" dirty="0">
                <a:solidFill>
                  <a:prstClr val="black"/>
                </a:solidFill>
                <a:latin typeface="Arial"/>
                <a:cs typeface="Arial"/>
              </a:rPr>
              <a:t>satellite </a:t>
            </a:r>
            <a:r>
              <a:rPr sz="1100" spc="5" dirty="0">
                <a:solidFill>
                  <a:prstClr val="black"/>
                </a:solidFill>
                <a:latin typeface="Arial"/>
                <a:cs typeface="Arial"/>
              </a:rPr>
              <a:t>TV </a:t>
            </a:r>
            <a:r>
              <a:rPr sz="1100" spc="-5" dirty="0">
                <a:solidFill>
                  <a:prstClr val="black"/>
                </a:solidFill>
                <a:latin typeface="Arial"/>
                <a:cs typeface="Arial"/>
              </a:rPr>
              <a:t>provider DirecTV, </a:t>
            </a:r>
            <a:r>
              <a:rPr sz="1100" b="1" spc="-11" dirty="0">
                <a:solidFill>
                  <a:prstClr val="black"/>
                </a:solidFill>
                <a:latin typeface="Arial"/>
                <a:cs typeface="Arial"/>
              </a:rPr>
              <a:t>AT&amp;T </a:t>
            </a:r>
            <a:r>
              <a:rPr sz="1100" b="1" dirty="0">
                <a:solidFill>
                  <a:prstClr val="black"/>
                </a:solidFill>
                <a:latin typeface="Arial"/>
                <a:cs typeface="Arial"/>
              </a:rPr>
              <a:t>($238bn market cap) 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has become the </a:t>
            </a:r>
            <a:r>
              <a:rPr sz="1100" b="1" dirty="0">
                <a:solidFill>
                  <a:prstClr val="black"/>
                </a:solidFill>
                <a:latin typeface="Arial"/>
                <a:cs typeface="Arial"/>
              </a:rPr>
              <a:t>largest </a:t>
            </a:r>
            <a:r>
              <a:rPr sz="1100" b="1" spc="-5" dirty="0">
                <a:solidFill>
                  <a:prstClr val="black"/>
                </a:solidFill>
                <a:latin typeface="Arial"/>
                <a:cs typeface="Arial"/>
              </a:rPr>
              <a:t>TV </a:t>
            </a:r>
            <a:r>
              <a:rPr sz="1100" b="1" dirty="0">
                <a:solidFill>
                  <a:prstClr val="black"/>
                </a:solidFill>
                <a:latin typeface="Arial"/>
                <a:cs typeface="Arial"/>
              </a:rPr>
              <a:t>content  distributor </a:t>
            </a:r>
            <a:r>
              <a:rPr sz="1100" spc="-5" dirty="0">
                <a:solidFill>
                  <a:prstClr val="black"/>
                </a:solidFill>
                <a:latin typeface="Arial"/>
                <a:cs typeface="Arial"/>
              </a:rPr>
              <a:t>in 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prstClr val="black"/>
                </a:solidFill>
                <a:latin typeface="Arial"/>
                <a:cs typeface="Arial"/>
              </a:rPr>
              <a:t>US, intensifying its 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commitment to the </a:t>
            </a:r>
            <a:r>
              <a:rPr sz="1100" spc="5" dirty="0">
                <a:solidFill>
                  <a:prstClr val="black"/>
                </a:solidFill>
                <a:latin typeface="Arial"/>
                <a:cs typeface="Arial"/>
              </a:rPr>
              <a:t>TV</a:t>
            </a:r>
            <a:r>
              <a:rPr sz="1100" spc="-1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prstClr val="black"/>
                </a:solidFill>
                <a:latin typeface="Arial"/>
                <a:cs typeface="Arial"/>
              </a:rPr>
              <a:t>industry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71446" indent="-171446" eaLnBrk="0" fontAlgn="base" hangingPunct="0">
              <a:spcBef>
                <a:spcPts val="1000"/>
              </a:spcBef>
              <a:buClr>
                <a:srgbClr val="C5D1D7">
                  <a:lumMod val="50000"/>
                </a:srgbClr>
              </a:buClr>
              <a:buSzPct val="150000"/>
              <a:buFont typeface="Arial"/>
              <a:buChar char="•"/>
              <a:defRPr/>
            </a:pP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However,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the industry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is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facing significant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disruption through </a:t>
            </a:r>
            <a:r>
              <a:rPr lang="en-US" sz="1100" b="1" spc="-5" dirty="0">
                <a:solidFill>
                  <a:prstClr val="black"/>
                </a:solidFill>
                <a:latin typeface="Arial"/>
                <a:cs typeface="Arial"/>
              </a:rPr>
              <a:t>“over-the-top”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Internet streaming </a:t>
            </a:r>
            <a:r>
              <a:rPr lang="en-US" sz="1100" b="1" spc="-5" dirty="0">
                <a:solidFill>
                  <a:prstClr val="black"/>
                </a:solidFill>
                <a:latin typeface="Arial"/>
                <a:cs typeface="Arial"/>
              </a:rPr>
              <a:t>services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such as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Netflix, Amazon Prime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Apple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TV, which has shifted the focus from providing reliable connectivity to offering the best content</a:t>
            </a:r>
          </a:p>
          <a:p>
            <a:pPr marL="171446" indent="-171446" eaLnBrk="0" fontAlgn="base" hangingPunct="0">
              <a:spcBef>
                <a:spcPts val="1000"/>
              </a:spcBef>
              <a:buClr>
                <a:srgbClr val="C5D1D7">
                  <a:lumMod val="50000"/>
                </a:srgbClr>
              </a:buClr>
              <a:buSzPct val="150000"/>
              <a:buFont typeface="Arial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100" spc="-3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light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 of</a:t>
            </a:r>
            <a:r>
              <a:rPr lang="en-US" sz="11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1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shift</a:t>
            </a:r>
            <a:r>
              <a:rPr lang="en-US" sz="1100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in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5" dirty="0">
                <a:solidFill>
                  <a:prstClr val="black"/>
                </a:solidFill>
                <a:latin typeface="Arial"/>
                <a:cs typeface="Arial"/>
              </a:rPr>
              <a:t>TV</a:t>
            </a:r>
            <a:r>
              <a:rPr lang="en-US" sz="11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distribution industry,</a:t>
            </a:r>
            <a:r>
              <a:rPr lang="en-US" sz="1100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1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management</a:t>
            </a:r>
            <a:r>
              <a:rPr lang="en-US" sz="1100" spc="-5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board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lang="en-US" sz="11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AT&amp;T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may</a:t>
            </a:r>
            <a:r>
              <a:rPr lang="en-US" sz="11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consider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putting</a:t>
            </a:r>
            <a:r>
              <a:rPr lang="en-US" sz="11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1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bid</a:t>
            </a:r>
            <a:r>
              <a:rPr lang="en-US" sz="1100" spc="5" dirty="0">
                <a:solidFill>
                  <a:prstClr val="black"/>
                </a:solidFill>
                <a:latin typeface="Arial"/>
                <a:cs typeface="Arial"/>
              </a:rPr>
              <a:t> for</a:t>
            </a:r>
            <a:r>
              <a:rPr lang="en-US" sz="1100" spc="-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spc="5" dirty="0">
                <a:solidFill>
                  <a:prstClr val="black"/>
                </a:solidFill>
                <a:latin typeface="Arial"/>
                <a:cs typeface="Arial"/>
              </a:rPr>
              <a:t>Starz</a:t>
            </a:r>
            <a:r>
              <a:rPr lang="en-US" sz="11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and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 have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asked </a:t>
            </a:r>
            <a:r>
              <a:rPr lang="en-US" sz="1100" spc="5" dirty="0">
                <a:solidFill>
                  <a:prstClr val="black"/>
                </a:solidFill>
                <a:latin typeface="Arial"/>
                <a:cs typeface="Arial"/>
              </a:rPr>
              <a:t>for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advice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on the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following</a:t>
            </a:r>
            <a:r>
              <a:rPr lang="en-US" sz="11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matters:</a:t>
            </a:r>
          </a:p>
          <a:p>
            <a:pPr marL="447663" indent="-158747">
              <a:spcBef>
                <a:spcPts val="1000"/>
              </a:spcBef>
              <a:buFontTx/>
              <a:buAutoNum type="arabicParenR"/>
              <a:tabLst>
                <a:tab pos="447663" algn="l"/>
              </a:tabLst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Whether purchasing Starz </a:t>
            </a:r>
            <a:r>
              <a:rPr lang="en-US" sz="1100" b="1" spc="5" dirty="0">
                <a:solidFill>
                  <a:prstClr val="black"/>
                </a:solidFill>
                <a:latin typeface="Arial"/>
                <a:cs typeface="Arial"/>
              </a:rPr>
              <a:t>would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increase </a:t>
            </a:r>
            <a:r>
              <a:rPr lang="en-US" sz="1100" b="1" u="sng" dirty="0">
                <a:solidFill>
                  <a:prstClr val="black"/>
                </a:solidFill>
                <a:latin typeface="Arial"/>
                <a:cs typeface="Arial"/>
              </a:rPr>
              <a:t>shareholder </a:t>
            </a:r>
            <a:r>
              <a:rPr lang="en-US" sz="1100" b="1" u="sng" spc="-5" dirty="0">
                <a:solidFill>
                  <a:prstClr val="black"/>
                </a:solidFill>
                <a:latin typeface="Arial"/>
                <a:cs typeface="Arial"/>
              </a:rPr>
              <a:t>value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47663" indent="-158747">
              <a:spcBef>
                <a:spcPts val="1000"/>
              </a:spcBef>
              <a:buFontTx/>
              <a:buAutoNum type="arabicParenR"/>
              <a:tabLst>
                <a:tab pos="345431" algn="l"/>
              </a:tabLst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What</a:t>
            </a:r>
            <a:r>
              <a:rPr lang="en-US" sz="1100" b="1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100" b="1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realistic</a:t>
            </a:r>
            <a:r>
              <a:rPr lang="en-US" sz="1100" b="1" spc="-5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and reasonable</a:t>
            </a:r>
            <a:r>
              <a:rPr lang="en-US" sz="1100" b="1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u="sng" dirty="0">
                <a:solidFill>
                  <a:prstClr val="black"/>
                </a:solidFill>
                <a:latin typeface="Arial"/>
                <a:cs typeface="Arial"/>
              </a:rPr>
              <a:t>price</a:t>
            </a:r>
            <a:r>
              <a:rPr lang="en-US" sz="1100" b="1" u="sng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u="sng" dirty="0">
                <a:solidFill>
                  <a:prstClr val="black"/>
                </a:solidFill>
                <a:latin typeface="Arial"/>
                <a:cs typeface="Arial"/>
              </a:rPr>
              <a:t>range</a:t>
            </a:r>
            <a:r>
              <a:rPr lang="en-US" sz="1100" b="1" u="sng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might</a:t>
            </a:r>
            <a:r>
              <a:rPr lang="en-US" sz="1100" b="1" spc="-3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100" b="1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for</a:t>
            </a:r>
            <a:r>
              <a:rPr lang="en-US" sz="1100" b="1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100" b="1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competing</a:t>
            </a:r>
            <a:r>
              <a:rPr lang="en-US" sz="1100" b="1" spc="-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bid</a:t>
            </a:r>
            <a:r>
              <a:rPr lang="en-US" sz="1100" b="1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for</a:t>
            </a:r>
            <a:r>
              <a:rPr lang="en-US" sz="1100" b="1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Starz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47663" indent="-158747">
              <a:spcBef>
                <a:spcPts val="1000"/>
              </a:spcBef>
              <a:buFontTx/>
              <a:buAutoNum type="arabicParenR"/>
              <a:tabLst>
                <a:tab pos="345431" algn="l"/>
              </a:tabLst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What</a:t>
            </a:r>
            <a:r>
              <a:rPr lang="en-US" sz="1100" b="1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100" b="1" spc="-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u="sng" dirty="0">
                <a:solidFill>
                  <a:prstClr val="black"/>
                </a:solidFill>
                <a:latin typeface="Arial"/>
                <a:cs typeface="Arial"/>
              </a:rPr>
              <a:t>potential</a:t>
            </a:r>
            <a:r>
              <a:rPr lang="en-US" sz="1100" b="1" u="sng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u="sng" dirty="0">
                <a:solidFill>
                  <a:prstClr val="black"/>
                </a:solidFill>
                <a:latin typeface="Arial"/>
                <a:cs typeface="Arial"/>
              </a:rPr>
              <a:t>concerns and</a:t>
            </a:r>
            <a:r>
              <a:rPr lang="en-US" sz="1100" b="1" u="sng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u="sng" dirty="0" err="1">
                <a:solidFill>
                  <a:prstClr val="black"/>
                </a:solidFill>
                <a:latin typeface="Arial"/>
                <a:cs typeface="Arial"/>
              </a:rPr>
              <a:t>mitigants</a:t>
            </a:r>
            <a:r>
              <a:rPr lang="en-US" sz="1100" b="1" u="sng" spc="-4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might be as well as alterative</a:t>
            </a:r>
            <a:r>
              <a:rPr lang="en-US" sz="1100" b="1" spc="-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b="1" u="heavy" dirty="0">
                <a:solidFill>
                  <a:prstClr val="black"/>
                </a:solidFill>
                <a:latin typeface="Arial"/>
                <a:cs typeface="Arial"/>
              </a:rPr>
              <a:t>recommendations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71446" indent="-171446" eaLnBrk="0" fontAlgn="base" hangingPunct="0">
              <a:spcBef>
                <a:spcPts val="1000"/>
              </a:spcBef>
              <a:buClr>
                <a:srgbClr val="C5D1D7">
                  <a:lumMod val="50000"/>
                </a:srgbClr>
              </a:buClr>
              <a:buSzPct val="150000"/>
              <a:buFont typeface="Arial"/>
              <a:buChar char="•"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Starz ($2.86bn market cap)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is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one of the </a:t>
            </a:r>
            <a:r>
              <a:rPr lang="en-US" sz="1100" spc="5" dirty="0">
                <a:solidFill>
                  <a:prstClr val="black"/>
                </a:solidFill>
                <a:latin typeface="Arial"/>
                <a:cs typeface="Arial"/>
              </a:rPr>
              <a:t>few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independently listed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premium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channels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and currently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in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high-level merger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discussions  </a:t>
            </a:r>
            <a:r>
              <a:rPr lang="en-US" sz="1100" spc="-11" dirty="0">
                <a:solidFill>
                  <a:prstClr val="black"/>
                </a:solidFill>
                <a:latin typeface="Arial"/>
                <a:cs typeface="Arial"/>
              </a:rPr>
              <a:t>with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Lionsgate, which have been complicated due to a sharp drop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in the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share price of both companies</a:t>
            </a:r>
          </a:p>
          <a:p>
            <a:pPr marL="171446" indent="-171446" eaLnBrk="0" fontAlgn="base" hangingPunct="0">
              <a:spcBef>
                <a:spcPts val="1000"/>
              </a:spcBef>
              <a:buClr>
                <a:srgbClr val="C5D1D7">
                  <a:lumMod val="50000"/>
                </a:srgbClr>
              </a:buClr>
              <a:buSzPct val="150000"/>
              <a:buFont typeface="Arial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While AT&amp;T has a </a:t>
            </a:r>
            <a:r>
              <a:rPr lang="en-US" sz="1100" b="1" spc="-5" dirty="0">
                <a:solidFill>
                  <a:prstClr val="black"/>
                </a:solidFill>
                <a:latin typeface="Arial"/>
                <a:cs typeface="Arial"/>
              </a:rPr>
              <a:t>sizeable balance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sheet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its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leverage </a:t>
            </a:r>
            <a:r>
              <a:rPr lang="en-US" sz="1100" b="1" spc="-5" dirty="0">
                <a:solidFill>
                  <a:prstClr val="black"/>
                </a:solidFill>
                <a:latin typeface="Arial"/>
                <a:cs typeface="Arial"/>
              </a:rPr>
              <a:t>is above </a:t>
            </a:r>
            <a:r>
              <a:rPr lang="en-US" sz="1100" b="1" dirty="0">
                <a:solidFill>
                  <a:prstClr val="black"/>
                </a:solidFill>
                <a:latin typeface="Arial"/>
                <a:cs typeface="Arial"/>
              </a:rPr>
              <a:t>target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following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the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acquisition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of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DirecTV and </a:t>
            </a:r>
            <a:r>
              <a:rPr lang="en-US" sz="1100" b="1" spc="-5" dirty="0">
                <a:solidFill>
                  <a:prstClr val="black"/>
                </a:solidFill>
                <a:latin typeface="Arial"/>
                <a:cs typeface="Arial"/>
              </a:rPr>
              <a:t>competing capital demands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for paying dividends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investing in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spectrum /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wireless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networks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and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fiber </a:t>
            </a:r>
            <a:r>
              <a:rPr lang="en-US" sz="1100" spc="-5" dirty="0">
                <a:solidFill>
                  <a:prstClr val="black"/>
                </a:solidFill>
                <a:latin typeface="Arial"/>
                <a:cs typeface="Arial"/>
              </a:rPr>
              <a:t>optic</a:t>
            </a:r>
            <a:r>
              <a:rPr lang="en-US" sz="1100" spc="-1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networks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F3175C-7D0C-441A-ADF2-5CEB074065C7}"/>
              </a:ext>
            </a:extLst>
          </p:cNvPr>
          <p:cNvSpPr txBox="1"/>
          <p:nvPr/>
        </p:nvSpPr>
        <p:spPr>
          <a:xfrm>
            <a:off x="258764" y="1081202"/>
            <a:ext cx="8445831" cy="48288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58" eaLnBrk="0" hangingPunct="0">
              <a:lnSpc>
                <a:spcPct val="110000"/>
              </a:lnSpc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cs typeface="Arial"/>
              </a:rPr>
              <a:t>AT&amp;T has expressed interest in the potential acquisition of Starz in light of increased competition from “over-the-top” distributors and content producers such as Netflix</a:t>
            </a:r>
            <a:endParaRPr lang="en-AU" sz="1200" b="1" dirty="0">
              <a:solidFill>
                <a:srgbClr val="444960"/>
              </a:solidFill>
              <a:latin typeface="Helvetica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17244"/>
      </p:ext>
    </p:extLst>
  </p:cSld>
  <p:clrMapOvr>
    <a:masterClrMapping/>
  </p:clrMapOvr>
</p:sld>
</file>

<file path=ppt/theme/theme1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1070</Words>
  <Application>Microsoft Office PowerPoint</Application>
  <PresentationFormat>On-screen Show (4:3)</PresentationFormat>
  <Paragraphs>126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ＭＳ Ｐゴシック</vt:lpstr>
      <vt:lpstr>ＭＳ Ｐゴシック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3_NIBC 2013 Template</vt:lpstr>
      <vt:lpstr>1_NIBC2</vt:lpstr>
      <vt:lpstr>PowerPoint Presentation</vt:lpstr>
      <vt:lpstr>Strategic Alternatives – Sale of Cosmopolitan of Las Vegas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2018-08-01T05:11:40Z</dcterms:created>
  <dcterms:modified xsi:type="dcterms:W3CDTF">2018-08-01T05:25:23Z</dcterms:modified>
</cp:coreProperties>
</file>