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42" r:id="rId4"/>
  </p:sldMasterIdLst>
  <p:notesMasterIdLst>
    <p:notesMasterId r:id="rId6"/>
  </p:notesMasterIdLst>
  <p:sldIdLst>
    <p:sldId id="272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7E6E6"/>
    <a:srgbClr val="D6DCE4"/>
    <a:srgbClr val="1E3448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-3048" y="-84"/>
      </p:cViewPr>
      <p:guideLst>
        <p:guide orient="horz" pos="1071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18F4-A4D1-4463-B5A5-F2C905CC53A8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3910-A55A-47FE-AD5B-C77573C6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83"/>
            <a:fld id="{1F8A6DD1-7053-4325-8EAF-12661EAB74E4}" type="slidenum">
              <a:rPr lang="en-US">
                <a:solidFill>
                  <a:prstClr val="black"/>
                </a:solidFill>
              </a:rPr>
              <a:pPr defTabSz="912983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2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087" b="5118"/>
          <a:stretch>
            <a:fillRect/>
          </a:stretch>
        </p:blipFill>
        <p:spPr bwMode="auto">
          <a:xfrm>
            <a:off x="0" y="-762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250" y="1549400"/>
            <a:ext cx="8693150" cy="2012950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2250" y="228600"/>
            <a:ext cx="8693150" cy="1204913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646613"/>
            <a:ext cx="9144000" cy="73025"/>
          </a:xfrm>
          <a:prstGeom prst="rect">
            <a:avLst/>
          </a:prstGeom>
          <a:solidFill>
            <a:srgbClr val="003399"/>
          </a:solidFill>
          <a:ln w="25400" cap="rnd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2700" y="3505200"/>
            <a:ext cx="9156700" cy="1143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2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D8DE-2D6B-4C24-B8CF-7C5979232B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6FD-282C-489A-962E-40694EF5ABF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4BB2-845E-45AA-824B-354D4FFC72F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CDDE-D385-489C-AA0B-D722B506395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A9BE-1618-447C-9AF0-BCE8AFB8677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BC86-31AF-467A-8B53-D01B9347C10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7863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A7EF-9A19-4382-9829-898F1808ECE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C554-5279-47C8-8365-35103A55F5B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14C1-FF38-4348-8732-D15A8B4C6B1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D793-4B58-421B-A331-643B721FF0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D81E-DC9E-4BC2-8A89-72B8DAE361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47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735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7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5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4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56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5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30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4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9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3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07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9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6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3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2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2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710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6227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7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6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1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8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66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2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65115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5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2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5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7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2014 – Strictly Confidential | Not for Public 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71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0"/>
            <a:ext cx="9144000" cy="1449388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65113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1430338"/>
            <a:ext cx="9144000" cy="117475"/>
          </a:xfrm>
          <a:prstGeom prst="rect">
            <a:avLst/>
          </a:prstGeom>
          <a:solidFill>
            <a:srgbClr val="003399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667500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900">
                <a:solidFill>
                  <a:schemeClr val="bg1"/>
                </a:solidFill>
                <a:latin typeface="Helvetica 65 Medium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18FE818B-1719-45C0-B5B6-53F9FCE42C75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450" y="6692900"/>
            <a:ext cx="4117975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900" dirty="0">
                <a:solidFill>
                  <a:srgbClr val="FFFFFF"/>
                </a:solidFill>
                <a:latin typeface="Helvetica 65 Medium" pitchFamily="34" charset="0"/>
                <a:ea typeface="ＭＳ Ｐゴシック" pitchFamily="34" charset="-128"/>
              </a:rPr>
              <a:t>National Investment Banking Competition 2012</a:t>
            </a:r>
            <a:endParaRPr lang="en-AU" sz="900" dirty="0">
              <a:solidFill>
                <a:srgbClr val="FFFFFF"/>
              </a:solidFill>
              <a:latin typeface="Helvetica 65 Medium" pitchFamily="34" charset="0"/>
              <a:ea typeface="ＭＳ Ｐゴシック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222250" y="1549400"/>
            <a:ext cx="8693150" cy="5073650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22250" y="228600"/>
            <a:ext cx="8693150" cy="1195388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 l="28958" r="60117"/>
          <a:stretch>
            <a:fillRect/>
          </a:stretch>
        </p:blipFill>
        <p:spPr bwMode="auto">
          <a:xfrm>
            <a:off x="0" y="1536700"/>
            <a:ext cx="9874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1"/>
            <a:ext cx="9144000" cy="761999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19" y="6673446"/>
            <a:ext cx="6116065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2015 – Strictly Confidential | Not for Public Distribution | Preliminary Draft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8" name="Picture 2" descr="http://www.nibc.ca/sites/all/themes/nibc/logo.png"/>
          <p:cNvPicPr>
            <a:picLocks noChangeAspect="1" noChangeArrowheads="1"/>
          </p:cNvPicPr>
          <p:nvPr userDrawn="1"/>
        </p:nvPicPr>
        <p:blipFill rotWithShape="1"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12391"/>
          <a:stretch/>
        </p:blipFill>
        <p:spPr bwMode="auto">
          <a:xfrm>
            <a:off x="8118767" y="132174"/>
            <a:ext cx="835742" cy="4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6" y="1724027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5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Copyright © 2017 by NIBC Live Industry Templates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5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10562"/>
              </p:ext>
            </p:extLst>
          </p:nvPr>
        </p:nvGraphicFramePr>
        <p:xfrm>
          <a:off x="342899" y="1246740"/>
          <a:ext cx="8546280" cy="4555408"/>
        </p:xfrm>
        <a:graphic>
          <a:graphicData uri="http://schemas.openxmlformats.org/drawingml/2006/table">
            <a:tbl>
              <a:tblPr/>
              <a:tblGrid>
                <a:gridCol w="4072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3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Factors Affecting GUY Stock Price</a:t>
                      </a:r>
                    </a:p>
                  </a:txBody>
                  <a:tcPr marL="107969" marR="125964" marT="53984" marB="53984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GUY Valuation </a:t>
                      </a:r>
                    </a:p>
                  </a:txBody>
                  <a:tcPr marL="107969" marR="125964" marT="53984" marB="53984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3166"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GUY appears to be valued fairly relative to peer group but peer group valuation has come down recently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Current Price low relative to Two-Year Trading Range due to recent drop in sector and overall market index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One-year Analyst forecasts are optimistic due to:</a:t>
                      </a:r>
                    </a:p>
                    <a:p>
                      <a:pPr marL="381000" marR="0" lvl="1" indent="-188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C5D1D7"/>
                        </a:buClr>
                        <a:buSzTx/>
                        <a:buFontTx/>
                        <a:buChar char="—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Expected de-risking of asset priced into target</a:t>
                      </a:r>
                    </a:p>
                    <a:p>
                      <a:pPr marL="381000" marR="0" lvl="1" indent="-188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rgbClr val="C5D1D7"/>
                        </a:buClr>
                        <a:buSzTx/>
                        <a:buFontTx/>
                        <a:buChar char="—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Expected resource update (Q1 2012)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There may be benefit to further de-risking as current valuation may not be optimal time to sell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rgbClr val="C5D1D7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rgbClr val="C5D1D7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107969" marR="125964" marT="53984" marB="53984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A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9" marR="125964" marT="53984" marB="53984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5286">
                <a:tc>
                  <a:txBody>
                    <a:bodyPr/>
                    <a:lstStyle/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endParaRPr lang="en-A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9" marR="125964" marT="53984" marB="53984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A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9" marR="125964" marT="53984" marB="53984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5449"/>
          <a:stretch/>
        </p:blipFill>
        <p:spPr bwMode="auto">
          <a:xfrm>
            <a:off x="4455878" y="1589964"/>
            <a:ext cx="4365646" cy="232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35894"/>
              </p:ext>
            </p:extLst>
          </p:nvPr>
        </p:nvGraphicFramePr>
        <p:xfrm>
          <a:off x="323850" y="3491465"/>
          <a:ext cx="8492605" cy="2704621"/>
        </p:xfrm>
        <a:graphic>
          <a:graphicData uri="http://schemas.openxmlformats.org/drawingml/2006/table">
            <a:tbl>
              <a:tblPr/>
              <a:tblGrid>
                <a:gridCol w="1042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6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6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65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1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09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0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18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136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505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Broker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>
                          <a:solidFill>
                            <a:srgbClr val="FFFFFF"/>
                          </a:solidFill>
                          <a:latin typeface="Helvetica"/>
                        </a:rPr>
                        <a:t>Target Price on NAVPS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27432" marR="27432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L-t Gold</a:t>
                      </a:r>
                    </a:p>
                    <a:p>
                      <a:pPr algn="ctr" fontAlgn="b"/>
                      <a:r>
                        <a:rPr lang="en-AU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Price 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Current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Target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Recovered</a:t>
                      </a:r>
                      <a:r>
                        <a:rPr lang="en-US" sz="1000" b="0" i="0" u="none" strike="noStrike" baseline="0" dirty="0">
                          <a:solidFill>
                            <a:srgbClr val="FFFFFF"/>
                          </a:solidFill>
                          <a:latin typeface="Helvetica"/>
                        </a:rPr>
                        <a:t> Resources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Avg. Yearly Production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Avg. Yearly </a:t>
                      </a:r>
                      <a:b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Cash Costs</a:t>
                      </a:r>
                      <a:r>
                        <a:rPr lang="en-US" sz="1000" b="0" i="0" u="none" strike="noStrike" baseline="30000" dirty="0">
                          <a:solidFill>
                            <a:srgbClr val="FFFFFF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Estimated Mine Life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Initial</a:t>
                      </a:r>
                      <a:b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</a:br>
                      <a:r>
                        <a:rPr lang="en-US" sz="1000" b="0" i="0" u="none" strike="noStrike" dirty="0" err="1">
                          <a:solidFill>
                            <a:srgbClr val="FFFFFF"/>
                          </a:solidFill>
                          <a:latin typeface="Helvetica"/>
                        </a:rPr>
                        <a:t>CapEx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($/oz)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P/NAV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P/NAV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(mm oz Au)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(000 oz Au)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(US$/oz)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(years)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($ mm)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29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Broker</a:t>
                      </a:r>
                      <a:r>
                        <a:rPr lang="en-US" sz="1000" b="1" i="0" u="none" strike="noStrike" baseline="0" dirty="0">
                          <a:solidFill>
                            <a:srgbClr val="333333"/>
                          </a:solidFill>
                          <a:latin typeface="Helvetica"/>
                        </a:rPr>
                        <a:t>age 1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Target Price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$14.14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$1,500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0.57x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1.14x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5.90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280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$524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Current NAVPS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$12.40</a:t>
                      </a:r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Brokerage</a:t>
                      </a:r>
                      <a:r>
                        <a:rPr lang="en-US" sz="1000" b="1" i="0" u="none" strike="noStrike" baseline="0" dirty="0">
                          <a:solidFill>
                            <a:srgbClr val="333333"/>
                          </a:solidFill>
                          <a:latin typeface="Helvetica"/>
                        </a:rPr>
                        <a:t> 2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Target Price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$11.88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$1,425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0.65x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0.91x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5.60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$527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Current NAVPS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$13.05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Brokerage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Target Price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$10.00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$1,500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0.78x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0.92x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4.70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$588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Current NAVPS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$10.89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Average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Target Price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$12.60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1,475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0.60x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1.00x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5.40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$546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$400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NAVPS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$12.70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52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baseline="0" dirty="0">
                          <a:solidFill>
                            <a:srgbClr val="333333"/>
                          </a:solidFill>
                          <a:latin typeface="Helvetica"/>
                        </a:rPr>
                        <a:t>Management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NAVPS 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$11.49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$1,375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0.74x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4.80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282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$500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$400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2642" name="TextBox 7"/>
          <p:cNvSpPr txBox="1">
            <a:spLocks noChangeArrowheads="1"/>
          </p:cNvSpPr>
          <p:nvPr/>
        </p:nvSpPr>
        <p:spPr bwMode="auto">
          <a:xfrm>
            <a:off x="1320668" y="6217663"/>
            <a:ext cx="787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" dirty="0">
                <a:solidFill>
                  <a:srgbClr val="4D4D4D"/>
                </a:solidFill>
                <a:latin typeface="HelveticaNeue LT 45 Lt" pitchFamily="34" charset="0"/>
                <a:ea typeface="ＭＳ Ｐゴシック" pitchFamily="34" charset="-128"/>
              </a:rPr>
              <a:t>Source: analyst reports; LOM quantities; cash costs include royalties; NAV only includes Aurora project; NAV results reflect differences not shown in this table</a:t>
            </a:r>
            <a:endParaRPr lang="en-US" sz="800" dirty="0">
              <a:solidFill>
                <a:srgbClr val="4D4D4D"/>
              </a:solidFill>
              <a:latin typeface="HelveticaNeue LT 45 Lt" pitchFamily="34" charset="0"/>
              <a:ea typeface="ＭＳ Ｐゴシック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07FF32A-5A9B-42F8-9A90-57FDDB49BE64}"/>
              </a:ext>
            </a:extLst>
          </p:cNvPr>
          <p:cNvSpPr txBox="1">
            <a:spLocks/>
          </p:cNvSpPr>
          <p:nvPr/>
        </p:nvSpPr>
        <p:spPr bwMode="auto">
          <a:xfrm>
            <a:off x="219075" y="254000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pPr defTabSz="914400"/>
            <a:r>
              <a:rPr lang="en-CA" kern="0" dirty="0">
                <a:solidFill>
                  <a:srgbClr val="FFFFFF"/>
                </a:solidFill>
              </a:rPr>
              <a:t>Valuation Summary (GUY)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674619760"/>
      </p:ext>
    </p:extLst>
  </p:cSld>
  <p:clrMapOvr>
    <a:masterClrMapping/>
  </p:clrMapOvr>
</p:sld>
</file>

<file path=ppt/theme/theme1.xml><?xml version="1.0" encoding="utf-8"?>
<a:theme xmlns:a="http://schemas.openxmlformats.org/drawingml/2006/main" name="2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4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9D1918"/>
      </a:hlink>
      <a:folHlink>
        <a:srgbClr val="D20F04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187</TotalTime>
  <Words>260</Words>
  <PresentationFormat>On-screen Show (4:3)</PresentationFormat>
  <Paragraphs>92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2_NIBC 2013 Template</vt:lpstr>
      <vt:lpstr>1_Custom Design</vt:lpstr>
      <vt:lpstr>1_NIBC 2013 Template</vt:lpstr>
      <vt:lpstr>3_NIBC 2013 Template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2017-06-29T19:38:58Z</cp:lastPrinted>
  <dcterms:created xsi:type="dcterms:W3CDTF">2017-06-28T23:24:24Z</dcterms:created>
  <dcterms:modified xsi:type="dcterms:W3CDTF">2017-07-18T21:40:35Z</dcterms:modified>
</cp:coreProperties>
</file>