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42" r:id="rId4"/>
  </p:sldMasterIdLst>
  <p:notesMasterIdLst>
    <p:notesMasterId r:id="rId6"/>
  </p:notesMasterIdLst>
  <p:sldIdLst>
    <p:sldId id="268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7E6E6"/>
    <a:srgbClr val="D6DCE4"/>
    <a:srgbClr val="1E3448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077" y="96"/>
      </p:cViewPr>
      <p:guideLst>
        <p:guide orient="horz" pos="1071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18F4-A4D1-4463-B5A5-F2C905CC53A8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3910-A55A-47FE-AD5B-C77573C6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41350"/>
            <a:ext cx="4300538" cy="3225800"/>
          </a:xfrm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016" y="4084217"/>
            <a:ext cx="5034408" cy="3871266"/>
          </a:xfrm>
          <a:noFill/>
          <a:ln/>
        </p:spPr>
        <p:txBody>
          <a:bodyPr lIns="81431" tIns="40715" rIns="81431" bIns="40715"/>
          <a:lstStyle/>
          <a:p>
            <a:endParaRPr lang="en-US" dirty="0">
              <a:latin typeface="Calibri" pitchFamily="34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475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087" b="5118"/>
          <a:stretch>
            <a:fillRect/>
          </a:stretch>
        </p:blipFill>
        <p:spPr bwMode="auto">
          <a:xfrm>
            <a:off x="0" y="-762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250" y="1549400"/>
            <a:ext cx="8693150" cy="2012950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2250" y="228600"/>
            <a:ext cx="8693150" cy="1204913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646613"/>
            <a:ext cx="9144000" cy="73025"/>
          </a:xfrm>
          <a:prstGeom prst="rect">
            <a:avLst/>
          </a:prstGeom>
          <a:solidFill>
            <a:srgbClr val="003399"/>
          </a:solidFill>
          <a:ln w="25400" cap="rnd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2700" y="3505200"/>
            <a:ext cx="9156700" cy="1143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2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D8DE-2D6B-4C24-B8CF-7C5979232B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6FD-282C-489A-962E-40694EF5ABF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4BB2-845E-45AA-824B-354D4FFC72F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CDDE-D385-489C-AA0B-D722B506395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A9BE-1618-447C-9AF0-BCE8AFB8677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BC86-31AF-467A-8B53-D01B9347C10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7863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A7EF-9A19-4382-9829-898F1808ECE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C554-5279-47C8-8365-35103A55F5B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14C1-FF38-4348-8732-D15A8B4C6B1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D793-4B58-421B-A331-643B721FF0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D81E-DC9E-4BC2-8A89-72B8DAE361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47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735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7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5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4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56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5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30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4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9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3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07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9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6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3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2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2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710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6227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7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6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1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8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66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2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65115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5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2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5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2014 – Strictly Confidential | Not for Public 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71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0"/>
            <a:ext cx="9144000" cy="1449388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65113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1430338"/>
            <a:ext cx="9144000" cy="117475"/>
          </a:xfrm>
          <a:prstGeom prst="rect">
            <a:avLst/>
          </a:prstGeom>
          <a:solidFill>
            <a:srgbClr val="003399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667500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900">
                <a:solidFill>
                  <a:schemeClr val="bg1"/>
                </a:solidFill>
                <a:latin typeface="Helvetica 65 Medium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18FE818B-1719-45C0-B5B6-53F9FCE42C75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450" y="6692900"/>
            <a:ext cx="4117975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900" dirty="0">
                <a:solidFill>
                  <a:srgbClr val="FFFFFF"/>
                </a:solidFill>
                <a:latin typeface="Helvetica 65 Medium" pitchFamily="34" charset="0"/>
                <a:ea typeface="ＭＳ Ｐゴシック" pitchFamily="34" charset="-128"/>
              </a:rPr>
              <a:t>National Investment Banking Competition 2012</a:t>
            </a:r>
            <a:endParaRPr lang="en-AU" sz="900" dirty="0">
              <a:solidFill>
                <a:srgbClr val="FFFFFF"/>
              </a:solidFill>
              <a:latin typeface="Helvetica 65 Medium" pitchFamily="34" charset="0"/>
              <a:ea typeface="ＭＳ Ｐゴシック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222250" y="1549400"/>
            <a:ext cx="8693150" cy="5073650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22250" y="228600"/>
            <a:ext cx="8693150" cy="1195388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 l="28958" r="60117"/>
          <a:stretch>
            <a:fillRect/>
          </a:stretch>
        </p:blipFill>
        <p:spPr bwMode="auto">
          <a:xfrm>
            <a:off x="0" y="1536700"/>
            <a:ext cx="9874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1"/>
            <a:ext cx="9144000" cy="761999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19" y="6673446"/>
            <a:ext cx="6116065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2015 – Strictly Confidential | Not for Public Distribution | Preliminary Draft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8" name="Picture 2" descr="http://www.nibc.ca/sites/all/themes/nibc/logo.png"/>
          <p:cNvPicPr>
            <a:picLocks noChangeAspect="1" noChangeArrowheads="1"/>
          </p:cNvPicPr>
          <p:nvPr userDrawn="1"/>
        </p:nvPicPr>
        <p:blipFill rotWithShape="1"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12391"/>
          <a:stretch/>
        </p:blipFill>
        <p:spPr bwMode="auto">
          <a:xfrm>
            <a:off x="8118767" y="132174"/>
            <a:ext cx="835742" cy="483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6" y="1724027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5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Copyright © 2017 by NIBC Live Industry Templates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5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98"/>
          <p:cNvCxnSpPr>
            <a:cxnSpLocks noChangeShapeType="1"/>
          </p:cNvCxnSpPr>
          <p:nvPr/>
        </p:nvCxnSpPr>
        <p:spPr bwMode="auto">
          <a:xfrm>
            <a:off x="4501627" y="3709789"/>
            <a:ext cx="1" cy="1583267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2" name="Straight Connector 65"/>
          <p:cNvCxnSpPr>
            <a:cxnSpLocks noChangeShapeType="1"/>
          </p:cNvCxnSpPr>
          <p:nvPr/>
        </p:nvCxnSpPr>
        <p:spPr bwMode="auto">
          <a:xfrm>
            <a:off x="1300756" y="3690849"/>
            <a:ext cx="0" cy="2671271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4" name="Straight Connector 98"/>
          <p:cNvCxnSpPr>
            <a:cxnSpLocks noChangeShapeType="1"/>
          </p:cNvCxnSpPr>
          <p:nvPr/>
        </p:nvCxnSpPr>
        <p:spPr bwMode="auto">
          <a:xfrm>
            <a:off x="7150188" y="3772974"/>
            <a:ext cx="4144" cy="45328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06" name="Straight Connector 98"/>
          <p:cNvCxnSpPr>
            <a:cxnSpLocks noChangeShapeType="1"/>
          </p:cNvCxnSpPr>
          <p:nvPr/>
        </p:nvCxnSpPr>
        <p:spPr bwMode="auto">
          <a:xfrm>
            <a:off x="6645581" y="3767048"/>
            <a:ext cx="0" cy="704741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6" name="Straight Connector 98"/>
          <p:cNvCxnSpPr>
            <a:cxnSpLocks noChangeShapeType="1"/>
          </p:cNvCxnSpPr>
          <p:nvPr/>
        </p:nvCxnSpPr>
        <p:spPr bwMode="auto">
          <a:xfrm>
            <a:off x="5881891" y="3690849"/>
            <a:ext cx="0" cy="1039484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9" name="Straight Connector 98"/>
          <p:cNvCxnSpPr>
            <a:cxnSpLocks noChangeShapeType="1"/>
          </p:cNvCxnSpPr>
          <p:nvPr/>
        </p:nvCxnSpPr>
        <p:spPr bwMode="auto">
          <a:xfrm flipH="1">
            <a:off x="5384037" y="3809383"/>
            <a:ext cx="1" cy="1255073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1" name="Straight Connector 74"/>
          <p:cNvCxnSpPr>
            <a:cxnSpLocks noChangeShapeType="1"/>
          </p:cNvCxnSpPr>
          <p:nvPr/>
        </p:nvCxnSpPr>
        <p:spPr bwMode="auto">
          <a:xfrm>
            <a:off x="2308584" y="3709789"/>
            <a:ext cx="0" cy="2401999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1" name="Straight Connector 74"/>
          <p:cNvCxnSpPr>
            <a:cxnSpLocks noChangeShapeType="1"/>
          </p:cNvCxnSpPr>
          <p:nvPr/>
        </p:nvCxnSpPr>
        <p:spPr bwMode="auto">
          <a:xfrm>
            <a:off x="3483808" y="3752123"/>
            <a:ext cx="0" cy="17018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88" name="Straight Connector 74"/>
          <p:cNvCxnSpPr>
            <a:cxnSpLocks noChangeShapeType="1"/>
          </p:cNvCxnSpPr>
          <p:nvPr/>
        </p:nvCxnSpPr>
        <p:spPr bwMode="auto">
          <a:xfrm>
            <a:off x="3132667" y="3616656"/>
            <a:ext cx="0" cy="2280991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" name="Straight Connector 98"/>
          <p:cNvCxnSpPr>
            <a:cxnSpLocks noChangeShapeType="1"/>
          </p:cNvCxnSpPr>
          <p:nvPr/>
        </p:nvCxnSpPr>
        <p:spPr bwMode="auto">
          <a:xfrm>
            <a:off x="5871723" y="2184031"/>
            <a:ext cx="0" cy="1254825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" name="Straight Connector 98"/>
          <p:cNvCxnSpPr>
            <a:cxnSpLocks noChangeShapeType="1"/>
          </p:cNvCxnSpPr>
          <p:nvPr/>
        </p:nvCxnSpPr>
        <p:spPr bwMode="auto">
          <a:xfrm>
            <a:off x="6450843" y="2336431"/>
            <a:ext cx="0" cy="1136292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2" name="Straight Connector 98"/>
          <p:cNvCxnSpPr>
            <a:cxnSpLocks noChangeShapeType="1"/>
          </p:cNvCxnSpPr>
          <p:nvPr/>
        </p:nvCxnSpPr>
        <p:spPr bwMode="auto">
          <a:xfrm>
            <a:off x="6626103" y="2694615"/>
            <a:ext cx="3297" cy="761174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4" name="Straight Connector 98"/>
          <p:cNvCxnSpPr>
            <a:cxnSpLocks noChangeShapeType="1"/>
          </p:cNvCxnSpPr>
          <p:nvPr/>
        </p:nvCxnSpPr>
        <p:spPr bwMode="auto">
          <a:xfrm>
            <a:off x="7052823" y="2871560"/>
            <a:ext cx="0" cy="64008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8" name="Straight Connector 98"/>
          <p:cNvCxnSpPr>
            <a:cxnSpLocks noChangeShapeType="1"/>
          </p:cNvCxnSpPr>
          <p:nvPr/>
        </p:nvCxnSpPr>
        <p:spPr bwMode="auto">
          <a:xfrm>
            <a:off x="7685283" y="3054440"/>
            <a:ext cx="0" cy="418283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7" name="Straight Connector 98"/>
          <p:cNvCxnSpPr>
            <a:cxnSpLocks noChangeShapeType="1"/>
          </p:cNvCxnSpPr>
          <p:nvPr/>
        </p:nvCxnSpPr>
        <p:spPr bwMode="auto">
          <a:xfrm>
            <a:off x="5155443" y="1932571"/>
            <a:ext cx="0" cy="1557085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4" name="Straight Connector 98"/>
          <p:cNvCxnSpPr>
            <a:cxnSpLocks noChangeShapeType="1"/>
          </p:cNvCxnSpPr>
          <p:nvPr/>
        </p:nvCxnSpPr>
        <p:spPr bwMode="auto">
          <a:xfrm>
            <a:off x="4966643" y="1670100"/>
            <a:ext cx="0" cy="1859324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0" name="Straight Connector 74"/>
          <p:cNvCxnSpPr>
            <a:cxnSpLocks noChangeShapeType="1"/>
          </p:cNvCxnSpPr>
          <p:nvPr/>
        </p:nvCxnSpPr>
        <p:spPr bwMode="auto">
          <a:xfrm>
            <a:off x="967740" y="1527127"/>
            <a:ext cx="1468" cy="1962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2" name="Straight Connector 65"/>
          <p:cNvCxnSpPr>
            <a:cxnSpLocks noChangeShapeType="1"/>
          </p:cNvCxnSpPr>
          <p:nvPr/>
        </p:nvCxnSpPr>
        <p:spPr bwMode="auto">
          <a:xfrm>
            <a:off x="564157" y="1186723"/>
            <a:ext cx="0" cy="2291049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5" name="Rectangle 55"/>
          <p:cNvSpPr>
            <a:spLocks noChangeArrowheads="1"/>
          </p:cNvSpPr>
          <p:nvPr/>
        </p:nvSpPr>
        <p:spPr bwMode="auto">
          <a:xfrm>
            <a:off x="312420" y="1133177"/>
            <a:ext cx="2490662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Time Warner and AOL Merge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782647" y="1373239"/>
            <a:ext cx="2402803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Vivendi buys Seagram/Universal</a:t>
            </a:r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620699" y="1613301"/>
            <a:ext cx="2402803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GE/NBC buy Universal</a:t>
            </a:r>
          </a:p>
        </p:txBody>
      </p:sp>
      <p:sp>
        <p:nvSpPr>
          <p:cNvPr id="48" name="Rectangle 59"/>
          <p:cNvSpPr>
            <a:spLocks noChangeArrowheads="1"/>
          </p:cNvSpPr>
          <p:nvPr/>
        </p:nvSpPr>
        <p:spPr bwMode="auto">
          <a:xfrm>
            <a:off x="3394581" y="1853363"/>
            <a:ext cx="2625740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Sony group buys MGM</a:t>
            </a:r>
          </a:p>
        </p:txBody>
      </p:sp>
      <p:sp>
        <p:nvSpPr>
          <p:cNvPr id="49" name="Rectangle 60"/>
          <p:cNvSpPr>
            <a:spLocks noChangeArrowheads="1"/>
          </p:cNvSpPr>
          <p:nvPr/>
        </p:nvSpPr>
        <p:spPr bwMode="auto">
          <a:xfrm>
            <a:off x="5256641" y="2068024"/>
            <a:ext cx="2730927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YouTube launched</a:t>
            </a:r>
          </a:p>
        </p:txBody>
      </p:sp>
      <p:sp>
        <p:nvSpPr>
          <p:cNvPr id="52" name="AutoShape 40"/>
          <p:cNvSpPr>
            <a:spLocks noChangeArrowheads="1"/>
          </p:cNvSpPr>
          <p:nvPr/>
        </p:nvSpPr>
        <p:spPr bwMode="auto">
          <a:xfrm rot="5400000">
            <a:off x="8037361" y="3340586"/>
            <a:ext cx="145463" cy="227190"/>
          </a:xfrm>
          <a:prstGeom prst="triangle">
            <a:avLst>
              <a:gd name="adj" fmla="val 50000"/>
            </a:avLst>
          </a:prstGeom>
          <a:solidFill>
            <a:srgbClr val="1E3448"/>
          </a:solidFill>
          <a:ln w="12700">
            <a:solidFill>
              <a:srgbClr val="444960"/>
            </a:solidFill>
            <a:miter lim="800000"/>
            <a:headEnd type="none" w="sm" len="sm"/>
            <a:tailEnd type="none" w="sm" len="sm"/>
          </a:ln>
        </p:spPr>
        <p:txBody>
          <a:bodyPr wrap="none" lIns="36000" tIns="36000" rIns="36000" b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75000"/>
              </a:spcAft>
              <a:buClr>
                <a:srgbClr val="660F1E"/>
              </a:buClr>
              <a:buFont typeface="Wingdings" pitchFamily="2" charset="2"/>
              <a:buNone/>
            </a:pPr>
            <a:endParaRPr lang="en-CA" sz="1200" dirty="0">
              <a:solidFill>
                <a:srgbClr val="000000"/>
              </a:solidFill>
              <a:latin typeface="HelveticaNeue LT 45 Lt"/>
              <a:ea typeface="MS PGothic"/>
            </a:endParaRPr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5953872" y="2308119"/>
            <a:ext cx="2428128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r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iTunes adds TV shows and music videos</a:t>
            </a: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6555019" y="2553719"/>
            <a:ext cx="2377314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r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Paramount buys DreamWorks ($1.6bn)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6708251" y="2792784"/>
            <a:ext cx="2215616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Disney buys Pixar</a:t>
            </a:r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6706447" y="3027386"/>
            <a:ext cx="2217419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Amazon launches video on demand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61012"/>
              </p:ext>
            </p:extLst>
          </p:nvPr>
        </p:nvGraphicFramePr>
        <p:xfrm>
          <a:off x="327314" y="3581736"/>
          <a:ext cx="7594846" cy="20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9583"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2007</a:t>
                      </a:r>
                    </a:p>
                  </a:txBody>
                  <a:tcPr marT="18288" marB="18288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2008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2009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2010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2011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2012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AutoShape 40"/>
          <p:cNvSpPr>
            <a:spLocks noChangeArrowheads="1"/>
          </p:cNvSpPr>
          <p:nvPr/>
        </p:nvSpPr>
        <p:spPr bwMode="auto">
          <a:xfrm rot="5400000">
            <a:off x="8045828" y="3558177"/>
            <a:ext cx="145462" cy="227190"/>
          </a:xfrm>
          <a:prstGeom prst="triangle">
            <a:avLst>
              <a:gd name="adj" fmla="val 50000"/>
            </a:avLst>
          </a:prstGeom>
          <a:solidFill>
            <a:srgbClr val="1E3448"/>
          </a:solidFill>
          <a:ln w="12700">
            <a:solidFill>
              <a:srgbClr val="444960"/>
            </a:solidFill>
            <a:miter lim="800000"/>
            <a:headEnd type="none" w="sm" len="sm"/>
            <a:tailEnd type="none" w="sm" len="sm"/>
          </a:ln>
        </p:spPr>
        <p:txBody>
          <a:bodyPr wrap="none" lIns="36000" tIns="36000" rIns="36000" b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75000"/>
              </a:spcAft>
              <a:buClr>
                <a:srgbClr val="660F1E"/>
              </a:buClr>
              <a:buFont typeface="Wingdings" pitchFamily="2" charset="2"/>
              <a:buNone/>
            </a:pPr>
            <a:endParaRPr lang="en-CA" sz="1200" dirty="0">
              <a:solidFill>
                <a:srgbClr val="000000"/>
              </a:solidFill>
              <a:latin typeface="HelveticaNeue LT 45 Lt"/>
              <a:ea typeface="MS PGothic"/>
            </a:endParaRPr>
          </a:p>
        </p:txBody>
      </p:sp>
      <p:sp>
        <p:nvSpPr>
          <p:cNvPr id="73" name="Rectangle 55"/>
          <p:cNvSpPr>
            <a:spLocks noChangeArrowheads="1"/>
          </p:cNvSpPr>
          <p:nvPr/>
        </p:nvSpPr>
        <p:spPr bwMode="auto">
          <a:xfrm>
            <a:off x="329353" y="6337388"/>
            <a:ext cx="3133514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Paramount puts first film online before DVD release </a:t>
            </a:r>
          </a:p>
        </p:txBody>
      </p:sp>
      <p:sp>
        <p:nvSpPr>
          <p:cNvPr id="74" name="Rectangle 56"/>
          <p:cNvSpPr>
            <a:spLocks noChangeArrowheads="1"/>
          </p:cNvSpPr>
          <p:nvPr/>
        </p:nvSpPr>
        <p:spPr bwMode="auto">
          <a:xfrm>
            <a:off x="1070520" y="6111788"/>
            <a:ext cx="2402803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DreamWorks and Paramount separate</a:t>
            </a:r>
          </a:p>
        </p:txBody>
      </p:sp>
      <p:sp>
        <p:nvSpPr>
          <p:cNvPr id="76" name="Rectangle 59"/>
          <p:cNvSpPr>
            <a:spLocks noChangeArrowheads="1"/>
          </p:cNvSpPr>
          <p:nvPr/>
        </p:nvSpPr>
        <p:spPr bwMode="auto">
          <a:xfrm>
            <a:off x="2378552" y="5897647"/>
            <a:ext cx="2625740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Disney purchases Marvel</a:t>
            </a:r>
          </a:p>
        </p:txBody>
      </p:sp>
      <p:sp>
        <p:nvSpPr>
          <p:cNvPr id="77" name="Rectangle 60"/>
          <p:cNvSpPr>
            <a:spLocks noChangeArrowheads="1"/>
          </p:cNvSpPr>
          <p:nvPr/>
        </p:nvSpPr>
        <p:spPr bwMode="auto">
          <a:xfrm>
            <a:off x="6353839" y="4466542"/>
            <a:ext cx="1985833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Disney purchases Lucas Films</a:t>
            </a:r>
          </a:p>
        </p:txBody>
      </p:sp>
      <p:sp>
        <p:nvSpPr>
          <p:cNvPr id="80" name="Rectangle 60"/>
          <p:cNvSpPr>
            <a:spLocks noChangeArrowheads="1"/>
          </p:cNvSpPr>
          <p:nvPr/>
        </p:nvSpPr>
        <p:spPr bwMode="auto">
          <a:xfrm>
            <a:off x="5740408" y="4185004"/>
            <a:ext cx="3180941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Time Warner announced plans to split from Time Inc.</a:t>
            </a:r>
          </a:p>
        </p:txBody>
      </p:sp>
      <p:sp>
        <p:nvSpPr>
          <p:cNvPr id="81" name="Rectangle 60"/>
          <p:cNvSpPr>
            <a:spLocks noChangeArrowheads="1"/>
          </p:cNvSpPr>
          <p:nvPr/>
        </p:nvSpPr>
        <p:spPr bwMode="auto">
          <a:xfrm>
            <a:off x="6553212" y="3916301"/>
            <a:ext cx="2396058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r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Comcast buys remaining stake in NBCU</a:t>
            </a:r>
          </a:p>
        </p:txBody>
      </p:sp>
      <p:sp>
        <p:nvSpPr>
          <p:cNvPr id="82" name="Rectangle 60"/>
          <p:cNvSpPr>
            <a:spLocks noChangeArrowheads="1"/>
          </p:cNvSpPr>
          <p:nvPr/>
        </p:nvSpPr>
        <p:spPr bwMode="auto">
          <a:xfrm>
            <a:off x="5715847" y="4730333"/>
            <a:ext cx="2742353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Lions Gate purchases Summit Entertainment</a:t>
            </a:r>
          </a:p>
        </p:txBody>
      </p:sp>
      <p:sp>
        <p:nvSpPr>
          <p:cNvPr id="84" name="Rectangle 59"/>
          <p:cNvSpPr>
            <a:spLocks noChangeArrowheads="1"/>
          </p:cNvSpPr>
          <p:nvPr/>
        </p:nvSpPr>
        <p:spPr bwMode="auto">
          <a:xfrm>
            <a:off x="3242152" y="5448912"/>
            <a:ext cx="2625740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Time Warner completes spin-off of AOL</a:t>
            </a:r>
          </a:p>
        </p:txBody>
      </p:sp>
      <p:sp>
        <p:nvSpPr>
          <p:cNvPr id="85" name="Rectangle 57"/>
          <p:cNvSpPr>
            <a:spLocks noChangeArrowheads="1"/>
          </p:cNvSpPr>
          <p:nvPr/>
        </p:nvSpPr>
        <p:spPr bwMode="auto">
          <a:xfrm>
            <a:off x="3238758" y="5665822"/>
            <a:ext cx="2577842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Avatar becomes highest grossing film</a:t>
            </a: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4195492" y="5225787"/>
            <a:ext cx="2402803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MGM files Chapter 11</a:t>
            </a:r>
          </a:p>
        </p:txBody>
      </p:sp>
      <p:sp>
        <p:nvSpPr>
          <p:cNvPr id="87" name="Rectangle 57"/>
          <p:cNvSpPr>
            <a:spLocks noChangeArrowheads="1"/>
          </p:cNvSpPr>
          <p:nvPr/>
        </p:nvSpPr>
        <p:spPr bwMode="auto">
          <a:xfrm>
            <a:off x="4618824" y="4980252"/>
            <a:ext cx="3432975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marL="190500" indent="-190500" algn="ctr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MS PGothic"/>
              </a:rPr>
              <a:t>DreamWorks ends HBO relationship to sell to Netflix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58436598-2A90-4B3B-B4C7-DEF60351BBE0}"/>
              </a:ext>
            </a:extLst>
          </p:cNvPr>
          <p:cNvSpPr txBox="1">
            <a:spLocks/>
          </p:cNvSpPr>
          <p:nvPr/>
        </p:nvSpPr>
        <p:spPr bwMode="auto">
          <a:xfrm>
            <a:off x="219075" y="254000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pPr defTabSz="914400"/>
            <a:r>
              <a:rPr lang="en-CA" kern="0" dirty="0">
                <a:solidFill>
                  <a:srgbClr val="FFFFFF"/>
                </a:solidFill>
              </a:rPr>
              <a:t>M&amp;A Landscape (Film)</a:t>
            </a:r>
            <a:endParaRPr lang="en-CA" kern="0" dirty="0"/>
          </a:p>
        </p:txBody>
      </p:sp>
      <p:sp>
        <p:nvSpPr>
          <p:cNvPr id="57" name="Slide Number Placeholder 4">
            <a:extLst>
              <a:ext uri="{FF2B5EF4-FFF2-40B4-BE49-F238E27FC236}">
                <a16:creationId xmlns:a16="http://schemas.microsoft.com/office/drawing/2014/main" id="{A9964AFE-248E-4C3F-8E45-5D23BB1C0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fld id="{7D2DF075-FB03-4886-8FC9-7048671DDBF9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pitchFamily="34" charset="-128"/>
                <a:cs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pitchFamily="34" charset="-128"/>
              <a:cs typeface="Arial"/>
            </a:endParaRP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07B5C21C-B0B2-47D8-800A-E6063CA912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7315" y="3360216"/>
          <a:ext cx="7594846" cy="20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8851"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2000</a:t>
                      </a:r>
                    </a:p>
                  </a:txBody>
                  <a:tcPr marT="18288" marB="18288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2001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2002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2003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2004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/>
                        <a:t>2005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14022"/>
      </p:ext>
    </p:extLst>
  </p:cSld>
  <p:clrMapOvr>
    <a:masterClrMapping/>
  </p:clrMapOvr>
</p:sld>
</file>

<file path=ppt/theme/theme1.xml><?xml version="1.0" encoding="utf-8"?>
<a:theme xmlns:a="http://schemas.openxmlformats.org/drawingml/2006/main" name="2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4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9D1918"/>
      </a:hlink>
      <a:folHlink>
        <a:srgbClr val="D20F04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182</TotalTime>
  <Words>127</Words>
  <PresentationFormat>On-screen Show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MS PGothic</vt:lpstr>
      <vt:lpstr>MS PGothic</vt:lpstr>
      <vt:lpstr>SimSun</vt:lpstr>
      <vt:lpstr>Arial</vt:lpstr>
      <vt:lpstr>Calibri</vt:lpstr>
      <vt:lpstr>Helvetica</vt:lpstr>
      <vt:lpstr>Helvetica 45 Light</vt:lpstr>
      <vt:lpstr>Helvetica 65 Medium</vt:lpstr>
      <vt:lpstr>HelveticaNeue LT 45 Lt</vt:lpstr>
      <vt:lpstr>HelveticaNeue LT 65 Medium</vt:lpstr>
      <vt:lpstr>Wingdings</vt:lpstr>
      <vt:lpstr>2_NIBC 2013 Template</vt:lpstr>
      <vt:lpstr>1_Custom Design</vt:lpstr>
      <vt:lpstr>1_NIBC 2013 Template</vt:lpstr>
      <vt:lpstr>3_NIBC 2013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2017-06-29T19:38:58Z</cp:lastPrinted>
  <dcterms:created xsi:type="dcterms:W3CDTF">2017-06-28T23:24:24Z</dcterms:created>
  <dcterms:modified xsi:type="dcterms:W3CDTF">2017-06-29T19:46:46Z</dcterms:modified>
</cp:coreProperties>
</file>