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42" r:id="rId4"/>
  </p:sldMasterIdLst>
  <p:notesMasterIdLst>
    <p:notesMasterId r:id="rId6"/>
  </p:notesMasterIdLst>
  <p:sldIdLst>
    <p:sldId id="267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7E6E6"/>
    <a:srgbClr val="D6DCE4"/>
    <a:srgbClr val="1E3448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-3048" y="-84"/>
      </p:cViewPr>
      <p:guideLst>
        <p:guide orient="horz" pos="1071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18F4-A4D1-4463-B5A5-F2C905CC53A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910-A55A-47FE-AD5B-C77573C6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87" b="5118"/>
          <a:stretch>
            <a:fillRect/>
          </a:stretch>
        </p:blipFill>
        <p:spPr bwMode="auto">
          <a:xfrm>
            <a:off x="0" y="-762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1549400"/>
            <a:ext cx="8693150" cy="2012950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2250" y="228600"/>
            <a:ext cx="8693150" cy="1204913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646613"/>
            <a:ext cx="9144000" cy="73025"/>
          </a:xfrm>
          <a:prstGeom prst="rect">
            <a:avLst/>
          </a:prstGeom>
          <a:solidFill>
            <a:srgbClr val="003399"/>
          </a:solidFill>
          <a:ln w="25400" cap="rnd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DE-2D6B-4C24-B8CF-7C5979232B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6FD-282C-489A-962E-40694EF5AB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4BB2-845E-45AA-824B-354D4FFC72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CDDE-D385-489C-AA0B-D722B506395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A9BE-1618-447C-9AF0-BCE8AFB8677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C86-31AF-467A-8B53-D01B9347C1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7863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A7EF-9A19-4382-9829-898F1808ECE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C554-5279-47C8-8365-35103A55F5B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14C1-FF38-4348-8732-D15A8B4C6B1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793-4B58-421B-A331-643B721FF0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D81E-DC9E-4BC2-8A89-72B8DAE361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735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4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56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5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3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7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71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6227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8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2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2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2014 – Strictly Confidential | Not for Public 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7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1449388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65113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1430338"/>
            <a:ext cx="9144000" cy="117475"/>
          </a:xfrm>
          <a:prstGeom prst="rect">
            <a:avLst/>
          </a:prstGeom>
          <a:solidFill>
            <a:srgbClr val="003399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667500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900">
                <a:solidFill>
                  <a:schemeClr val="bg1"/>
                </a:solidFill>
                <a:latin typeface="Helvetica 65 Medium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18FE818B-1719-45C0-B5B6-53F9FCE42C75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450" y="6692900"/>
            <a:ext cx="4117975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900" dirty="0">
                <a:solidFill>
                  <a:srgbClr val="FFFFFF"/>
                </a:solidFill>
                <a:latin typeface="Helvetica 65 Medium" pitchFamily="34" charset="0"/>
                <a:ea typeface="ＭＳ Ｐゴシック" pitchFamily="34" charset="-128"/>
              </a:rPr>
              <a:t>National Investment Banking Competition 2012</a:t>
            </a:r>
            <a:endParaRPr lang="en-AU" sz="900" dirty="0">
              <a:solidFill>
                <a:srgbClr val="FFFFFF"/>
              </a:solidFill>
              <a:latin typeface="Helvetica 65 Medium" pitchFamily="34" charset="0"/>
              <a:ea typeface="ＭＳ Ｐゴシック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2250" y="1549400"/>
            <a:ext cx="8693150" cy="5073650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2250" y="228600"/>
            <a:ext cx="8693150" cy="1195388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 l="28958" r="60117"/>
          <a:stretch>
            <a:fillRect/>
          </a:stretch>
        </p:blipFill>
        <p:spPr bwMode="auto">
          <a:xfrm>
            <a:off x="0" y="1536700"/>
            <a:ext cx="9874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1"/>
            <a:ext cx="9144000" cy="761999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19" y="6673446"/>
            <a:ext cx="6116065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2015 – Strictly Confidential | Not for Public Distribution | Preliminary Draft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8" name="Picture 2" descr="http://www.nibc.ca/sites/all/themes/nibc/logo.png"/>
          <p:cNvPicPr>
            <a:picLocks noChangeAspect="1" noChangeArrowheads="1"/>
          </p:cNvPicPr>
          <p:nvPr userDrawn="1"/>
        </p:nvPicPr>
        <p:blipFill rotWithShape="1"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12391"/>
          <a:stretch/>
        </p:blipFill>
        <p:spPr bwMode="auto">
          <a:xfrm>
            <a:off x="8118767" y="132174"/>
            <a:ext cx="835742" cy="4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Copyright © 2017 by NIBC Live Industry Templates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5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90377"/>
              </p:ext>
            </p:extLst>
          </p:nvPr>
        </p:nvGraphicFramePr>
        <p:xfrm>
          <a:off x="5858626" y="1171791"/>
          <a:ext cx="2961524" cy="173736"/>
        </p:xfrm>
        <a:graphic>
          <a:graphicData uri="http://schemas.openxmlformats.org/drawingml/2006/table">
            <a:tbl>
              <a:tblPr/>
              <a:tblGrid>
                <a:gridCol w="2961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Breakdown of Growth in FY13 Film Revenues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27432" marT="18288" marB="18288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228600" y="1375640"/>
            <a:ext cx="5180162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lvl="1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Film Segment: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Intends to release 12-14 films/year from 20/year</a:t>
            </a: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previously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/>
            </a:endParaRPr>
          </a:p>
          <a:p>
            <a:pPr marL="180975" marR="0" lvl="1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1E344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/>
                <a:cs typeface="Arial"/>
              </a:rPr>
              <a:t>Success of the 3 remaining titles in Hunger Games franchise is highly probable and will support elevated level of film revenues </a:t>
            </a:r>
          </a:p>
          <a:p>
            <a:pPr marL="4000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>
                  <a:lumMod val="50000"/>
                  <a:lumOff val="50000"/>
                </a:srgbClr>
              </a:buClr>
              <a:buSzTx/>
              <a:buFont typeface="Helvetica" pitchFamily="34" charset="0"/>
              <a:buChar char="─"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MS PGothic"/>
                <a:cs typeface="Arial"/>
              </a:rPr>
              <a:t>Forecasted $2.7bn revenue from Hunger Games (85% to be realized in FY14-FY16)</a:t>
            </a:r>
          </a:p>
          <a:p>
            <a:pPr marL="180975" marR="0" lvl="1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1E344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MS PGothic"/>
                <a:cs typeface="Arial"/>
              </a:rPr>
              <a:t>To reduce exposure, the company presells its film product to international markets</a:t>
            </a:r>
          </a:p>
        </p:txBody>
      </p:sp>
      <p:sp>
        <p:nvSpPr>
          <p:cNvPr id="125" name="Rectangle 1"/>
          <p:cNvSpPr>
            <a:spLocks noChangeArrowheads="1"/>
          </p:cNvSpPr>
          <p:nvPr/>
        </p:nvSpPr>
        <p:spPr bwMode="auto">
          <a:xfrm>
            <a:off x="228600" y="2347571"/>
            <a:ext cx="52319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lvl="1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TV Segment: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Core competence is developing programming for cable networks </a:t>
            </a:r>
          </a:p>
          <a:p>
            <a:pPr marL="180975" marR="0" lvl="1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1E344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TV revenues have grown at a 27% CAGR from FY07 to FY12</a:t>
            </a:r>
          </a:p>
          <a:p>
            <a:pPr marL="180975" marR="0" lvl="1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1E344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For FY14, Lions Gate is expected to produce 60% more programming hours versus FY13</a:t>
            </a:r>
          </a:p>
        </p:txBody>
      </p:sp>
      <p:graphicFrame>
        <p:nvGraphicFramePr>
          <p:cNvPr id="126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63919"/>
              </p:ext>
            </p:extLst>
          </p:nvPr>
        </p:nvGraphicFramePr>
        <p:xfrm>
          <a:off x="306541" y="1171791"/>
          <a:ext cx="5416397" cy="173736"/>
        </p:xfrm>
        <a:graphic>
          <a:graphicData uri="http://schemas.openxmlformats.org/drawingml/2006/table">
            <a:tbl>
              <a:tblPr/>
              <a:tblGrid>
                <a:gridCol w="5416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Revenue Drivers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7" name="Rectangle 126"/>
          <p:cNvSpPr/>
          <p:nvPr/>
        </p:nvSpPr>
        <p:spPr>
          <a:xfrm>
            <a:off x="216955" y="1252220"/>
            <a:ext cx="88984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4496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/>
            </a:endParaRPr>
          </a:p>
        </p:txBody>
      </p:sp>
      <p:graphicFrame>
        <p:nvGraphicFramePr>
          <p:cNvPr id="128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85135"/>
              </p:ext>
            </p:extLst>
          </p:nvPr>
        </p:nvGraphicFramePr>
        <p:xfrm>
          <a:off x="304800" y="4611922"/>
          <a:ext cx="8515350" cy="176862"/>
        </p:xfrm>
        <a:graphic>
          <a:graphicData uri="http://schemas.openxmlformats.org/drawingml/2006/table">
            <a:tbl>
              <a:tblPr/>
              <a:tblGrid>
                <a:gridCol w="8515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Revenue and EBITDA Forecast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4840199"/>
            <a:ext cx="8515351" cy="1589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75330"/>
            <a:ext cx="5409215" cy="1138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0746" y="1457641"/>
            <a:ext cx="2963618" cy="296339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714355A-2C1E-4ED2-BE17-B65A8C741704}"/>
              </a:ext>
            </a:extLst>
          </p:cNvPr>
          <p:cNvSpPr txBox="1">
            <a:spLocks/>
          </p:cNvSpPr>
          <p:nvPr/>
        </p:nvSpPr>
        <p:spPr bwMode="auto">
          <a:xfrm>
            <a:off x="219075" y="254000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pPr defTabSz="914400"/>
            <a:r>
              <a:rPr lang="en-CA" kern="0" dirty="0">
                <a:solidFill>
                  <a:srgbClr val="FFFFFF"/>
                </a:solidFill>
              </a:rPr>
              <a:t>Operating Cost (LGF)</a:t>
            </a:r>
            <a:endParaRPr lang="en-CA" kern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46C037-D12B-4381-ACF7-7C32433BB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93" y="3288782"/>
            <a:ext cx="190821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1321"/>
      </p:ext>
    </p:extLst>
  </p:cSld>
  <p:clrMapOvr>
    <a:masterClrMapping/>
  </p:clrMapOvr>
</p:sld>
</file>

<file path=ppt/theme/theme1.xml><?xml version="1.0" encoding="utf-8"?>
<a:theme xmlns:a="http://schemas.openxmlformats.org/drawingml/2006/main" name="2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184</TotalTime>
  <Words>119</Words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2_NIBC 2013 Template</vt:lpstr>
      <vt:lpstr>1_Custom Design</vt:lpstr>
      <vt:lpstr>1_NIBC 2013 Template</vt:lpstr>
      <vt:lpstr>3_NIBC 2013 Template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2017-06-29T19:38:58Z</cp:lastPrinted>
  <dcterms:created xsi:type="dcterms:W3CDTF">2017-06-28T23:24:24Z</dcterms:created>
  <dcterms:modified xsi:type="dcterms:W3CDTF">2017-07-18T21:40:53Z</dcterms:modified>
</cp:coreProperties>
</file>