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69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26" y="294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 1,000 key Grand Hyatt-managed hotel, 2,000 condominium hotel</a:t>
            </a:r>
            <a:br>
              <a:rPr lang="en-US" dirty="0"/>
            </a:br>
            <a:r>
              <a:rPr lang="en-US" dirty="0"/>
              <a:t>units totaling approximately 2,232,000 square feet, a 75,000 square foot</a:t>
            </a:r>
            <a:br>
              <a:rPr lang="en-US" dirty="0"/>
            </a:br>
            <a:r>
              <a:rPr lang="en-US" dirty="0"/>
              <a:t>casino, 275,000 square feet of retail and restaurant space, 150,000 square</a:t>
            </a:r>
            <a:br>
              <a:rPr lang="en-US" dirty="0"/>
            </a:br>
            <a:r>
              <a:rPr lang="en-US" dirty="0"/>
              <a:t>feet of meeting and ballroom space” - http://greatlasvegascondos.com/cosmopolitan_construction_financing.htm</a:t>
            </a:r>
          </a:p>
          <a:p>
            <a:pPr marL="181830" indent="-181830">
              <a:buFontTx/>
              <a:buChar char="-"/>
            </a:pPr>
            <a:r>
              <a:rPr lang="en-US" dirty="0"/>
              <a:t>2,200 condo-hotel units or 2,000 units?</a:t>
            </a:r>
          </a:p>
          <a:p>
            <a:r>
              <a:rPr lang="en-US" dirty="0"/>
              <a:t>“Approximately 2,700 keys comprised of luxury condo-hotel units and hotel rooms with over 1,700 condo-hotel units offered for sale” - http://www.hotel-online.com/News/PR2005_2nd/Apr05_HyattCosmopolitan.html</a:t>
            </a:r>
          </a:p>
          <a:p>
            <a:endParaRPr lang="en-US" dirty="0"/>
          </a:p>
          <a:p>
            <a:r>
              <a:rPr lang="en-US" dirty="0"/>
              <a:t>“- Initial developer Ian </a:t>
            </a:r>
            <a:r>
              <a:rPr lang="en-US" dirty="0" err="1"/>
              <a:t>Eichner</a:t>
            </a:r>
            <a:r>
              <a:rPr lang="en-US" dirty="0"/>
              <a:t> exhausts project funding / defaults on construction loans of $760 million and enters foreclosure” - http://www.examiner.com/article/cosmopolitan-the-rocky-past-and-uncertain-future-of-the-newest-vegas-resort</a:t>
            </a:r>
          </a:p>
          <a:p>
            <a:r>
              <a:rPr lang="en-US" dirty="0"/>
              <a:t>- Confirmed at 760 with Bloomberg article</a:t>
            </a:r>
          </a:p>
          <a:p>
            <a:endParaRPr lang="en-US" dirty="0"/>
          </a:p>
          <a:p>
            <a:r>
              <a:rPr lang="en-US" dirty="0"/>
              <a:t>€500m write-off in 2009 (annual report 2010) ~ $750m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11871-A143-41E3-A3EB-2A29833AA8C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66740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15175" y="6678615"/>
            <a:ext cx="19050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2014 – Strictly Confidential | Not for Public 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 userDrawn="1"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Copyright © 2017 by NIBC Live Industry Templates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08"/>
          <p:cNvGraphicFramePr>
            <a:graphicFrameLocks noGrp="1"/>
          </p:cNvGraphicFramePr>
          <p:nvPr>
            <p:extLst/>
          </p:nvPr>
        </p:nvGraphicFramePr>
        <p:xfrm>
          <a:off x="4636743" y="3762971"/>
          <a:ext cx="4178808" cy="243840"/>
        </p:xfrm>
        <a:graphic>
          <a:graphicData uri="http://schemas.openxmlformats.org/drawingml/2006/table">
            <a:tbl>
              <a:tblPr/>
              <a:tblGrid>
                <a:gridCol w="417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Standalone Revenue and EBITDA Forecast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3152" marR="73152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4650480" y="1427540"/>
            <a:ext cx="4165071" cy="2179056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graphicFrame>
        <p:nvGraphicFramePr>
          <p:cNvPr id="14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528664"/>
              </p:ext>
            </p:extLst>
          </p:nvPr>
        </p:nvGraphicFramePr>
        <p:xfrm>
          <a:off x="309562" y="1125334"/>
          <a:ext cx="4169213" cy="2260600"/>
        </p:xfrm>
        <a:graphic>
          <a:graphicData uri="http://schemas.openxmlformats.org/drawingml/2006/table">
            <a:tbl>
              <a:tblPr/>
              <a:tblGrid>
                <a:gridCol w="416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3448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History and Background</a:t>
                      </a:r>
                    </a:p>
                  </a:txBody>
                  <a:tcPr marL="73152" marR="73152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E34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977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Conceptualized as 2,200 condo-hotel units &amp; 800 hotel rooms but converted to full-fledged 3,000-room casino resort post-default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Owned by German investment bank (Deutsche) at $40bn market cap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9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2005: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Construction started by private developers with roughly $760m in construction financing from Deutsche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9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Jan-2008: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Defaulted on $760m loan from Deutsche at 1/3 completion due to overruns and inability to raise other financing (pre-GFC)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9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Aug-2008 to Dec-2010: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Deutsche assumed ownership and funded project until completion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9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2009 &amp; 2010: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Classified as investment with no external debt on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Deutsche’s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 books at $3.3bn carrying value net of write-off </a:t>
                      </a:r>
                    </a:p>
                  </a:txBody>
                  <a:tcPr marT="91440" marB="9144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4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36127" y="5994870"/>
            <a:ext cx="4161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fontAlgn="base">
              <a:spcBef>
                <a:spcPct val="0"/>
              </a:spcBef>
              <a:buClr>
                <a:srgbClr val="003399"/>
              </a:buClr>
              <a:tabLst>
                <a:tab pos="400050" algn="l"/>
              </a:tabLst>
              <a:defRPr/>
            </a:pPr>
            <a:r>
              <a:rPr lang="en-US" sz="800" u="sng" dirty="0">
                <a:solidFill>
                  <a:srgbClr val="000000"/>
                </a:solidFill>
                <a:ea typeface="ＭＳ Ｐゴシック" pitchFamily="34" charset="-128"/>
                <a:cs typeface="ＭＳ Ｐゴシック" pitchFamily="-112" charset="-128"/>
              </a:rPr>
              <a:t>Notes:</a:t>
            </a:r>
            <a:r>
              <a:rPr lang="en-US" sz="800" dirty="0">
                <a:solidFill>
                  <a:srgbClr val="000000"/>
                </a:solidFill>
                <a:ea typeface="ＭＳ Ｐゴシック" pitchFamily="34" charset="-128"/>
                <a:cs typeface="ＭＳ Ｐゴシック" pitchFamily="-112" charset="-128"/>
              </a:rPr>
              <a:t> 	</a:t>
            </a:r>
            <a:r>
              <a:rPr lang="en-US" sz="800" i="1" dirty="0">
                <a:solidFill>
                  <a:srgbClr val="000000"/>
                </a:solidFill>
                <a:ea typeface="ＭＳ Ｐゴシック" pitchFamily="34" charset="-128"/>
                <a:cs typeface="ＭＳ Ｐゴシック" pitchFamily="-112" charset="-128"/>
              </a:rPr>
              <a:t>Steady-state forecasted on comparable properties by room and class</a:t>
            </a:r>
          </a:p>
          <a:p>
            <a:pPr marL="114300" indent="-114300" defTabSz="400050" fontAlgn="base">
              <a:spcBef>
                <a:spcPct val="0"/>
              </a:spcBef>
              <a:buClr>
                <a:srgbClr val="003399"/>
              </a:buClr>
              <a:defRPr/>
            </a:pPr>
            <a:r>
              <a:rPr lang="en-US" sz="800" i="1" dirty="0">
                <a:solidFill>
                  <a:srgbClr val="000000"/>
                </a:solidFill>
                <a:ea typeface="ＭＳ Ｐゴシック" pitchFamily="34" charset="-128"/>
                <a:cs typeface="ＭＳ Ｐゴシック" pitchFamily="-112" charset="-128"/>
              </a:rPr>
              <a:t>		Growth driven mostly by volume and margin growth in Casino</a:t>
            </a:r>
          </a:p>
          <a:p>
            <a:pPr marL="114300" indent="-114300" defTabSz="400050" fontAlgn="base">
              <a:spcBef>
                <a:spcPct val="0"/>
              </a:spcBef>
              <a:buClr>
                <a:srgbClr val="003399"/>
              </a:buClr>
              <a:tabLst>
                <a:tab pos="403225" algn="l"/>
              </a:tabLst>
              <a:defRPr/>
            </a:pPr>
            <a:r>
              <a:rPr lang="en-AU" sz="800" dirty="0">
                <a:solidFill>
                  <a:srgbClr val="000000"/>
                </a:solidFill>
                <a:ea typeface="ＭＳ Ｐゴシック" pitchFamily="34" charset="-128"/>
                <a:cs typeface="ＭＳ Ｐゴシック" pitchFamily="-112" charset="-128"/>
              </a:rPr>
              <a:t>		2012E based on prorated Q4 2011 using adjusted 2012 YTD margins </a:t>
            </a:r>
            <a:endParaRPr lang="en-US" sz="900" dirty="0">
              <a:solidFill>
                <a:srgbClr val="000000"/>
              </a:solidFill>
              <a:ea typeface="ＭＳ Ｐゴシック" pitchFamily="34" charset="-128"/>
              <a:cs typeface="ＭＳ Ｐゴシック" pitchFamily="-112" charset="-128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06147"/>
              </p:ext>
            </p:extLst>
          </p:nvPr>
        </p:nvGraphicFramePr>
        <p:xfrm>
          <a:off x="308526" y="3525607"/>
          <a:ext cx="4161874" cy="2725420"/>
        </p:xfrm>
        <a:graphic>
          <a:graphicData uri="http://schemas.openxmlformats.org/drawingml/2006/table">
            <a:tbl>
              <a:tblPr/>
              <a:tblGrid>
                <a:gridCol w="4161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1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3448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Startup (2011) and Operating Performance (2011 &amp; 2012)</a:t>
                      </a: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1E3448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3152" marR="73152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E34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977"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Top position in luxury tier by experience </a:t>
                      </a:r>
                    </a:p>
                    <a:p>
                      <a:pPr marL="347663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Trebuchet MS" pitchFamily="34" charset="0"/>
                        <a:buChar char="―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Premiere destination with among highest room rates on strip </a:t>
                      </a:r>
                    </a:p>
                    <a:p>
                      <a:pPr marL="347663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Trebuchet MS" pitchFamily="34" charset="0"/>
                        <a:buChar char="―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Record food, beverage and entertainment sales</a:t>
                      </a:r>
                    </a:p>
                    <a:p>
                      <a:pPr marL="347663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Trebuchet MS" pitchFamily="34" charset="0"/>
                        <a:buChar char="―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Widely credited with reviving Vegas strip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Aims to attract curious class, who are well traveled and want change offering versatile experience with decreased focus on gaming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Gaming revenues somewhat underperformed at $118m in 2012 and 13% EBITDA margin vs. $200-$300m and 30-50% for successful peers</a:t>
                      </a:r>
                    </a:p>
                    <a:p>
                      <a:pPr marL="347663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Trebuchet MS" pitchFamily="34" charset="0"/>
                        <a:buChar char="―"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Lack of customer database and inability to offer VIP gaming due to insufficient revenue base to absorb volatility</a:t>
                      </a:r>
                    </a:p>
                    <a:p>
                      <a:pPr marL="347663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chemeClr val="tx1">
                            <a:lumMod val="50000"/>
                            <a:lumOff val="50000"/>
                          </a:schemeClr>
                        </a:buClr>
                        <a:buSzTx/>
                        <a:buFont typeface="Trebuchet MS" pitchFamily="34" charset="0"/>
                        <a:buChar char="―"/>
                        <a:tabLst/>
                      </a:pPr>
                      <a:r>
                        <a:rPr kumimoji="0" lang="en-A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Unexpected low hold % turned Casino EBITDA negative in Q3 2012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1E3448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In 2012, expect 20% revenue growth and EBITDA margin increase from        (-8.5%) to 5% with capacity expansion planned in Q4 2011</a:t>
                      </a:r>
                    </a:p>
                  </a:txBody>
                  <a:tcPr marL="45720" marT="91440" marB="9144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E34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650480" y="1125334"/>
          <a:ext cx="4341368" cy="243840"/>
        </p:xfrm>
        <a:graphic>
          <a:graphicData uri="http://schemas.openxmlformats.org/drawingml/2006/table">
            <a:tbl>
              <a:tblPr/>
              <a:tblGrid>
                <a:gridCol w="416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charset="0"/>
                        </a:rPr>
                        <a:t>Standalone EBITDA Forecast by Segment</a:t>
                      </a:r>
                    </a:p>
                  </a:txBody>
                  <a:tcPr marL="73152" marR="73152" anchor="ctr" horzOverflow="overflow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34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73152" marR="73152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635" y="1479296"/>
            <a:ext cx="3954823" cy="209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0" y="4095750"/>
            <a:ext cx="4186238" cy="18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C503E38-9F8D-4354-93BC-360A13F68242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Company Background (Cosmo)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73598831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235</TotalTime>
  <Words>269</Words>
  <PresentationFormat>On-screen Show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MS PGothic</vt:lpstr>
      <vt:lpstr>MS PGothic</vt:lpstr>
      <vt:lpstr>SimSun</vt:lpstr>
      <vt:lpstr>Arial</vt:lpstr>
      <vt:lpstr>Calibri</vt:lpstr>
      <vt:lpstr>Helvetica</vt:lpstr>
      <vt:lpstr>Helvetica 45 Light</vt:lpstr>
      <vt:lpstr>Helvetica 65 Medium</vt:lpstr>
      <vt:lpstr>HelveticaNeue LT 45 Lt</vt:lpstr>
      <vt:lpstr>HelveticaNeue LT 65 Medium</vt:lpstr>
      <vt:lpstr>Trebuchet MS</vt:lpstr>
      <vt:lpstr>Wingdings</vt:lpstr>
      <vt:lpstr>2_NIBC 2013 Template</vt:lpstr>
      <vt:lpstr>1_Custom Design</vt:lpstr>
      <vt:lpstr>1_NIBC 2013 Template</vt:lpstr>
      <vt:lpstr>3_NIBC 2013 Template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2017-06-29T19:38:58Z</cp:lastPrinted>
  <dcterms:created xsi:type="dcterms:W3CDTF">2017-06-28T23:24:24Z</dcterms:created>
  <dcterms:modified xsi:type="dcterms:W3CDTF">2017-08-21T09:03:38Z</dcterms:modified>
</cp:coreProperties>
</file>