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699" r:id="rId3"/>
    <p:sldMasterId id="2147483742" r:id="rId4"/>
  </p:sldMasterIdLst>
  <p:notesMasterIdLst>
    <p:notesMasterId r:id="rId6"/>
  </p:notesMasterIdLst>
  <p:sldIdLst>
    <p:sldId id="273" r:id="rId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 userDrawn="1">
          <p15:clr>
            <a:srgbClr val="A4A3A4"/>
          </p15:clr>
        </p15:guide>
        <p15:guide id="2" pos="2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E7E6E6"/>
    <a:srgbClr val="D6DCE4"/>
    <a:srgbClr val="1E3448"/>
    <a:srgbClr val="C5D1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7868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330" y="114"/>
      </p:cViewPr>
      <p:guideLst>
        <p:guide orient="horz" pos="1071"/>
        <p:guide pos="20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918F4-A4D1-4463-B5A5-F2C905CC53A8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E3910-A55A-47FE-AD5B-C77573C65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6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437" y="0"/>
            <a:ext cx="9286876" cy="35052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222250" y="4559300"/>
            <a:ext cx="8693150" cy="2063750"/>
          </a:xfrm>
          <a:prstGeom prst="rect">
            <a:avLst/>
          </a:prstGeom>
          <a:noFill/>
          <a:ln w="3175">
            <a:solidFill>
              <a:srgbClr val="3E7B94">
                <a:alpha val="50195"/>
              </a:srgbClr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SG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-71437" y="3505200"/>
            <a:ext cx="9286875" cy="1143000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870450"/>
            <a:ext cx="8288338" cy="1295400"/>
          </a:xfrm>
          <a:ln/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chemeClr val="tx2"/>
                </a:solidFill>
                <a:latin typeface="HelveticaNeue LT 65 Medium" pitchFamily="2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466725" y="3524250"/>
            <a:ext cx="8248650" cy="1141413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603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40DAB-4FB3-4600-B0DF-8EEE5E84EF01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3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65113"/>
            <a:ext cx="2160587" cy="6137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250" y="265113"/>
            <a:ext cx="6332538" cy="6137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1CB2A-8111-4F3E-B9DE-E060B8F04A8B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95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65113"/>
            <a:ext cx="8645525" cy="5445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43025" y="1724025"/>
            <a:ext cx="3643313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38738" y="1724025"/>
            <a:ext cx="3643312" cy="226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38738" y="4138613"/>
            <a:ext cx="3643312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F0278-6018-455A-853E-75708C3EB08B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824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t="7087" b="5118"/>
          <a:stretch>
            <a:fillRect/>
          </a:stretch>
        </p:blipFill>
        <p:spPr bwMode="auto">
          <a:xfrm>
            <a:off x="0" y="-762000"/>
            <a:ext cx="9144000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2250" y="4559300"/>
            <a:ext cx="8693150" cy="2063750"/>
          </a:xfrm>
          <a:prstGeom prst="rect">
            <a:avLst/>
          </a:prstGeom>
          <a:noFill/>
          <a:ln w="3175">
            <a:solidFill>
              <a:srgbClr val="3E7B94">
                <a:alpha val="50195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SG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2250" y="1549400"/>
            <a:ext cx="8693150" cy="2012950"/>
          </a:xfrm>
          <a:prstGeom prst="rect">
            <a:avLst/>
          </a:prstGeom>
          <a:noFill/>
          <a:ln w="3175">
            <a:solidFill>
              <a:schemeClr val="bg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SG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222250" y="228600"/>
            <a:ext cx="8693150" cy="1204913"/>
          </a:xfrm>
          <a:prstGeom prst="rect">
            <a:avLst/>
          </a:prstGeom>
          <a:noFill/>
          <a:ln w="3175">
            <a:solidFill>
              <a:schemeClr val="bg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50000"/>
              </a:spcAft>
              <a:defRPr/>
            </a:pPr>
            <a:endParaRPr lang="en-US" sz="900" dirty="0">
              <a:solidFill>
                <a:srgbClr val="000000"/>
              </a:solidFill>
              <a:latin typeface="Helvetica 45 Light" pitchFamily="34" charset="0"/>
              <a:ea typeface="ＭＳ Ｐゴシック" pitchFamily="34" charset="-128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4646613"/>
            <a:ext cx="9144000" cy="73025"/>
          </a:xfrm>
          <a:prstGeom prst="rect">
            <a:avLst/>
          </a:prstGeom>
          <a:solidFill>
            <a:srgbClr val="003399"/>
          </a:solidFill>
          <a:ln w="25400" cap="rnd" algn="ctr">
            <a:solidFill>
              <a:srgbClr val="0033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-12700" y="3505200"/>
            <a:ext cx="9156700" cy="1143000"/>
          </a:xfrm>
          <a:prstGeom prst="rect">
            <a:avLst/>
          </a:prstGeom>
          <a:solidFill>
            <a:schemeClr val="accent2"/>
          </a:solidFill>
          <a:ln w="25400" cap="rnd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870450"/>
            <a:ext cx="8288338" cy="1295400"/>
          </a:xfrm>
          <a:ln/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chemeClr val="tx2"/>
                </a:solidFill>
                <a:latin typeface="HelveticaNeue LT 65 Medium" pitchFamily="2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466725" y="3524250"/>
            <a:ext cx="8248650" cy="1141413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6224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DD8DE-2D6B-4C24-B8CF-7C5979232BAC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340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876FD-282C-489A-962E-40694EF5ABF4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49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3025" y="1724025"/>
            <a:ext cx="3643313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8738" y="1724025"/>
            <a:ext cx="3643312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04BB2-845E-45AA-824B-354D4FFC72FB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828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ECDDE-D385-489C-AA0B-D722B5063958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060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FA9BE-1618-447C-9AF0-BCE8AFB8677F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85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9BC86-31AF-467A-8B53-D01B9347C105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5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897D5-DBA7-4E3C-AC3D-2764B58DDF5F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 userDrawn="1"/>
        </p:nvSpPr>
        <p:spPr bwMode="auto">
          <a:xfrm>
            <a:off x="222250" y="238125"/>
            <a:ext cx="8636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800" dirty="0">
              <a:solidFill>
                <a:srgbClr val="FFFFFF"/>
              </a:solidFill>
              <a:ea typeface="SimSun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278634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2A7EF-9A19-4382-9829-898F1808ECE6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84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FC554-5279-47C8-8365-35103A55F5BD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06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C14C1-FF38-4348-8732-D15A8B4C6B14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642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65113"/>
            <a:ext cx="2160587" cy="6137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250" y="265113"/>
            <a:ext cx="6332538" cy="6137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7D793-4B58-421B-A331-643B721FF0D6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40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65113"/>
            <a:ext cx="864552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43025" y="1724025"/>
            <a:ext cx="3643313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38738" y="1724025"/>
            <a:ext cx="3643312" cy="226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38738" y="4138613"/>
            <a:ext cx="3643312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5D81E-DC9E-4BC2-8A89-72B8DAE36170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1599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437" y="0"/>
            <a:ext cx="9286876" cy="35052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222250" y="4559300"/>
            <a:ext cx="8693150" cy="2063750"/>
          </a:xfrm>
          <a:prstGeom prst="rect">
            <a:avLst/>
          </a:prstGeom>
          <a:noFill/>
          <a:ln w="3175">
            <a:solidFill>
              <a:srgbClr val="3E7B94">
                <a:alpha val="50195"/>
              </a:srgbClr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SG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-71437" y="3505200"/>
            <a:ext cx="9286875" cy="1143000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870450"/>
            <a:ext cx="8288338" cy="1295400"/>
          </a:xfrm>
          <a:ln/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chemeClr val="tx2"/>
                </a:solidFill>
                <a:latin typeface="HelveticaNeue LT 65 Medium" pitchFamily="2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466725" y="3524250"/>
            <a:ext cx="8248650" cy="1141413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14738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897D5-DBA7-4E3C-AC3D-2764B58DDF5F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 userDrawn="1"/>
        </p:nvSpPr>
        <p:spPr bwMode="auto">
          <a:xfrm>
            <a:off x="222250" y="238125"/>
            <a:ext cx="8636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800" dirty="0">
              <a:solidFill>
                <a:srgbClr val="FFFFFF"/>
              </a:solidFill>
              <a:ea typeface="SimSun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373546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70A35-C9BA-4ADA-8F97-E522206A8916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687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3025" y="1724025"/>
            <a:ext cx="3643313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8738" y="1724025"/>
            <a:ext cx="3643312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DF075-FB03-4886-8FC9-7048671DDBF9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85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2250" y="193675"/>
            <a:ext cx="8645525" cy="6159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471FB-7503-416E-A858-6E9CECE3153A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23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70A35-C9BA-4ADA-8F97-E522206A8916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7611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39D2D-3F0F-4A80-A501-61C07349BD3C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357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EB3E9-572A-4C79-9EE6-0B98A504B731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9317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AB8E6-932B-49DC-9775-13DED6D9F664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570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F408B-CB77-4DA6-9625-0AD6E7E2BC6C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1057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40DAB-4FB3-4600-B0DF-8EEE5E84EF01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0981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65113"/>
            <a:ext cx="2160587" cy="6137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250" y="265113"/>
            <a:ext cx="6332538" cy="6137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1CB2A-8111-4F3E-B9DE-E060B8F04A8B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2549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65113"/>
            <a:ext cx="8645525" cy="5445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43025" y="1724025"/>
            <a:ext cx="3643313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38738" y="1724025"/>
            <a:ext cx="3643312" cy="226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38738" y="4138613"/>
            <a:ext cx="3643312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F0278-6018-455A-853E-75708C3EB08B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528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3661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3150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2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3025" y="1724025"/>
            <a:ext cx="3643313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8738" y="1724025"/>
            <a:ext cx="3643312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DF075-FB03-4886-8FC9-7048671DDBF9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2244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8125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449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4293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09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0668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8187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1203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4563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5356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247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2250" y="193675"/>
            <a:ext cx="8645525" cy="6159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471FB-7503-416E-A858-6E9CECE3153A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821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416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7303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5454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7826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8994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341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0031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2188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6112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569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39D2D-3F0F-4A80-A501-61C07349BD3C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0078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99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7765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7733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6818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0901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227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437" y="0"/>
            <a:ext cx="9286876" cy="35052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222250" y="4559300"/>
            <a:ext cx="8693150" cy="2063750"/>
          </a:xfrm>
          <a:prstGeom prst="rect">
            <a:avLst/>
          </a:prstGeom>
          <a:noFill/>
          <a:ln w="3175">
            <a:solidFill>
              <a:srgbClr val="3E7B94">
                <a:alpha val="50195"/>
              </a:srgbClr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SG" sz="18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-71437" y="3505200"/>
            <a:ext cx="9286875" cy="1143000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870450"/>
            <a:ext cx="8288338" cy="1295400"/>
          </a:xfrm>
          <a:ln/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chemeClr val="tx2"/>
                </a:solidFill>
                <a:latin typeface="HelveticaNeue LT 65 Medium" pitchFamily="2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466725" y="3524252"/>
            <a:ext cx="8248650" cy="1141413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57100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2"/>
          <p:cNvSpPr txBox="1">
            <a:spLocks noChangeArrowheads="1"/>
          </p:cNvSpPr>
          <p:nvPr userDrawn="1"/>
        </p:nvSpPr>
        <p:spPr bwMode="auto">
          <a:xfrm>
            <a:off x="222250" y="238125"/>
            <a:ext cx="8636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800" dirty="0">
              <a:solidFill>
                <a:srgbClr val="FFFFFF"/>
              </a:solidFill>
              <a:ea typeface="SimSun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9622784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05020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3026" y="1724027"/>
            <a:ext cx="3643313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8739" y="1724027"/>
            <a:ext cx="3643312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87414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EB3E9-572A-4C79-9EE6-0B98A504B731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67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2251" y="193675"/>
            <a:ext cx="8645525" cy="6159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3310080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305663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9421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6523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94981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625135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9" y="265115"/>
            <a:ext cx="2160587" cy="6137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250" y="265115"/>
            <a:ext cx="6332538" cy="6137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973028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1" y="265113"/>
            <a:ext cx="8645525" cy="5445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43026" y="1724027"/>
            <a:ext cx="3643313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38739" y="1724025"/>
            <a:ext cx="3643312" cy="226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38739" y="4138615"/>
            <a:ext cx="3643312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279779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1" y="205740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272352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AB8E6-932B-49DC-9775-13DED6D9F664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7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F408B-CB77-4DA6-9625-0AD6E7E2BC6C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53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9" Type="http://schemas.openxmlformats.org/officeDocument/2006/relationships/slideLayout" Target="../slideLayouts/slideLayout63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34" Type="http://schemas.openxmlformats.org/officeDocument/2006/relationships/slideLayout" Target="../slideLayouts/slideLayout58.xml"/><Relationship Id="rId42" Type="http://schemas.openxmlformats.org/officeDocument/2006/relationships/theme" Target="../theme/theme3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slideLayout" Target="../slideLayouts/slideLayout57.xml"/><Relationship Id="rId38" Type="http://schemas.openxmlformats.org/officeDocument/2006/relationships/slideLayout" Target="../slideLayouts/slideLayout6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65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37" Type="http://schemas.openxmlformats.org/officeDocument/2006/relationships/slideLayout" Target="../slideLayouts/slideLayout61.xml"/><Relationship Id="rId40" Type="http://schemas.openxmlformats.org/officeDocument/2006/relationships/slideLayout" Target="../slideLayouts/slideLayout64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36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5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Relationship Id="rId35" Type="http://schemas.openxmlformats.org/officeDocument/2006/relationships/slideLayout" Target="../slideLayouts/slideLayout59.xml"/><Relationship Id="rId43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2250" y="237600"/>
            <a:ext cx="86455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025" y="1724025"/>
            <a:ext cx="7439025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Rectangle 11"/>
          <p:cNvSpPr>
            <a:spLocks noChangeArrowheads="1"/>
          </p:cNvSpPr>
          <p:nvPr/>
        </p:nvSpPr>
        <p:spPr bwMode="auto">
          <a:xfrm>
            <a:off x="0" y="6621463"/>
            <a:ext cx="9144000" cy="236537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37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5175" y="6666738"/>
            <a:ext cx="1905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spcAft>
                <a:spcPct val="50000"/>
              </a:spcAft>
              <a:defRPr sz="800">
                <a:solidFill>
                  <a:schemeClr val="bg1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defRPr/>
            </a:pPr>
            <a:fld id="{019208B9-FB36-42BC-B109-D7D12325CF41}" type="slidenum">
              <a:rPr lang="en-AU">
                <a:solidFill>
                  <a:srgbClr val="FFFFFF"/>
                </a:solidFill>
              </a:rPr>
              <a:pPr fontAlgn="base"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121120" y="6673445"/>
            <a:ext cx="5583012" cy="12311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50000"/>
              </a:spcAft>
              <a:defRPr/>
            </a:pPr>
            <a:r>
              <a:rPr lang="en-GB" sz="800" dirty="0">
                <a:solidFill>
                  <a:srgbClr val="FFFFFF"/>
                </a:solidFill>
                <a:latin typeface="Helvetica"/>
              </a:rPr>
              <a:t>National Investment Banking Competition 2014 – Strictly Confidential | Not for Public Distribution</a:t>
            </a:r>
            <a:endParaRPr lang="en-AU" sz="800" dirty="0">
              <a:solidFill>
                <a:srgbClr val="FFFFFF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57147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9pPr>
    </p:titleStyle>
    <p:bodyStyle>
      <a:lvl1pPr marL="190500" indent="-190500" algn="l" rtl="0" eaLnBrk="0" fontAlgn="base" hangingPunct="0">
        <a:spcBef>
          <a:spcPct val="0"/>
        </a:spcBef>
        <a:spcAft>
          <a:spcPts val="600"/>
        </a:spcAft>
        <a:buClr>
          <a:srgbClr val="003399"/>
        </a:buClr>
        <a:buFont typeface="Wingdings" pitchFamily="2" charset="2"/>
        <a:buChar char="n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2pPr>
      <a:lvl3pPr marL="584200" indent="-2016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3pPr>
      <a:lvl4pPr marL="749300" indent="-1635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4pPr>
      <a:lvl5pPr marL="952500" indent="-2016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5pPr>
      <a:lvl6pPr marL="14097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6pPr>
      <a:lvl7pPr marL="18669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7pPr>
      <a:lvl8pPr marL="23241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8pPr>
      <a:lvl9pPr marL="27813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/>
        </p:nvSpPr>
        <p:spPr bwMode="auto">
          <a:xfrm>
            <a:off x="0" y="0"/>
            <a:ext cx="9144000" cy="1449388"/>
          </a:xfrm>
          <a:prstGeom prst="rect">
            <a:avLst/>
          </a:prstGeom>
          <a:solidFill>
            <a:schemeClr val="accent2"/>
          </a:solidFill>
          <a:ln w="25400" cap="rnd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2250" y="265113"/>
            <a:ext cx="8645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025" y="1724025"/>
            <a:ext cx="7439025" cy="4678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10"/>
          <p:cNvSpPr>
            <a:spLocks noChangeArrowheads="1"/>
          </p:cNvSpPr>
          <p:nvPr/>
        </p:nvSpPr>
        <p:spPr bwMode="auto">
          <a:xfrm>
            <a:off x="0" y="1430338"/>
            <a:ext cx="9144000" cy="117475"/>
          </a:xfrm>
          <a:prstGeom prst="rect">
            <a:avLst/>
          </a:prstGeom>
          <a:solidFill>
            <a:srgbClr val="003399"/>
          </a:solidFill>
          <a:ln w="25400" cap="rnd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0" name="Rectangle 11"/>
          <p:cNvSpPr>
            <a:spLocks noChangeArrowheads="1"/>
          </p:cNvSpPr>
          <p:nvPr/>
        </p:nvSpPr>
        <p:spPr bwMode="auto">
          <a:xfrm>
            <a:off x="0" y="6621463"/>
            <a:ext cx="9144000" cy="236537"/>
          </a:xfrm>
          <a:prstGeom prst="rect">
            <a:avLst/>
          </a:prstGeom>
          <a:solidFill>
            <a:schemeClr val="accent2"/>
          </a:solidFill>
          <a:ln w="25400" cap="rnd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37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04063" y="6667500"/>
            <a:ext cx="1905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spcAft>
                <a:spcPct val="50000"/>
              </a:spcAft>
              <a:defRPr sz="900">
                <a:solidFill>
                  <a:schemeClr val="bg1"/>
                </a:solidFill>
                <a:latin typeface="Helvetica 65 Medium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defRPr/>
            </a:pPr>
            <a:fld id="{18FE818B-1719-45C0-B5B6-53F9FCE42C75}" type="slidenum">
              <a:rPr lang="en-AU">
                <a:solidFill>
                  <a:srgbClr val="FFFFFF"/>
                </a:solidFill>
              </a:rPr>
              <a:pPr fontAlgn="base"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44450" y="6692900"/>
            <a:ext cx="4117975" cy="138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50000"/>
              </a:spcAft>
              <a:defRPr/>
            </a:pPr>
            <a:r>
              <a:rPr lang="en-GB" sz="900" dirty="0">
                <a:solidFill>
                  <a:srgbClr val="FFFFFF"/>
                </a:solidFill>
                <a:latin typeface="Helvetica 65 Medium" pitchFamily="34" charset="0"/>
                <a:ea typeface="ＭＳ Ｐゴシック" pitchFamily="34" charset="-128"/>
              </a:rPr>
              <a:t>National Investment Banking Competition 2012</a:t>
            </a:r>
            <a:endParaRPr lang="en-AU" sz="900" dirty="0">
              <a:solidFill>
                <a:srgbClr val="FFFFFF"/>
              </a:solidFill>
              <a:latin typeface="Helvetica 65 Medium" pitchFamily="34" charset="0"/>
              <a:ea typeface="ＭＳ Ｐゴシック" pitchFamily="34" charset="-128"/>
            </a:endParaRPr>
          </a:p>
        </p:txBody>
      </p:sp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222250" y="1549400"/>
            <a:ext cx="8693150" cy="5073650"/>
          </a:xfrm>
          <a:prstGeom prst="rect">
            <a:avLst/>
          </a:prstGeom>
          <a:noFill/>
          <a:ln w="3175">
            <a:solidFill>
              <a:schemeClr val="bg2">
                <a:alpha val="74901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SG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222250" y="228600"/>
            <a:ext cx="8693150" cy="1195388"/>
          </a:xfrm>
          <a:prstGeom prst="rect">
            <a:avLst/>
          </a:prstGeom>
          <a:noFill/>
          <a:ln w="3175">
            <a:solidFill>
              <a:schemeClr val="bg2">
                <a:alpha val="74901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50000"/>
              </a:spcAft>
              <a:defRPr/>
            </a:pPr>
            <a:endParaRPr lang="en-US" sz="9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 userDrawn="1"/>
        </p:nvPicPr>
        <p:blipFill>
          <a:blip r:embed="rId14" cstate="print"/>
          <a:srcRect l="28958" r="60117"/>
          <a:stretch>
            <a:fillRect/>
          </a:stretch>
        </p:blipFill>
        <p:spPr bwMode="auto">
          <a:xfrm>
            <a:off x="0" y="1536700"/>
            <a:ext cx="987425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292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9pPr>
    </p:titleStyle>
    <p:bodyStyle>
      <a:lvl1pPr marL="190500" indent="-190500" algn="l" rtl="0" eaLnBrk="0" fontAlgn="base" hangingPunct="0">
        <a:spcBef>
          <a:spcPct val="0"/>
        </a:spcBef>
        <a:spcAft>
          <a:spcPts val="600"/>
        </a:spcAft>
        <a:buClr>
          <a:srgbClr val="003399"/>
        </a:buClr>
        <a:buFont typeface="Wingdings" pitchFamily="2" charset="2"/>
        <a:buChar char="n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2pPr>
      <a:lvl3pPr marL="584200" indent="-2016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3pPr>
      <a:lvl4pPr marL="749300" indent="-1635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4pPr>
      <a:lvl5pPr marL="952500" indent="-2016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5pPr>
      <a:lvl6pPr marL="14097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6pPr>
      <a:lvl7pPr marL="18669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7pPr>
      <a:lvl8pPr marL="23241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8pPr>
      <a:lvl9pPr marL="27813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0" y="1"/>
            <a:ext cx="9144000" cy="761999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2250" y="237600"/>
            <a:ext cx="86455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025" y="1724025"/>
            <a:ext cx="7439025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54" name="Rectangle 11"/>
          <p:cNvSpPr>
            <a:spLocks noChangeArrowheads="1"/>
          </p:cNvSpPr>
          <p:nvPr/>
        </p:nvSpPr>
        <p:spPr bwMode="auto">
          <a:xfrm>
            <a:off x="0" y="6621463"/>
            <a:ext cx="9144000" cy="236537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37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5175" y="6666738"/>
            <a:ext cx="1905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spcAft>
                <a:spcPct val="50000"/>
              </a:spcAft>
              <a:defRPr sz="800">
                <a:solidFill>
                  <a:schemeClr val="bg1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defRPr/>
            </a:pPr>
            <a:fld id="{019208B9-FB36-42BC-B109-D7D12325CF41}" type="slidenum">
              <a:rPr lang="en-AU">
                <a:solidFill>
                  <a:srgbClr val="FFFFFF"/>
                </a:solidFill>
              </a:rPr>
              <a:pPr fontAlgn="base"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121119" y="6673446"/>
            <a:ext cx="6116065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50000"/>
              </a:spcAft>
              <a:defRPr/>
            </a:pPr>
            <a:r>
              <a:rPr lang="en-GB" sz="800" dirty="0">
                <a:solidFill>
                  <a:srgbClr val="FFFFFF"/>
                </a:solidFill>
                <a:latin typeface="Helvetica"/>
              </a:rPr>
              <a:t>National Investment Banking Competition 2015 – Strictly Confidential | Not for Public Distribution | Preliminary Draft</a:t>
            </a:r>
            <a:endParaRPr lang="en-AU" sz="800" dirty="0">
              <a:solidFill>
                <a:srgbClr val="FFFFFF"/>
              </a:solidFill>
              <a:latin typeface="Helvetica"/>
            </a:endParaRPr>
          </a:p>
        </p:txBody>
      </p:sp>
      <p:pic>
        <p:nvPicPr>
          <p:cNvPr id="8" name="Picture 2" descr="http://www.nibc.ca/sites/all/themes/nibc/logo.png"/>
          <p:cNvPicPr>
            <a:picLocks noChangeAspect="1" noChangeArrowheads="1"/>
          </p:cNvPicPr>
          <p:nvPr userDrawn="1"/>
        </p:nvPicPr>
        <p:blipFill rotWithShape="1">
          <a:blip r:embed="rId4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00" b="12391"/>
          <a:stretch/>
        </p:blipFill>
        <p:spPr bwMode="auto">
          <a:xfrm>
            <a:off x="8118767" y="132174"/>
            <a:ext cx="835742" cy="48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42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20" r:id="rId20"/>
    <p:sldLayoutId id="2147483721" r:id="rId21"/>
    <p:sldLayoutId id="2147483722" r:id="rId22"/>
    <p:sldLayoutId id="2147483723" r:id="rId23"/>
    <p:sldLayoutId id="2147483724" r:id="rId24"/>
    <p:sldLayoutId id="2147483725" r:id="rId25"/>
    <p:sldLayoutId id="2147483726" r:id="rId26"/>
    <p:sldLayoutId id="2147483727" r:id="rId27"/>
    <p:sldLayoutId id="2147483728" r:id="rId28"/>
    <p:sldLayoutId id="2147483729" r:id="rId29"/>
    <p:sldLayoutId id="2147483730" r:id="rId30"/>
    <p:sldLayoutId id="2147483731" r:id="rId31"/>
    <p:sldLayoutId id="2147483732" r:id="rId32"/>
    <p:sldLayoutId id="2147483733" r:id="rId33"/>
    <p:sldLayoutId id="2147483734" r:id="rId34"/>
    <p:sldLayoutId id="2147483735" r:id="rId35"/>
    <p:sldLayoutId id="2147483736" r:id="rId36"/>
    <p:sldLayoutId id="2147483737" r:id="rId37"/>
    <p:sldLayoutId id="2147483738" r:id="rId38"/>
    <p:sldLayoutId id="2147483739" r:id="rId39"/>
    <p:sldLayoutId id="2147483740" r:id="rId40"/>
    <p:sldLayoutId id="2147483741" r:id="rId4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9pPr>
    </p:titleStyle>
    <p:bodyStyle>
      <a:lvl1pPr marL="190500" indent="-190500" algn="l" rtl="0" eaLnBrk="0" fontAlgn="base" hangingPunct="0">
        <a:spcBef>
          <a:spcPct val="0"/>
        </a:spcBef>
        <a:spcAft>
          <a:spcPts val="600"/>
        </a:spcAft>
        <a:buClr>
          <a:srgbClr val="003399"/>
        </a:buClr>
        <a:buFont typeface="Wingdings" pitchFamily="2" charset="2"/>
        <a:buChar char="n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2pPr>
      <a:lvl3pPr marL="584200" indent="-2016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3pPr>
      <a:lvl4pPr marL="749300" indent="-1635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4pPr>
      <a:lvl5pPr marL="952500" indent="-2016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5pPr>
      <a:lvl6pPr marL="14097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6pPr>
      <a:lvl7pPr marL="18669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7pPr>
      <a:lvl8pPr marL="23241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8pPr>
      <a:lvl9pPr marL="27813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0" y="2"/>
            <a:ext cx="9144000" cy="1000125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2251" y="237600"/>
            <a:ext cx="86455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026" y="1724027"/>
            <a:ext cx="7439025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Rectangle 11"/>
          <p:cNvSpPr>
            <a:spLocks noChangeArrowheads="1"/>
          </p:cNvSpPr>
          <p:nvPr/>
        </p:nvSpPr>
        <p:spPr bwMode="auto">
          <a:xfrm>
            <a:off x="0" y="6621465"/>
            <a:ext cx="9144000" cy="236537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121120" y="6673445"/>
            <a:ext cx="5583012" cy="12311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50000"/>
              </a:spcAft>
              <a:defRPr/>
            </a:pPr>
            <a:r>
              <a:rPr lang="en-GB" sz="800" dirty="0">
                <a:solidFill>
                  <a:srgbClr val="FFFFFF"/>
                </a:solidFill>
                <a:latin typeface="Helvetica"/>
              </a:rPr>
              <a:t>2017 Copyright © NIBCLive.com – Not for Redistribution</a:t>
            </a:r>
            <a:endParaRPr lang="en-AU" sz="800" dirty="0">
              <a:solidFill>
                <a:srgbClr val="FFFFFF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9541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6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9pPr>
    </p:titleStyle>
    <p:bodyStyle>
      <a:lvl1pPr marL="190500" indent="-190500" algn="l" rtl="0" eaLnBrk="0" fontAlgn="base" hangingPunct="0">
        <a:spcBef>
          <a:spcPct val="0"/>
        </a:spcBef>
        <a:spcAft>
          <a:spcPts val="600"/>
        </a:spcAft>
        <a:buClr>
          <a:srgbClr val="003399"/>
        </a:buClr>
        <a:buFont typeface="Wingdings" pitchFamily="2" charset="2"/>
        <a:buChar char="n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2pPr>
      <a:lvl3pPr marL="584200" indent="-2016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3pPr>
      <a:lvl4pPr marL="749300" indent="-1635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4pPr>
      <a:lvl5pPr marL="952500" indent="-2016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5pPr>
      <a:lvl6pPr marL="14097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6pPr>
      <a:lvl7pPr marL="18669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7pPr>
      <a:lvl8pPr marL="23241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8pPr>
      <a:lvl9pPr marL="27813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2487" y="1656641"/>
            <a:ext cx="8534400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Arial"/>
              </a:rPr>
              <a:t>Capital Requirements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Arial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1E3448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95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Arial"/>
              </a:rPr>
              <a:t>Massive, multi-player online games (MMOGs)</a:t>
            </a:r>
            <a:r>
              <a:rPr kumimoji="0" lang="en-US" sz="9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Arial"/>
              </a:rPr>
              <a:t> require significant server capacity and need to be maintained frequently to create high quality experience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1E3448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95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Arial"/>
              </a:rPr>
              <a:t>Deal flexibility</a:t>
            </a:r>
            <a:r>
              <a:rPr kumimoji="0" lang="en-US" sz="9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Arial"/>
              </a:rPr>
              <a:t> is critical in industry with major players holding significant cash on hand to compete to acquire the best game developers</a:t>
            </a:r>
          </a:p>
          <a:p>
            <a:pPr marL="1714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1E3448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9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Arial"/>
              </a:rPr>
              <a:t>Game development costs can be fairly intensive depending on type of game but are typically funded from internal cashflows and partly included in </a:t>
            </a:r>
            <a:r>
              <a:rPr kumimoji="0" lang="en-US" sz="9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Arial"/>
              </a:rPr>
              <a:t>opex</a:t>
            </a:r>
            <a:endParaRPr kumimoji="0" lang="en-US" sz="9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Arial"/>
            </a:endParaRPr>
          </a:p>
          <a:p>
            <a:pPr marL="5143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0000">
                  <a:lumMod val="50000"/>
                  <a:lumOff val="50000"/>
                </a:srgbClr>
              </a:buClr>
              <a:buSzPct val="100000"/>
              <a:buFont typeface="Helvetica" pitchFamily="34" charset="0"/>
              <a:buChar char="̶"/>
              <a:tabLst/>
              <a:defRPr/>
            </a:pPr>
            <a:r>
              <a:rPr kumimoji="0" lang="en-CA" sz="9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Arial"/>
              </a:rPr>
              <a:t>Upfront development costs comprise around 35% of sales and are typically incurred between 24 and 36 months </a:t>
            </a:r>
          </a:p>
          <a:p>
            <a:pPr marL="5143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0000">
                  <a:lumMod val="50000"/>
                  <a:lumOff val="50000"/>
                </a:srgbClr>
              </a:buClr>
              <a:buSzPct val="100000"/>
              <a:buFont typeface="Helvetica" pitchFamily="34" charset="0"/>
              <a:buChar char="̶"/>
              <a:tabLst/>
              <a:defRPr/>
            </a:pPr>
            <a:r>
              <a:rPr kumimoji="0" lang="en-CA" sz="9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Arial"/>
              </a:rPr>
              <a:t>New open-word game "Destiny" developed by Activision-Blizzard is reported to cost $500m in development plus marketing costs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3399"/>
              </a:buClr>
              <a:buSzPct val="100000"/>
              <a:buFontTx/>
              <a:buNone/>
              <a:tabLst/>
              <a:defRPr/>
            </a:pPr>
            <a:endParaRPr kumimoji="0" lang="en-CA" sz="9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Arial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511590"/>
              </p:ext>
            </p:extLst>
          </p:nvPr>
        </p:nvGraphicFramePr>
        <p:xfrm>
          <a:off x="4436985" y="4236705"/>
          <a:ext cx="4410489" cy="2112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12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80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75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59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50" dirty="0">
                          <a:solidFill>
                            <a:schemeClr val="tx1"/>
                          </a:solidFill>
                        </a:rPr>
                        <a:t>Debt</a:t>
                      </a:r>
                      <a:r>
                        <a:rPr lang="en-AU" sz="950" baseline="0" dirty="0">
                          <a:solidFill>
                            <a:schemeClr val="tx1"/>
                          </a:solidFill>
                        </a:rPr>
                        <a:t> Facility</a:t>
                      </a:r>
                      <a:endParaRPr lang="en-US" sz="95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95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Outs. ($m)</a:t>
                      </a:r>
                      <a:endParaRPr lang="en-US" sz="95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Avail. ($m)</a:t>
                      </a:r>
                    </a:p>
                  </a:txBody>
                  <a:tcPr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 dirty="0">
                          <a:solidFill>
                            <a:schemeClr val="tx1"/>
                          </a:solidFill>
                        </a:rPr>
                        <a:t>Issued Maturity</a:t>
                      </a:r>
                    </a:p>
                  </a:txBody>
                  <a:tcPr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 dirty="0">
                          <a:solidFill>
                            <a:schemeClr val="tx1"/>
                          </a:solidFill>
                        </a:rPr>
                        <a:t>Interest rate</a:t>
                      </a:r>
                    </a:p>
                  </a:txBody>
                  <a:tcPr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50" dirty="0">
                          <a:solidFill>
                            <a:schemeClr val="tx1"/>
                          </a:solidFill>
                        </a:rPr>
                        <a:t>Notes</a:t>
                      </a:r>
                    </a:p>
                  </a:txBody>
                  <a:tcPr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04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Convertible Senior Unsecured Notes</a:t>
                      </a:r>
                    </a:p>
                  </a:txBody>
                  <a:tcPr marR="0" marT="36000" marB="18288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$633</a:t>
                      </a:r>
                    </a:p>
                  </a:txBody>
                  <a:tcPr marT="36000" marB="18288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$0</a:t>
                      </a:r>
                    </a:p>
                  </a:txBody>
                  <a:tcPr marT="36000" marB="18288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2011</a:t>
                      </a:r>
                      <a:r>
                        <a:rPr lang="en-US" sz="9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/ </a:t>
                      </a:r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L="0" marR="0" marT="36000" marB="18288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0.75%</a:t>
                      </a:r>
                    </a:p>
                  </a:txBody>
                  <a:tcPr marL="0" marR="0" marT="36000" marB="18288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dirty="0"/>
                        <a:t>$633m</a:t>
                      </a:r>
                      <a:r>
                        <a:rPr lang="en-US" sz="950" baseline="0" dirty="0"/>
                        <a:t>m outstanding; converts at $31.74/</a:t>
                      </a:r>
                      <a:r>
                        <a:rPr lang="en-US" sz="950" baseline="0" dirty="0" err="1"/>
                        <a:t>sh</a:t>
                      </a:r>
                      <a:r>
                        <a:rPr lang="en-US" sz="950" baseline="0" dirty="0"/>
                        <a:t>; used for acquisition of </a:t>
                      </a:r>
                      <a:r>
                        <a:rPr lang="en-US" sz="950" baseline="0" dirty="0" err="1"/>
                        <a:t>PopCap</a:t>
                      </a:r>
                      <a:endParaRPr lang="en-US" sz="950" dirty="0">
                        <a:solidFill>
                          <a:srgbClr val="FF0000"/>
                        </a:solidFill>
                      </a:endParaRPr>
                    </a:p>
                  </a:txBody>
                  <a:tcPr marT="36000" marB="18288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15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Revolving</a:t>
                      </a:r>
                      <a:r>
                        <a:rPr lang="en-US" sz="9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 Credit Facility</a:t>
                      </a:r>
                      <a:endParaRPr lang="en-US" sz="95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R="0" marT="36000" marB="18288"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$0</a:t>
                      </a:r>
                    </a:p>
                  </a:txBody>
                  <a:tcPr marT="36000" marB="18288"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$500</a:t>
                      </a:r>
                    </a:p>
                  </a:txBody>
                  <a:tcPr marT="36000" marB="18288"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2012 </a:t>
                      </a:r>
                    </a:p>
                  </a:txBody>
                  <a:tcPr marL="0" marR="0" marT="36000" marB="18288"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50" baseline="0" dirty="0"/>
                        <a:t>adjusted LIBOR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36000" marB="18288"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dirty="0"/>
                        <a:t>$500m available;</a:t>
                      </a:r>
                      <a:r>
                        <a:rPr lang="en-US" sz="950" baseline="0" dirty="0"/>
                        <a:t> used for general corporate purposes</a:t>
                      </a:r>
                    </a:p>
                  </a:txBody>
                  <a:tcPr marT="36000" marB="18288"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12487" y="1089568"/>
            <a:ext cx="8517466" cy="498598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90000" tIns="45720" bIns="45720" rtlCol="0" anchor="ctr" anchorCtr="0">
            <a:spAutoFit/>
          </a:bodyPr>
          <a:lstStyle/>
          <a:p>
            <a:pPr marL="0" marR="0" lvl="0" indent="0" algn="l" defTabSz="663575" rtl="0" eaLnBrk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10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4960"/>
                </a:solidFill>
                <a:effectLst/>
                <a:uLnTx/>
                <a:uFillTx/>
                <a:latin typeface="Helvetica"/>
                <a:ea typeface="+mn-ea"/>
                <a:cs typeface="Arial"/>
              </a:rPr>
              <a:t>Capital requirements and development expenditures can comfortably be served from internal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4960"/>
                </a:solidFill>
                <a:effectLst/>
                <a:uLnTx/>
                <a:uFillTx/>
                <a:latin typeface="Helvetica"/>
                <a:ea typeface="+mn-ea"/>
                <a:cs typeface="Arial"/>
              </a:rPr>
              <a:t>cashflows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4960"/>
                </a:solidFill>
                <a:effectLst/>
                <a:uLnTx/>
                <a:uFillTx/>
                <a:latin typeface="Helvetica"/>
                <a:ea typeface="+mn-ea"/>
                <a:cs typeface="Arial"/>
              </a:rPr>
              <a:t> although EA retains significant cash on hand to opportunistically pursue acquisitions</a:t>
            </a:r>
            <a:endParaRPr kumimoji="0" lang="en-AU" sz="1200" b="1" i="0" u="none" strike="noStrike" kern="1200" cap="none" spc="0" normalizeH="0" baseline="0" noProof="0" dirty="0">
              <a:ln>
                <a:noFill/>
              </a:ln>
              <a:solidFill>
                <a:srgbClr val="444960"/>
              </a:solidFill>
              <a:effectLst/>
              <a:uLnTx/>
              <a:uFillTx/>
              <a:latin typeface="Helvetica"/>
              <a:ea typeface="+mn-ea"/>
              <a:cs typeface="Arial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5" y="4272016"/>
            <a:ext cx="4060385" cy="216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863" y="3084847"/>
            <a:ext cx="8596996" cy="92237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3CA6266-4EE5-4587-A3AC-BA895D5D8E64}"/>
              </a:ext>
            </a:extLst>
          </p:cNvPr>
          <p:cNvSpPr txBox="1">
            <a:spLocks/>
          </p:cNvSpPr>
          <p:nvPr/>
        </p:nvSpPr>
        <p:spPr bwMode="auto">
          <a:xfrm>
            <a:off x="219075" y="254000"/>
            <a:ext cx="8645525" cy="60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9pPr>
          </a:lstStyle>
          <a:p>
            <a:pPr defTabSz="914400"/>
            <a:r>
              <a:rPr lang="en-CA" kern="0" dirty="0">
                <a:solidFill>
                  <a:srgbClr val="FFFFFF"/>
                </a:solidFill>
              </a:rPr>
              <a:t>Capital Requirements (EA)</a:t>
            </a:r>
            <a:endParaRPr lang="en-CA" kern="0" dirty="0"/>
          </a:p>
        </p:txBody>
      </p:sp>
    </p:spTree>
    <p:extLst>
      <p:ext uri="{BB962C8B-B14F-4D97-AF65-F5344CB8AC3E}">
        <p14:creationId xmlns:p14="http://schemas.microsoft.com/office/powerpoint/2010/main" val="3681736034"/>
      </p:ext>
    </p:extLst>
  </p:cSld>
  <p:clrMapOvr>
    <a:masterClrMapping/>
  </p:clrMapOvr>
</p:sld>
</file>

<file path=ppt/theme/theme1.xml><?xml version="1.0" encoding="utf-8"?>
<a:theme xmlns:a="http://schemas.openxmlformats.org/drawingml/2006/main" name="2_NIBC 2013 Template">
  <a:themeElements>
    <a:clrScheme name="Custom 1">
      <a:dk1>
        <a:srgbClr val="000000"/>
      </a:dk1>
      <a:lt1>
        <a:srgbClr val="FFFFFF"/>
      </a:lt1>
      <a:dk2>
        <a:srgbClr val="660F1E"/>
      </a:dk2>
      <a:lt2>
        <a:srgbClr val="C5D1D7"/>
      </a:lt2>
      <a:accent1>
        <a:srgbClr val="736B4B"/>
      </a:accent1>
      <a:accent2>
        <a:srgbClr val="B3A674"/>
      </a:accent2>
      <a:accent3>
        <a:srgbClr val="FFFFFF"/>
      </a:accent3>
      <a:accent4>
        <a:srgbClr val="000000"/>
      </a:accent4>
      <a:accent5>
        <a:srgbClr val="BCBAB1"/>
      </a:accent5>
      <a:accent6>
        <a:srgbClr val="A29668"/>
      </a:accent6>
      <a:hlink>
        <a:srgbClr val="2A363C"/>
      </a:hlink>
      <a:folHlink>
        <a:srgbClr val="546D79"/>
      </a:folHlink>
    </a:clrScheme>
    <a:fontScheme name="Custom Design">
      <a:majorFont>
        <a:latin typeface="HelveticaNeue LT 45 Lt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2F2F"/>
        </a:dk2>
        <a:lt2>
          <a:srgbClr val="C5D1D7"/>
        </a:lt2>
        <a:accent1>
          <a:srgbClr val="046380"/>
        </a:accent1>
        <a:accent2>
          <a:srgbClr val="A7A37E"/>
        </a:accent2>
        <a:accent3>
          <a:srgbClr val="FFFFFF"/>
        </a:accent3>
        <a:accent4>
          <a:srgbClr val="000000"/>
        </a:accent4>
        <a:accent5>
          <a:srgbClr val="AAB7C0"/>
        </a:accent5>
        <a:accent6>
          <a:srgbClr val="979372"/>
        </a:accent6>
        <a:hlink>
          <a:srgbClr val="E6E2AF"/>
        </a:hlink>
        <a:folHlink>
          <a:srgbClr val="EFEC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5F4A05"/>
        </a:dk2>
        <a:lt2>
          <a:srgbClr val="C5D1D7"/>
        </a:lt2>
        <a:accent1>
          <a:srgbClr val="928E16"/>
        </a:accent1>
        <a:accent2>
          <a:srgbClr val="C5C259"/>
        </a:accent2>
        <a:accent3>
          <a:srgbClr val="FFFFFF"/>
        </a:accent3>
        <a:accent4>
          <a:srgbClr val="000000"/>
        </a:accent4>
        <a:accent5>
          <a:srgbClr val="C7C6AB"/>
        </a:accent5>
        <a:accent6>
          <a:srgbClr val="B2B050"/>
        </a:accent6>
        <a:hlink>
          <a:srgbClr val="8A6A07"/>
        </a:hlink>
        <a:folHlink>
          <a:srgbClr val="AD94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1F4012"/>
        </a:dk2>
        <a:lt2>
          <a:srgbClr val="C5D1D7"/>
        </a:lt2>
        <a:accent1>
          <a:srgbClr val="2E621C"/>
        </a:accent1>
        <a:accent2>
          <a:srgbClr val="4A992B"/>
        </a:accent2>
        <a:accent3>
          <a:srgbClr val="FFFFFF"/>
        </a:accent3>
        <a:accent4>
          <a:srgbClr val="000000"/>
        </a:accent4>
        <a:accent5>
          <a:srgbClr val="ADB7AB"/>
        </a:accent5>
        <a:accent6>
          <a:srgbClr val="428A26"/>
        </a:accent6>
        <a:hlink>
          <a:srgbClr val="7CE31F"/>
        </a:hlink>
        <a:folHlink>
          <a:srgbClr val="B0A9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FFFFFF"/>
        </a:lt1>
        <a:dk2>
          <a:srgbClr val="660F1E"/>
        </a:dk2>
        <a:lt2>
          <a:srgbClr val="C5D1D7"/>
        </a:lt2>
        <a:accent1>
          <a:srgbClr val="736B4B"/>
        </a:accent1>
        <a:accent2>
          <a:srgbClr val="B3A674"/>
        </a:accent2>
        <a:accent3>
          <a:srgbClr val="FFFFFF"/>
        </a:accent3>
        <a:accent4>
          <a:srgbClr val="000000"/>
        </a:accent4>
        <a:accent5>
          <a:srgbClr val="BCBAB1"/>
        </a:accent5>
        <a:accent6>
          <a:srgbClr val="A29668"/>
        </a:accent6>
        <a:hlink>
          <a:srgbClr val="9D1918"/>
        </a:hlink>
        <a:folHlink>
          <a:srgbClr val="D20F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FF"/>
        </a:lt1>
        <a:dk2>
          <a:srgbClr val="1B3540"/>
        </a:dk2>
        <a:lt2>
          <a:srgbClr val="C5D1D7"/>
        </a:lt2>
        <a:accent1>
          <a:srgbClr val="6BA6C1"/>
        </a:accent1>
        <a:accent2>
          <a:srgbClr val="B7D6E3"/>
        </a:accent2>
        <a:accent3>
          <a:srgbClr val="FFFFFF"/>
        </a:accent3>
        <a:accent4>
          <a:srgbClr val="000000"/>
        </a:accent4>
        <a:accent5>
          <a:srgbClr val="BAD0DD"/>
        </a:accent5>
        <a:accent6>
          <a:srgbClr val="A6C2CE"/>
        </a:accent6>
        <a:hlink>
          <a:srgbClr val="2B5566"/>
        </a:hlink>
        <a:folHlink>
          <a:srgbClr val="3E7B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Custom Design 4">
      <a:dk1>
        <a:srgbClr val="000000"/>
      </a:dk1>
      <a:lt1>
        <a:srgbClr val="FFFFFF"/>
      </a:lt1>
      <a:dk2>
        <a:srgbClr val="660F1E"/>
      </a:dk2>
      <a:lt2>
        <a:srgbClr val="C5D1D7"/>
      </a:lt2>
      <a:accent1>
        <a:srgbClr val="736B4B"/>
      </a:accent1>
      <a:accent2>
        <a:srgbClr val="B3A674"/>
      </a:accent2>
      <a:accent3>
        <a:srgbClr val="FFFFFF"/>
      </a:accent3>
      <a:accent4>
        <a:srgbClr val="000000"/>
      </a:accent4>
      <a:accent5>
        <a:srgbClr val="BCBAB1"/>
      </a:accent5>
      <a:accent6>
        <a:srgbClr val="A29668"/>
      </a:accent6>
      <a:hlink>
        <a:srgbClr val="9D1918"/>
      </a:hlink>
      <a:folHlink>
        <a:srgbClr val="D20F04"/>
      </a:folHlink>
    </a:clrScheme>
    <a:fontScheme name="Custom Design">
      <a:majorFont>
        <a:latin typeface="HelveticaNeue LT 45 Lt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2F2F"/>
        </a:dk2>
        <a:lt2>
          <a:srgbClr val="C5D1D7"/>
        </a:lt2>
        <a:accent1>
          <a:srgbClr val="046380"/>
        </a:accent1>
        <a:accent2>
          <a:srgbClr val="A7A37E"/>
        </a:accent2>
        <a:accent3>
          <a:srgbClr val="FFFFFF"/>
        </a:accent3>
        <a:accent4>
          <a:srgbClr val="000000"/>
        </a:accent4>
        <a:accent5>
          <a:srgbClr val="AAB7C0"/>
        </a:accent5>
        <a:accent6>
          <a:srgbClr val="979372"/>
        </a:accent6>
        <a:hlink>
          <a:srgbClr val="E6E2AF"/>
        </a:hlink>
        <a:folHlink>
          <a:srgbClr val="EFEC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5F4A05"/>
        </a:dk2>
        <a:lt2>
          <a:srgbClr val="C5D1D7"/>
        </a:lt2>
        <a:accent1>
          <a:srgbClr val="928E16"/>
        </a:accent1>
        <a:accent2>
          <a:srgbClr val="C5C259"/>
        </a:accent2>
        <a:accent3>
          <a:srgbClr val="FFFFFF"/>
        </a:accent3>
        <a:accent4>
          <a:srgbClr val="000000"/>
        </a:accent4>
        <a:accent5>
          <a:srgbClr val="C7C6AB"/>
        </a:accent5>
        <a:accent6>
          <a:srgbClr val="B2B050"/>
        </a:accent6>
        <a:hlink>
          <a:srgbClr val="8A6A07"/>
        </a:hlink>
        <a:folHlink>
          <a:srgbClr val="AD94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1F4012"/>
        </a:dk2>
        <a:lt2>
          <a:srgbClr val="C5D1D7"/>
        </a:lt2>
        <a:accent1>
          <a:srgbClr val="2E621C"/>
        </a:accent1>
        <a:accent2>
          <a:srgbClr val="4A992B"/>
        </a:accent2>
        <a:accent3>
          <a:srgbClr val="FFFFFF"/>
        </a:accent3>
        <a:accent4>
          <a:srgbClr val="000000"/>
        </a:accent4>
        <a:accent5>
          <a:srgbClr val="ADB7AB"/>
        </a:accent5>
        <a:accent6>
          <a:srgbClr val="428A26"/>
        </a:accent6>
        <a:hlink>
          <a:srgbClr val="7CE31F"/>
        </a:hlink>
        <a:folHlink>
          <a:srgbClr val="B0A9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FFFFFF"/>
        </a:lt1>
        <a:dk2>
          <a:srgbClr val="660F1E"/>
        </a:dk2>
        <a:lt2>
          <a:srgbClr val="C5D1D7"/>
        </a:lt2>
        <a:accent1>
          <a:srgbClr val="736B4B"/>
        </a:accent1>
        <a:accent2>
          <a:srgbClr val="B3A674"/>
        </a:accent2>
        <a:accent3>
          <a:srgbClr val="FFFFFF"/>
        </a:accent3>
        <a:accent4>
          <a:srgbClr val="000000"/>
        </a:accent4>
        <a:accent5>
          <a:srgbClr val="BCBAB1"/>
        </a:accent5>
        <a:accent6>
          <a:srgbClr val="A29668"/>
        </a:accent6>
        <a:hlink>
          <a:srgbClr val="9D1918"/>
        </a:hlink>
        <a:folHlink>
          <a:srgbClr val="D20F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FF"/>
        </a:lt1>
        <a:dk2>
          <a:srgbClr val="1B3540"/>
        </a:dk2>
        <a:lt2>
          <a:srgbClr val="C5D1D7"/>
        </a:lt2>
        <a:accent1>
          <a:srgbClr val="6BA6C1"/>
        </a:accent1>
        <a:accent2>
          <a:srgbClr val="B7D6E3"/>
        </a:accent2>
        <a:accent3>
          <a:srgbClr val="FFFFFF"/>
        </a:accent3>
        <a:accent4>
          <a:srgbClr val="000000"/>
        </a:accent4>
        <a:accent5>
          <a:srgbClr val="BAD0DD"/>
        </a:accent5>
        <a:accent6>
          <a:srgbClr val="A6C2CE"/>
        </a:accent6>
        <a:hlink>
          <a:srgbClr val="2B5566"/>
        </a:hlink>
        <a:folHlink>
          <a:srgbClr val="3E7B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NIBC 2013 Template">
  <a:themeElements>
    <a:clrScheme name="Custom 1">
      <a:dk1>
        <a:srgbClr val="000000"/>
      </a:dk1>
      <a:lt1>
        <a:srgbClr val="FFFFFF"/>
      </a:lt1>
      <a:dk2>
        <a:srgbClr val="660F1E"/>
      </a:dk2>
      <a:lt2>
        <a:srgbClr val="C5D1D7"/>
      </a:lt2>
      <a:accent1>
        <a:srgbClr val="736B4B"/>
      </a:accent1>
      <a:accent2>
        <a:srgbClr val="B3A674"/>
      </a:accent2>
      <a:accent3>
        <a:srgbClr val="FFFFFF"/>
      </a:accent3>
      <a:accent4>
        <a:srgbClr val="000000"/>
      </a:accent4>
      <a:accent5>
        <a:srgbClr val="BCBAB1"/>
      </a:accent5>
      <a:accent6>
        <a:srgbClr val="A29668"/>
      </a:accent6>
      <a:hlink>
        <a:srgbClr val="2A363C"/>
      </a:hlink>
      <a:folHlink>
        <a:srgbClr val="546D79"/>
      </a:folHlink>
    </a:clrScheme>
    <a:fontScheme name="Custom Design">
      <a:majorFont>
        <a:latin typeface="HelveticaNeue LT 45 Lt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2F2F"/>
        </a:dk2>
        <a:lt2>
          <a:srgbClr val="C5D1D7"/>
        </a:lt2>
        <a:accent1>
          <a:srgbClr val="046380"/>
        </a:accent1>
        <a:accent2>
          <a:srgbClr val="A7A37E"/>
        </a:accent2>
        <a:accent3>
          <a:srgbClr val="FFFFFF"/>
        </a:accent3>
        <a:accent4>
          <a:srgbClr val="000000"/>
        </a:accent4>
        <a:accent5>
          <a:srgbClr val="AAB7C0"/>
        </a:accent5>
        <a:accent6>
          <a:srgbClr val="979372"/>
        </a:accent6>
        <a:hlink>
          <a:srgbClr val="E6E2AF"/>
        </a:hlink>
        <a:folHlink>
          <a:srgbClr val="EFEC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5F4A05"/>
        </a:dk2>
        <a:lt2>
          <a:srgbClr val="C5D1D7"/>
        </a:lt2>
        <a:accent1>
          <a:srgbClr val="928E16"/>
        </a:accent1>
        <a:accent2>
          <a:srgbClr val="C5C259"/>
        </a:accent2>
        <a:accent3>
          <a:srgbClr val="FFFFFF"/>
        </a:accent3>
        <a:accent4>
          <a:srgbClr val="000000"/>
        </a:accent4>
        <a:accent5>
          <a:srgbClr val="C7C6AB"/>
        </a:accent5>
        <a:accent6>
          <a:srgbClr val="B2B050"/>
        </a:accent6>
        <a:hlink>
          <a:srgbClr val="8A6A07"/>
        </a:hlink>
        <a:folHlink>
          <a:srgbClr val="AD94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1F4012"/>
        </a:dk2>
        <a:lt2>
          <a:srgbClr val="C5D1D7"/>
        </a:lt2>
        <a:accent1>
          <a:srgbClr val="2E621C"/>
        </a:accent1>
        <a:accent2>
          <a:srgbClr val="4A992B"/>
        </a:accent2>
        <a:accent3>
          <a:srgbClr val="FFFFFF"/>
        </a:accent3>
        <a:accent4>
          <a:srgbClr val="000000"/>
        </a:accent4>
        <a:accent5>
          <a:srgbClr val="ADB7AB"/>
        </a:accent5>
        <a:accent6>
          <a:srgbClr val="428A26"/>
        </a:accent6>
        <a:hlink>
          <a:srgbClr val="7CE31F"/>
        </a:hlink>
        <a:folHlink>
          <a:srgbClr val="B0A9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FFFFFF"/>
        </a:lt1>
        <a:dk2>
          <a:srgbClr val="660F1E"/>
        </a:dk2>
        <a:lt2>
          <a:srgbClr val="C5D1D7"/>
        </a:lt2>
        <a:accent1>
          <a:srgbClr val="736B4B"/>
        </a:accent1>
        <a:accent2>
          <a:srgbClr val="B3A674"/>
        </a:accent2>
        <a:accent3>
          <a:srgbClr val="FFFFFF"/>
        </a:accent3>
        <a:accent4>
          <a:srgbClr val="000000"/>
        </a:accent4>
        <a:accent5>
          <a:srgbClr val="BCBAB1"/>
        </a:accent5>
        <a:accent6>
          <a:srgbClr val="A29668"/>
        </a:accent6>
        <a:hlink>
          <a:srgbClr val="9D1918"/>
        </a:hlink>
        <a:folHlink>
          <a:srgbClr val="D20F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FF"/>
        </a:lt1>
        <a:dk2>
          <a:srgbClr val="1B3540"/>
        </a:dk2>
        <a:lt2>
          <a:srgbClr val="C5D1D7"/>
        </a:lt2>
        <a:accent1>
          <a:srgbClr val="6BA6C1"/>
        </a:accent1>
        <a:accent2>
          <a:srgbClr val="B7D6E3"/>
        </a:accent2>
        <a:accent3>
          <a:srgbClr val="FFFFFF"/>
        </a:accent3>
        <a:accent4>
          <a:srgbClr val="000000"/>
        </a:accent4>
        <a:accent5>
          <a:srgbClr val="BAD0DD"/>
        </a:accent5>
        <a:accent6>
          <a:srgbClr val="A6C2CE"/>
        </a:accent6>
        <a:hlink>
          <a:srgbClr val="2B5566"/>
        </a:hlink>
        <a:folHlink>
          <a:srgbClr val="3E7B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NIBC 2013 Template">
  <a:themeElements>
    <a:clrScheme name="Custom 1">
      <a:dk1>
        <a:srgbClr val="000000"/>
      </a:dk1>
      <a:lt1>
        <a:srgbClr val="FFFFFF"/>
      </a:lt1>
      <a:dk2>
        <a:srgbClr val="660F1E"/>
      </a:dk2>
      <a:lt2>
        <a:srgbClr val="C5D1D7"/>
      </a:lt2>
      <a:accent1>
        <a:srgbClr val="736B4B"/>
      </a:accent1>
      <a:accent2>
        <a:srgbClr val="B3A674"/>
      </a:accent2>
      <a:accent3>
        <a:srgbClr val="FFFFFF"/>
      </a:accent3>
      <a:accent4>
        <a:srgbClr val="000000"/>
      </a:accent4>
      <a:accent5>
        <a:srgbClr val="BCBAB1"/>
      </a:accent5>
      <a:accent6>
        <a:srgbClr val="A29668"/>
      </a:accent6>
      <a:hlink>
        <a:srgbClr val="2A363C"/>
      </a:hlink>
      <a:folHlink>
        <a:srgbClr val="546D79"/>
      </a:folHlink>
    </a:clrScheme>
    <a:fontScheme name="Custom Design">
      <a:majorFont>
        <a:latin typeface="HelveticaNeue LT 45 Lt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2F2F"/>
        </a:dk2>
        <a:lt2>
          <a:srgbClr val="C5D1D7"/>
        </a:lt2>
        <a:accent1>
          <a:srgbClr val="046380"/>
        </a:accent1>
        <a:accent2>
          <a:srgbClr val="A7A37E"/>
        </a:accent2>
        <a:accent3>
          <a:srgbClr val="FFFFFF"/>
        </a:accent3>
        <a:accent4>
          <a:srgbClr val="000000"/>
        </a:accent4>
        <a:accent5>
          <a:srgbClr val="AAB7C0"/>
        </a:accent5>
        <a:accent6>
          <a:srgbClr val="979372"/>
        </a:accent6>
        <a:hlink>
          <a:srgbClr val="E6E2AF"/>
        </a:hlink>
        <a:folHlink>
          <a:srgbClr val="EFEC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5F4A05"/>
        </a:dk2>
        <a:lt2>
          <a:srgbClr val="C5D1D7"/>
        </a:lt2>
        <a:accent1>
          <a:srgbClr val="928E16"/>
        </a:accent1>
        <a:accent2>
          <a:srgbClr val="C5C259"/>
        </a:accent2>
        <a:accent3>
          <a:srgbClr val="FFFFFF"/>
        </a:accent3>
        <a:accent4>
          <a:srgbClr val="000000"/>
        </a:accent4>
        <a:accent5>
          <a:srgbClr val="C7C6AB"/>
        </a:accent5>
        <a:accent6>
          <a:srgbClr val="B2B050"/>
        </a:accent6>
        <a:hlink>
          <a:srgbClr val="8A6A07"/>
        </a:hlink>
        <a:folHlink>
          <a:srgbClr val="AD94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1F4012"/>
        </a:dk2>
        <a:lt2>
          <a:srgbClr val="C5D1D7"/>
        </a:lt2>
        <a:accent1>
          <a:srgbClr val="2E621C"/>
        </a:accent1>
        <a:accent2>
          <a:srgbClr val="4A992B"/>
        </a:accent2>
        <a:accent3>
          <a:srgbClr val="FFFFFF"/>
        </a:accent3>
        <a:accent4>
          <a:srgbClr val="000000"/>
        </a:accent4>
        <a:accent5>
          <a:srgbClr val="ADB7AB"/>
        </a:accent5>
        <a:accent6>
          <a:srgbClr val="428A26"/>
        </a:accent6>
        <a:hlink>
          <a:srgbClr val="7CE31F"/>
        </a:hlink>
        <a:folHlink>
          <a:srgbClr val="B0A9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FFFFFF"/>
        </a:lt1>
        <a:dk2>
          <a:srgbClr val="660F1E"/>
        </a:dk2>
        <a:lt2>
          <a:srgbClr val="C5D1D7"/>
        </a:lt2>
        <a:accent1>
          <a:srgbClr val="736B4B"/>
        </a:accent1>
        <a:accent2>
          <a:srgbClr val="B3A674"/>
        </a:accent2>
        <a:accent3>
          <a:srgbClr val="FFFFFF"/>
        </a:accent3>
        <a:accent4>
          <a:srgbClr val="000000"/>
        </a:accent4>
        <a:accent5>
          <a:srgbClr val="BCBAB1"/>
        </a:accent5>
        <a:accent6>
          <a:srgbClr val="A29668"/>
        </a:accent6>
        <a:hlink>
          <a:srgbClr val="9D1918"/>
        </a:hlink>
        <a:folHlink>
          <a:srgbClr val="D20F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FF"/>
        </a:lt1>
        <a:dk2>
          <a:srgbClr val="1B3540"/>
        </a:dk2>
        <a:lt2>
          <a:srgbClr val="C5D1D7"/>
        </a:lt2>
        <a:accent1>
          <a:srgbClr val="6BA6C1"/>
        </a:accent1>
        <a:accent2>
          <a:srgbClr val="B7D6E3"/>
        </a:accent2>
        <a:accent3>
          <a:srgbClr val="FFFFFF"/>
        </a:accent3>
        <a:accent4>
          <a:srgbClr val="000000"/>
        </a:accent4>
        <a:accent5>
          <a:srgbClr val="BAD0DD"/>
        </a:accent5>
        <a:accent6>
          <a:srgbClr val="A6C2CE"/>
        </a:accent6>
        <a:hlink>
          <a:srgbClr val="2B5566"/>
        </a:hlink>
        <a:folHlink>
          <a:srgbClr val="3E7B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240</TotalTime>
  <Words>202</Words>
  <PresentationFormat>On-screen Show (4:3)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16" baseType="lpstr">
      <vt:lpstr>MS PGothic</vt:lpstr>
      <vt:lpstr>MS PGothic</vt:lpstr>
      <vt:lpstr>SimSun</vt:lpstr>
      <vt:lpstr>Arial</vt:lpstr>
      <vt:lpstr>Calibri</vt:lpstr>
      <vt:lpstr>Helvetica</vt:lpstr>
      <vt:lpstr>Helvetica 45 Light</vt:lpstr>
      <vt:lpstr>Helvetica 65 Medium</vt:lpstr>
      <vt:lpstr>HelveticaNeue LT 45 Lt</vt:lpstr>
      <vt:lpstr>HelveticaNeue LT 65 Medium</vt:lpstr>
      <vt:lpstr>Wingdings</vt:lpstr>
      <vt:lpstr>2_NIBC 2013 Template</vt:lpstr>
      <vt:lpstr>1_Custom Design</vt:lpstr>
      <vt:lpstr>1_NIBC 2013 Template</vt:lpstr>
      <vt:lpstr>3_NIBC 2013 Template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2017-06-29T19:38:58Z</cp:lastPrinted>
  <dcterms:created xsi:type="dcterms:W3CDTF">2017-06-28T23:24:24Z</dcterms:created>
  <dcterms:modified xsi:type="dcterms:W3CDTF">2017-08-21T09:03:41Z</dcterms:modified>
</cp:coreProperties>
</file>