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  <p:sldMasterId id="2147483742" r:id="rId4"/>
  </p:sldMasterIdLst>
  <p:notesMasterIdLst>
    <p:notesMasterId r:id="rId6"/>
  </p:notesMasterIdLst>
  <p:sldIdLst>
    <p:sldId id="274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1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7E6E6"/>
    <a:srgbClr val="D6DCE4"/>
    <a:srgbClr val="1E3448"/>
    <a:srgbClr val="C5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5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1560" y="-90"/>
      </p:cViewPr>
      <p:guideLst>
        <p:guide orient="horz" pos="1071"/>
        <p:guide pos="2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18F4-A4D1-4463-B5A5-F2C905CC53A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3910-A55A-47FE-AD5B-C77573C6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7087" b="5118"/>
          <a:stretch>
            <a:fillRect/>
          </a:stretch>
        </p:blipFill>
        <p:spPr bwMode="auto">
          <a:xfrm>
            <a:off x="0" y="-762000"/>
            <a:ext cx="914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2250" y="1549400"/>
            <a:ext cx="8693150" cy="2012950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22250" y="228600"/>
            <a:ext cx="8693150" cy="1204913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646613"/>
            <a:ext cx="9144000" cy="73025"/>
          </a:xfrm>
          <a:prstGeom prst="rect">
            <a:avLst/>
          </a:prstGeom>
          <a:solidFill>
            <a:srgbClr val="003399"/>
          </a:solidFill>
          <a:ln w="25400" cap="rnd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-12700" y="3505200"/>
            <a:ext cx="9156700" cy="1143000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2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D8DE-2D6B-4C24-B8CF-7C5979232BA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6FD-282C-489A-962E-40694EF5ABF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4BB2-845E-45AA-824B-354D4FFC72F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CDDE-D385-489C-AA0B-D722B5063958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A9BE-1618-447C-9AF0-BCE8AFB8677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BC86-31AF-467A-8B53-D01B9347C10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7863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A7EF-9A19-4382-9829-898F1808ECE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8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C554-5279-47C8-8365-35103A55F5B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14C1-FF38-4348-8732-D15A8B4C6B1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D793-4B58-421B-A331-643B721FF0D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5D81E-DC9E-4BC2-8A89-72B8DAE3617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5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473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7354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7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1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3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57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05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5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2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4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1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4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2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0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6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2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56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5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1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30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45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2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9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4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03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8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07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9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6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3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81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0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2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2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5710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78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2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9" y="1724027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6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1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8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66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42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3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8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13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65115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5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2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9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9" y="4138615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77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3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 smtClean="0">
                <a:solidFill>
                  <a:srgbClr val="FFFFFF"/>
                </a:solidFill>
                <a:latin typeface="Helvetica"/>
              </a:rPr>
              <a:t>2017 Copyright © NIBCLive.com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71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0"/>
            <a:ext cx="9144000" cy="1449388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65113"/>
            <a:ext cx="864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0" y="1430338"/>
            <a:ext cx="9144000" cy="117475"/>
          </a:xfrm>
          <a:prstGeom prst="rect">
            <a:avLst/>
          </a:prstGeom>
          <a:solidFill>
            <a:srgbClr val="003399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667500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900">
                <a:solidFill>
                  <a:schemeClr val="bg1"/>
                </a:solidFill>
                <a:latin typeface="Helvetica 65 Medium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18FE818B-1719-45C0-B5B6-53F9FCE42C75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4450" y="6692900"/>
            <a:ext cx="4117975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900" dirty="0">
                <a:solidFill>
                  <a:srgbClr val="FFFFFF"/>
                </a:solidFill>
                <a:latin typeface="Helvetica 65 Medium" pitchFamily="34" charset="0"/>
                <a:ea typeface="ＭＳ Ｐゴシック" pitchFamily="34" charset="-128"/>
              </a:rPr>
              <a:t>National Investment Banking Competition 2012</a:t>
            </a:r>
            <a:endParaRPr lang="en-AU" sz="900" dirty="0">
              <a:solidFill>
                <a:srgbClr val="FFFFFF"/>
              </a:solidFill>
              <a:latin typeface="Helvetica 65 Medium" pitchFamily="34" charset="0"/>
              <a:ea typeface="ＭＳ Ｐゴシック" pitchFamily="34" charset="-128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222250" y="1549400"/>
            <a:ext cx="8693150" cy="5073650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222250" y="228600"/>
            <a:ext cx="8693150" cy="1195388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 l="28958" r="60117"/>
          <a:stretch>
            <a:fillRect/>
          </a:stretch>
        </p:blipFill>
        <p:spPr bwMode="auto">
          <a:xfrm>
            <a:off x="0" y="1536700"/>
            <a:ext cx="9874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9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1"/>
            <a:ext cx="9144000" cy="761999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19" y="6673446"/>
            <a:ext cx="6116065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2015 – Strictly Confidential | Not for Public Distribution | Preliminary Draft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8" name="Picture 2" descr="http://www.nibc.ca/sites/all/themes/nibc/logo.png"/>
          <p:cNvPicPr>
            <a:picLocks noChangeAspect="1" noChangeArrowheads="1"/>
          </p:cNvPicPr>
          <p:nvPr/>
        </p:nvPicPr>
        <p:blipFill rotWithShape="1"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12391"/>
          <a:stretch/>
        </p:blipFill>
        <p:spPr bwMode="auto">
          <a:xfrm>
            <a:off x="8118767" y="132174"/>
            <a:ext cx="835742" cy="4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2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2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6" y="1724027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5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 smtClean="0">
                <a:solidFill>
                  <a:srgbClr val="FFFFFF"/>
                </a:solidFill>
                <a:latin typeface="Helvetica"/>
              </a:rPr>
              <a:t>2017 Copyright © NIBCLive.com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5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697" y="1383231"/>
            <a:ext cx="8594490" cy="592243"/>
          </a:xfrm>
        </p:spPr>
        <p:txBody>
          <a:bodyPr/>
          <a:lstStyle/>
          <a:p>
            <a:pPr algn="l" eaLnBrk="1" hangingPunct="1"/>
            <a:r>
              <a:rPr lang="en-AU" altLang="zh-CN" dirty="0">
                <a:ea typeface="SimSun" pitchFamily="2" charset="-122"/>
              </a:rPr>
              <a:t>Business Models</a:t>
            </a:r>
            <a:endParaRPr lang="en-US" altLang="zh-CN" sz="2400" dirty="0">
              <a:ea typeface="SimSun" pitchFamily="2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11110"/>
              </p:ext>
            </p:extLst>
          </p:nvPr>
        </p:nvGraphicFramePr>
        <p:xfrm>
          <a:off x="332096" y="1767999"/>
          <a:ext cx="8484020" cy="4665321"/>
        </p:xfrm>
        <a:graphic>
          <a:graphicData uri="http://schemas.openxmlformats.org/drawingml/2006/table">
            <a:tbl>
              <a:tblPr/>
              <a:tblGrid>
                <a:gridCol w="757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5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946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68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97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0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Business Model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E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E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E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E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890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FY13 Revenues</a:t>
                      </a:r>
                      <a:r>
                        <a:rPr lang="en-US" sz="85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/ </a:t>
                      </a:r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EBITDA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Strategy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Genres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Geography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algn="l" fontAlgn="b"/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$4.6bn / $1.7bn (37%)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Produce development based on franchises that have potential to sustain customer appeal over long periods of time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Specializes in first person shooter &amp; open world concept games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Mobile &amp; social gaming trend are not priority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Hardcore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World of </a:t>
                      </a:r>
                      <a:r>
                        <a:rPr lang="en-US" sz="85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Warcraft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Call of Duty, </a:t>
                      </a:r>
                      <a:r>
                        <a:rPr lang="en-US" sz="85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Starcraft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Guitar Hero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(53%)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 (40%)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Asia Pacific (7%)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607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$1.2bn / $698m (30%)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focus on organic growth &amp; capitalize on digital distribution initiatives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Strong developers 2K Games and </a:t>
                      </a:r>
                      <a:r>
                        <a:rPr lang="en-US" sz="85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Rockstar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Games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Dependent on success of a couple of franchises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Hardcore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Grand Theft Auto, 2K Sports titles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(47%)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(53%)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85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4195">
                <a:tc>
                  <a:txBody>
                    <a:bodyPr/>
                    <a:lstStyle/>
                    <a:p>
                      <a:pPr algn="l" fontAlgn="b"/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$873m / $63m (7%)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Strong focus on developing mobile games based on consumer demand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Successful franchises that generated large amount of attention and demand 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Volatile revenue driven by dependency on hit or miss titles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Casual &amp; social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Farmville, </a:t>
                      </a:r>
                      <a:r>
                        <a:rPr lang="en-US" sz="85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Zynga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Poker, Words with Friends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85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(60%)</a:t>
                      </a:r>
                      <a:endParaRPr lang="uk-UA" sz="85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(40%)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125000"/>
                        <a:buFont typeface="Wingdings" charset="2"/>
                        <a:buChar char="§"/>
                        <a:tabLst/>
                        <a:defRPr/>
                      </a:pPr>
                      <a:endParaRPr lang="en-US" sz="85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4195">
                <a:tc>
                  <a:txBody>
                    <a:bodyPr/>
                    <a:lstStyle/>
                    <a:p>
                      <a:pPr algn="l" fontAlgn="b"/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$1.6bn / $607m (38%)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Bring social and interactive experiences to its games, with focus on creating games for new console platforms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 couple strong franchises that generated attention, along with benefits of </a:t>
                      </a:r>
                      <a:r>
                        <a:rPr lang="en-US" sz="85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Uplay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its online distribution portal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Historical poor performance in casual game market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Hardcore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Assassin’s Creed, Just Dance, Ghost Recon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(50%)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 (40%)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Asia-Pacific (6%)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(4%)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5069">
                <a:tc>
                  <a:txBody>
                    <a:bodyPr/>
                    <a:lstStyle/>
                    <a:p>
                      <a:pPr algn="l" fontAlgn="b"/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$7.7bn / -$288m (-4%)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Content-first strategy, believing hardware sales will follow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Strong brand after +25 years in the video game industry and historic popularity of their console games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Continued decline in Wii and DS game sales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Hardcore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Mario, Pokémon, Wii Series, The Legend of Zelda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Japan (33%)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(37%)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 (27%)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(3%)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0962">
                <a:tc>
                  <a:txBody>
                    <a:bodyPr/>
                    <a:lstStyle/>
                    <a:p>
                      <a:pPr algn="l" fontAlgn="b"/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$4.0bn / $944m (24%) 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Obtain a higher digital mix of revenues and develop select number of blockbuster titles for console &amp; digital games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Proven and strong franchises (EA Sports) that bring stability to revenue stream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Difficulty in developing blockbuster hits, execution of game releases, poor game quality , low customer satisfaction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Hardcore/Casual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Sims, Need for Speed, Madden NFL, FIFA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(42%)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(58%)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 descr="C:\Users\pchua1\Desktop\NIBC\Case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56" y="2190951"/>
            <a:ext cx="618403" cy="34232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3916" t="12996" r="21955" b="7490"/>
          <a:stretch/>
        </p:blipFill>
        <p:spPr>
          <a:xfrm>
            <a:off x="469257" y="2742033"/>
            <a:ext cx="579750" cy="538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14516" r="20083"/>
          <a:stretch/>
        </p:blipFill>
        <p:spPr>
          <a:xfrm>
            <a:off x="460022" y="3455871"/>
            <a:ext cx="563598" cy="54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935" y="4233111"/>
            <a:ext cx="670418" cy="547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256" y="5635191"/>
            <a:ext cx="555189" cy="547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/>
          <a:srcRect t="19908" b="23978"/>
          <a:stretch/>
        </p:blipFill>
        <p:spPr>
          <a:xfrm>
            <a:off x="393056" y="4979871"/>
            <a:ext cx="659597" cy="27385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1D5CA43-0259-4894-980C-539D77120617}"/>
              </a:ext>
            </a:extLst>
          </p:cNvPr>
          <p:cNvSpPr txBox="1">
            <a:spLocks/>
          </p:cNvSpPr>
          <p:nvPr/>
        </p:nvSpPr>
        <p:spPr bwMode="auto">
          <a:xfrm>
            <a:off x="219075" y="254000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pPr defTabSz="914400"/>
            <a:r>
              <a:rPr lang="en-CA" kern="0" dirty="0">
                <a:solidFill>
                  <a:srgbClr val="FFFFFF"/>
                </a:solidFill>
              </a:rPr>
              <a:t>Business Models (EA)</a:t>
            </a:r>
            <a:endParaRPr lang="en-CA" kern="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B6C55D0-0C51-4667-9871-ECA4817EC4D7}"/>
              </a:ext>
            </a:extLst>
          </p:cNvPr>
          <p:cNvSpPr txBox="1"/>
          <p:nvPr/>
        </p:nvSpPr>
        <p:spPr>
          <a:xfrm>
            <a:off x="212487" y="1097422"/>
            <a:ext cx="8517466" cy="48288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0000" tIns="45720" bIns="45720" rtlCol="0" anchor="ctr" anchorCtr="0">
            <a:spAutoFit/>
          </a:bodyPr>
          <a:lstStyle/>
          <a:p>
            <a:pPr defTabSz="663575" eaLnBrk="0" hangingPunct="0">
              <a:lnSpc>
                <a:spcPct val="110000"/>
              </a:lnSpc>
              <a:spcAft>
                <a:spcPts val="100"/>
              </a:spcAft>
              <a:buClr>
                <a:srgbClr val="003399"/>
              </a:buClr>
              <a:defRPr/>
            </a:pPr>
            <a:r>
              <a:rPr lang="en-US" sz="1200" b="1" dirty="0">
                <a:solidFill>
                  <a:srgbClr val="444960"/>
                </a:solidFill>
              </a:rPr>
              <a:t>Each major player has focus on particular genres and channels with fairly significant variation in EBITDA margin; EA higher cost structure due to larger number of titles and product quality has recently lagged</a:t>
            </a:r>
          </a:p>
        </p:txBody>
      </p:sp>
    </p:spTree>
    <p:extLst>
      <p:ext uri="{BB962C8B-B14F-4D97-AF65-F5344CB8AC3E}">
        <p14:creationId xmlns:p14="http://schemas.microsoft.com/office/powerpoint/2010/main" val="30225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4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9D1918"/>
      </a:hlink>
      <a:folHlink>
        <a:srgbClr val="D20F04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202</TotalTime>
  <Words>497</Words>
  <PresentationFormat>On-screen Show (4:3)</PresentationFormat>
  <Paragraphs>61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2_NIBC 2013 Template</vt:lpstr>
      <vt:lpstr>1_Custom Design</vt:lpstr>
      <vt:lpstr>1_NIBC 2013 Template</vt:lpstr>
      <vt:lpstr>3_NIBC 2013 Template</vt:lpstr>
      <vt:lpstr>Business Models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2017-06-29T19:38:58Z</cp:lastPrinted>
  <dcterms:created xsi:type="dcterms:W3CDTF">2017-06-28T23:24:24Z</dcterms:created>
  <dcterms:modified xsi:type="dcterms:W3CDTF">2017-07-18T20:34:50Z</dcterms:modified>
</cp:coreProperties>
</file>