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42" r:id="rId4"/>
  </p:sldMasterIdLst>
  <p:notesMasterIdLst>
    <p:notesMasterId r:id="rId6"/>
  </p:notesMasterIdLst>
  <p:sldIdLst>
    <p:sldId id="274" r:id="rId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1" userDrawn="1">
          <p15:clr>
            <a:srgbClr val="A4A3A4"/>
          </p15:clr>
        </p15:guide>
        <p15:guide id="2" pos="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E7E6E6"/>
    <a:srgbClr val="D6DCE4"/>
    <a:srgbClr val="1E3448"/>
    <a:srgbClr val="C5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2" y="588"/>
      </p:cViewPr>
      <p:guideLst>
        <p:guide orient="horz" pos="1071"/>
        <p:guide pos="20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918F4-A4D1-4463-B5A5-F2C905CC53A8}" type="datetimeFigureOut">
              <a:rPr lang="en-US" smtClean="0"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E3910-A55A-47FE-AD5B-C77573C65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60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87" b="5118"/>
          <a:stretch>
            <a:fillRect/>
          </a:stretch>
        </p:blipFill>
        <p:spPr bwMode="auto">
          <a:xfrm>
            <a:off x="0" y="-762000"/>
            <a:ext cx="914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2250" y="1549400"/>
            <a:ext cx="8693150" cy="2012950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222250" y="228600"/>
            <a:ext cx="8693150" cy="1204913"/>
          </a:xfrm>
          <a:prstGeom prst="rect">
            <a:avLst/>
          </a:prstGeom>
          <a:noFill/>
          <a:ln w="317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latin typeface="Helvetica 45 Light" pitchFamily="34" charset="0"/>
              <a:ea typeface="ＭＳ Ｐゴシック" pitchFamily="34" charset="-128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4646613"/>
            <a:ext cx="9144000" cy="73025"/>
          </a:xfrm>
          <a:prstGeom prst="rect">
            <a:avLst/>
          </a:prstGeom>
          <a:solidFill>
            <a:srgbClr val="003399"/>
          </a:solidFill>
          <a:ln w="25400" cap="rnd" algn="ctr">
            <a:solidFill>
              <a:srgbClr val="003399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-12700" y="3505200"/>
            <a:ext cx="9156700" cy="1143000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622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D8DE-2D6B-4C24-B8CF-7C5979232BA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6FD-282C-489A-962E-40694EF5ABF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49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4BB2-845E-45AA-824B-354D4FFC72F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CDDE-D385-489C-AA0B-D722B5063958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FA9BE-1618-447C-9AF0-BCE8AFB8677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5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BC86-31AF-467A-8B53-D01B9347C105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5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278634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A7EF-9A19-4382-9829-898F1808ECE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8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FC554-5279-47C8-8365-35103A55F5BD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6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14C1-FF38-4348-8732-D15A8B4C6B1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4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793-4B58-421B-A331-643B721FF0D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5D81E-DC9E-4BC2-8A89-72B8DAE36170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59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0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147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897D5-DBA7-4E3C-AC3D-2764B58DDF5F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3735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87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85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0A35-C9BA-4ADA-8F97-E522206A8916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61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357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31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57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05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40DAB-4FB3-4600-B0DF-8EEE5E84EF0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98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65113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3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CB2A-8111-4F3E-B9DE-E060B8F04A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254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8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8" y="4138613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F0278-6018-455A-853E-75708C3EB08B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528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6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15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5" y="1724025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8" y="1724025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DF075-FB03-4886-8FC9-7048671DDBF9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244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1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449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2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0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66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18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0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56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35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4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0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71FB-7503-416E-A858-6E9CECE3153A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2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41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30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454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8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99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4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031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188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1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39D2D-3F0F-4A80-A501-61C07349BD3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078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99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76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733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8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90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96525" y="953725"/>
            <a:ext cx="8505945" cy="517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205738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SG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AC98A4-889E-464B-B279-E830E8E80C4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227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1437" y="0"/>
            <a:ext cx="9286876" cy="35052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222250" y="4559300"/>
            <a:ext cx="8693150" cy="2063750"/>
          </a:xfrm>
          <a:prstGeom prst="rect">
            <a:avLst/>
          </a:prstGeom>
          <a:noFill/>
          <a:ln w="3175">
            <a:solidFill>
              <a:srgbClr val="3E7B94">
                <a:alpha val="50195"/>
              </a:srgbClr>
            </a:solidFill>
            <a:miter lim="800000"/>
            <a:headEnd/>
            <a:tailEnd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sz="18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71437" y="3505200"/>
            <a:ext cx="9286875" cy="1143000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870450"/>
            <a:ext cx="8288338" cy="1295400"/>
          </a:xfrm>
          <a:ln/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2"/>
                </a:solidFill>
                <a:latin typeface="HelveticaNeue LT 65 Medium" pitchFamily="2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476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466725" y="3524252"/>
            <a:ext cx="8248650" cy="114141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5710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2"/>
          <p:cNvSpPr txBox="1">
            <a:spLocks noChangeArrowheads="1"/>
          </p:cNvSpPr>
          <p:nvPr userDrawn="1"/>
        </p:nvSpPr>
        <p:spPr bwMode="auto">
          <a:xfrm>
            <a:off x="222250" y="238125"/>
            <a:ext cx="863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FFFFFF"/>
              </a:solidFill>
              <a:ea typeface="SimSun"/>
              <a:cs typeface="SimSun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78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20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9" y="1724027"/>
            <a:ext cx="36433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EB3E9-572A-4C79-9EE6-0B98A504B731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6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2251" y="193675"/>
            <a:ext cx="8645525" cy="61595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80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66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9421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6523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8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135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9" y="265115"/>
            <a:ext cx="2160587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250" y="265115"/>
            <a:ext cx="6332538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028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65113"/>
            <a:ext cx="8645525" cy="54451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43026" y="1724027"/>
            <a:ext cx="3643313" cy="467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8739" y="1724025"/>
            <a:ext cx="3643312" cy="226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8739" y="4138615"/>
            <a:ext cx="3643312" cy="226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7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1" y="205740"/>
            <a:ext cx="8645525" cy="6038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3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B8E6-932B-49DC-9775-13DED6D9F664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7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408B-CB77-4DA6-9625-0AD6E7E2BC6C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65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43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2017 Copyright © NIBCLive.com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571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0"/>
            <a:ext cx="9144000" cy="1449388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65113"/>
            <a:ext cx="8645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0" y="1430338"/>
            <a:ext cx="9144000" cy="117475"/>
          </a:xfrm>
          <a:prstGeom prst="rect">
            <a:avLst/>
          </a:prstGeom>
          <a:solidFill>
            <a:srgbClr val="003399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0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accent2"/>
          </a:solidFill>
          <a:ln w="25400" cap="rnd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4063" y="6667500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900">
                <a:solidFill>
                  <a:schemeClr val="bg1"/>
                </a:solidFill>
                <a:latin typeface="Helvetica 65 Medium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18FE818B-1719-45C0-B5B6-53F9FCE42C75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44450" y="6692900"/>
            <a:ext cx="4117975" cy="138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900" dirty="0">
                <a:solidFill>
                  <a:srgbClr val="FFFFFF"/>
                </a:solidFill>
                <a:latin typeface="Helvetica 65 Medium" pitchFamily="34" charset="0"/>
                <a:ea typeface="ＭＳ Ｐゴシック" pitchFamily="34" charset="-128"/>
              </a:rPr>
              <a:t>National Investment Banking Competition 2012</a:t>
            </a:r>
            <a:endParaRPr lang="en-AU" sz="900" dirty="0">
              <a:solidFill>
                <a:srgbClr val="FFFFFF"/>
              </a:solidFill>
              <a:latin typeface="Helvetica 65 Medium" pitchFamily="34" charset="0"/>
              <a:ea typeface="ＭＳ Ｐゴシック" pitchFamily="34" charset="-128"/>
            </a:endParaRPr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auto">
          <a:xfrm>
            <a:off x="222250" y="1549400"/>
            <a:ext cx="8693150" cy="5073650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SG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222250" y="228600"/>
            <a:ext cx="8693150" cy="1195388"/>
          </a:xfrm>
          <a:prstGeom prst="rect">
            <a:avLst/>
          </a:prstGeom>
          <a:noFill/>
          <a:ln w="3175">
            <a:solidFill>
              <a:schemeClr val="bg2">
                <a:alpha val="74901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50000"/>
              </a:spcAft>
              <a:defRPr/>
            </a:pPr>
            <a:endParaRPr lang="en-US" sz="9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 cstate="print"/>
          <a:srcRect l="28958" r="60117"/>
          <a:stretch>
            <a:fillRect/>
          </a:stretch>
        </p:blipFill>
        <p:spPr bwMode="auto">
          <a:xfrm>
            <a:off x="0" y="1536700"/>
            <a:ext cx="9874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292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1"/>
            <a:ext cx="9144000" cy="761999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0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5" y="1724025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37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5175" y="6666738"/>
            <a:ext cx="1905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spcAft>
                <a:spcPct val="50000"/>
              </a:spcAft>
              <a:defRPr sz="800">
                <a:solidFill>
                  <a:schemeClr val="bg1"/>
                </a:solidFill>
                <a:latin typeface="+mn-lt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defRPr/>
            </a:pPr>
            <a:fld id="{019208B9-FB36-42BC-B109-D7D12325CF41}" type="slidenum">
              <a:rPr lang="en-AU">
                <a:solidFill>
                  <a:srgbClr val="FFFFFF"/>
                </a:solidFill>
              </a:rPr>
              <a:pPr fontAlgn="base">
                <a:defRPr/>
              </a:pPr>
              <a:t>‹#›</a:t>
            </a:fld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19" y="6673446"/>
            <a:ext cx="6116065" cy="1231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National Investment Banking Competition 2015 – Strictly Confidential | Not for Public Distribution | Preliminary Draft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  <p:pic>
        <p:nvPicPr>
          <p:cNvPr id="8" name="Picture 2" descr="http://www.nibc.ca/sites/all/themes/nibc/logo.png"/>
          <p:cNvPicPr>
            <a:picLocks noChangeAspect="1" noChangeArrowheads="1"/>
          </p:cNvPicPr>
          <p:nvPr/>
        </p:nvPicPr>
        <p:blipFill rotWithShape="1">
          <a:blip r:embed="rId4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0" b="12391"/>
          <a:stretch/>
        </p:blipFill>
        <p:spPr bwMode="auto">
          <a:xfrm>
            <a:off x="8118767" y="132174"/>
            <a:ext cx="835742" cy="48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42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  <p:sldLayoutId id="2147483741" r:id="rId4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2"/>
            <a:ext cx="9144000" cy="1000125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2251" y="237600"/>
            <a:ext cx="86455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43026" y="1724027"/>
            <a:ext cx="7439025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11"/>
          <p:cNvSpPr>
            <a:spLocks noChangeArrowheads="1"/>
          </p:cNvSpPr>
          <p:nvPr/>
        </p:nvSpPr>
        <p:spPr bwMode="auto">
          <a:xfrm>
            <a:off x="0" y="6621465"/>
            <a:ext cx="9144000" cy="236537"/>
          </a:xfrm>
          <a:prstGeom prst="rect">
            <a:avLst/>
          </a:prstGeom>
          <a:solidFill>
            <a:srgbClr val="0E1724"/>
          </a:solidFill>
          <a:ln>
            <a:noFill/>
          </a:ln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121120" y="6673445"/>
            <a:ext cx="5583012" cy="12311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GB" sz="800" dirty="0">
                <a:solidFill>
                  <a:srgbClr val="FFFFFF"/>
                </a:solidFill>
                <a:latin typeface="Helvetica"/>
              </a:rPr>
              <a:t>2017 Copyright © NIBCLive.com – Not for Redistribution</a:t>
            </a:r>
            <a:endParaRPr lang="en-AU" sz="800" dirty="0">
              <a:solidFill>
                <a:srgbClr val="FFFFFF"/>
              </a:solidFill>
              <a:latin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9541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Neue LT 45 Lt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600"/>
        </a:spcAft>
        <a:buClr>
          <a:srgbClr val="003399"/>
        </a:buClr>
        <a:buFont typeface="Wingdings" pitchFamily="2" charset="2"/>
        <a:buChar char="n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2pPr>
      <a:lvl3pPr marL="5842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3pPr>
      <a:lvl4pPr marL="749300" indent="-1635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4pPr>
      <a:lvl5pPr marL="952500" indent="-201613" algn="l" rtl="0" eaLnBrk="0" fontAlgn="base" hangingPunct="0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5pPr>
      <a:lvl6pPr marL="14097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6pPr>
      <a:lvl7pPr marL="18669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7pPr>
      <a:lvl8pPr marL="23241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8pPr>
      <a:lvl9pPr marL="2781300" indent="-201613" algn="l" rtl="0" fontAlgn="base">
        <a:spcBef>
          <a:spcPct val="0"/>
        </a:spcBef>
        <a:spcAft>
          <a:spcPts val="600"/>
        </a:spcAft>
        <a:buClr>
          <a:schemeClr val="bg2"/>
        </a:buClr>
        <a:buChar char="—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697" y="1383231"/>
            <a:ext cx="8594490" cy="592243"/>
          </a:xfrm>
        </p:spPr>
        <p:txBody>
          <a:bodyPr/>
          <a:lstStyle/>
          <a:p>
            <a:pPr algn="l" eaLnBrk="1" hangingPunct="1"/>
            <a:r>
              <a:rPr lang="en-AU" altLang="zh-CN" dirty="0">
                <a:ea typeface="SimSun" pitchFamily="2" charset="-122"/>
              </a:rPr>
              <a:t>Business Models</a:t>
            </a:r>
            <a:endParaRPr lang="en-US" altLang="zh-CN" sz="2400" dirty="0">
              <a:ea typeface="SimSun" pitchFamily="2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911110"/>
              </p:ext>
            </p:extLst>
          </p:nvPr>
        </p:nvGraphicFramePr>
        <p:xfrm>
          <a:off x="332096" y="1767999"/>
          <a:ext cx="8484020" cy="4665321"/>
        </p:xfrm>
        <a:graphic>
          <a:graphicData uri="http://schemas.openxmlformats.org/drawingml/2006/table">
            <a:tbl>
              <a:tblPr/>
              <a:tblGrid>
                <a:gridCol w="75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4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0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Business Model</a:t>
                      </a: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DBE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890">
                <a:tc>
                  <a:txBody>
                    <a:bodyPr/>
                    <a:lstStyle/>
                    <a:p>
                      <a:pPr algn="l" fontAlgn="b"/>
                      <a:endParaRPr lang="en-US" sz="85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FY13 Revenues</a:t>
                      </a:r>
                      <a:r>
                        <a:rPr lang="en-US" sz="850" b="1" i="0" u="none" strike="noStrik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/ </a:t>
                      </a: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EBITDA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Strategy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Genres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Geography</a:t>
                      </a:r>
                    </a:p>
                  </a:txBody>
                  <a:tcPr marL="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753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$4.6bn / $1.7bn (37%)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Produce development based on franchises that have potential to sustain customer appeal over long periods of time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Specializes in first person shooter &amp; open world concept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Mobile &amp; social gaming trend are not priority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World of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Warcraft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Call of Duty,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Starcraft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Guitar Hero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(53%)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(40%)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 Pacific (7%)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07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$1.2bn / $698m (30%)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focus on organic growth &amp; capitalize on digital distribution initiatives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developers 2K Games and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Rockstar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Dependent on success of a couple of franchises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Grand Theft Auto, 2K Sports titles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(47%)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(53%)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195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$873m / $63m (7%)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focus on developing mobile games based on consumer demand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Successful franchises that generated large amount of attention and demand 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Volatile revenue driven by dependency on hit or miss titles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Casual &amp; social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Farmville,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Zynga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Poker, Words with Friends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(60%)</a:t>
                      </a:r>
                      <a:endParaRPr lang="uk-UA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(40%)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125000"/>
                        <a:buFont typeface="Wingdings" charset="2"/>
                        <a:buChar char="§"/>
                        <a:tabLst/>
                        <a:defRPr/>
                      </a:pPr>
                      <a:endParaRPr lang="en-US" sz="85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195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$1.6bn / $607m (38%)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Bring social and interactive experiences to its games, with focus on creating games for new console platforms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A couple strong franchises that generated attention, along with benefits of </a:t>
                      </a:r>
                      <a:r>
                        <a:rPr lang="en-US" sz="85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Uplay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its online distribution portal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Historical poor performance in casual game market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Assassin’s Creed, Just Dance, Ghost Recon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(50%)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(40%)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Asia-Pacific (6%)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(4%)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5069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$7.7bn / -$288m (-4%)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Content-first strategy, believing hardware sales will follow 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Strong brand after +25 years in the video game industry and historic popularity of their console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Continued decline in Wii and DS game sales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Mario, Pokémon, Wii Series, The Legend of Zelda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Japan (33%)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(37%)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Europe (27%)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Other (3%)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0962">
                <a:tc>
                  <a:txBody>
                    <a:bodyPr/>
                    <a:lstStyle/>
                    <a:p>
                      <a:pPr algn="l" fontAlgn="b"/>
                      <a:endParaRPr lang="en-US" sz="850" b="1" i="0" u="none" strike="noStrike" dirty="0">
                        <a:solidFill>
                          <a:srgbClr val="444960"/>
                        </a:solidFill>
                        <a:latin typeface="+mn-lt"/>
                      </a:endParaRPr>
                    </a:p>
                  </a:txBody>
                  <a:tcPr marL="45720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003399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$4.0bn / $944m (24%) </a:t>
                      </a:r>
                    </a:p>
                  </a:txBody>
                  <a:tcPr marL="27432" marR="0"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Strategy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Obtain a higher digital mix of revenues and develop select number of blockbuster titles for console &amp; digital games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Strength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Proven and strong franchises (EA Sports) that bring stability to revenue stream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Difficulty in developing blockbuster hits, execution of game releases, poor game quality , low customer satisfaction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Hardcore/Casual gamers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Sims, Need for Speed, Madden NFL, FIFA 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North America (42%)</a:t>
                      </a:r>
                    </a:p>
                    <a:p>
                      <a:pPr marL="115888" marR="0" lvl="0" indent="-1158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>
                          <a:srgbClr val="1E3448"/>
                        </a:buClr>
                        <a:buSzPct val="70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85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International (58%)</a:t>
                      </a:r>
                    </a:p>
                  </a:txBody>
                  <a:tcPr marL="27432" marR="0" marT="18288" marB="18288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256" y="2190951"/>
            <a:ext cx="618403" cy="34232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23916" t="12996" r="21955" b="7490"/>
          <a:stretch/>
        </p:blipFill>
        <p:spPr>
          <a:xfrm>
            <a:off x="469257" y="2742033"/>
            <a:ext cx="579750" cy="538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14516" r="20083"/>
          <a:stretch/>
        </p:blipFill>
        <p:spPr>
          <a:xfrm>
            <a:off x="460022" y="3455871"/>
            <a:ext cx="563598" cy="54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935" y="4233111"/>
            <a:ext cx="670418" cy="547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256" y="5635191"/>
            <a:ext cx="555189" cy="547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t="19908" b="23978"/>
          <a:stretch/>
        </p:blipFill>
        <p:spPr>
          <a:xfrm>
            <a:off x="393056" y="4979871"/>
            <a:ext cx="659597" cy="27385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1D5CA43-0259-4894-980C-539D77120617}"/>
              </a:ext>
            </a:extLst>
          </p:cNvPr>
          <p:cNvSpPr txBox="1">
            <a:spLocks/>
          </p:cNvSpPr>
          <p:nvPr/>
        </p:nvSpPr>
        <p:spPr bwMode="auto">
          <a:xfrm>
            <a:off x="219075" y="254000"/>
            <a:ext cx="8645525" cy="6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HelveticaNeue LT 45 Lt" pitchFamily="34" charset="0"/>
                <a:cs typeface="Arial" charset="0"/>
              </a:defRPr>
            </a:lvl9pPr>
          </a:lstStyle>
          <a:p>
            <a:pPr defTabSz="914400"/>
            <a:r>
              <a:rPr lang="en-CA" kern="0" dirty="0">
                <a:solidFill>
                  <a:srgbClr val="FFFFFF"/>
                </a:solidFill>
              </a:rPr>
              <a:t>Business Models (EA)</a:t>
            </a:r>
            <a:endParaRPr lang="en-CA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6C55D0-0C51-4667-9871-ECA4817EC4D7}"/>
              </a:ext>
            </a:extLst>
          </p:cNvPr>
          <p:cNvSpPr txBox="1"/>
          <p:nvPr/>
        </p:nvSpPr>
        <p:spPr>
          <a:xfrm>
            <a:off x="212487" y="1097422"/>
            <a:ext cx="8517466" cy="48288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90000" tIns="45720" bIns="45720" rtlCol="0" anchor="ctr" anchorCtr="0">
            <a:spAutoFit/>
          </a:bodyPr>
          <a:lstStyle/>
          <a:p>
            <a:pPr defTabSz="663575" eaLnBrk="0" hangingPunct="0">
              <a:lnSpc>
                <a:spcPct val="110000"/>
              </a:lnSpc>
              <a:spcAft>
                <a:spcPts val="100"/>
              </a:spcAft>
              <a:buClr>
                <a:srgbClr val="003399"/>
              </a:buClr>
              <a:defRPr/>
            </a:pPr>
            <a:r>
              <a:rPr lang="en-US" sz="1200" b="1" dirty="0">
                <a:solidFill>
                  <a:srgbClr val="444960"/>
                </a:solidFill>
              </a:rPr>
              <a:t>Each major player has focus on particular genres and channels with fairly significant variation in EBITDA margin; EA higher cost structure due to larger number of titles and product quality has recently lagged</a:t>
            </a:r>
          </a:p>
        </p:txBody>
      </p:sp>
    </p:spTree>
    <p:extLst>
      <p:ext uri="{BB962C8B-B14F-4D97-AF65-F5344CB8AC3E}">
        <p14:creationId xmlns:p14="http://schemas.microsoft.com/office/powerpoint/2010/main" val="3022572555"/>
      </p:ext>
    </p:extLst>
  </p:cSld>
  <p:clrMapOvr>
    <a:masterClrMapping/>
  </p:clrMapOvr>
</p:sld>
</file>

<file path=ppt/theme/theme1.xml><?xml version="1.0" encoding="utf-8"?>
<a:theme xmlns:a="http://schemas.openxmlformats.org/drawingml/2006/main" name="2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Custom Design 4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9D1918"/>
      </a:hlink>
      <a:folHlink>
        <a:srgbClr val="D20F04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IBC 2013 Template">
  <a:themeElements>
    <a:clrScheme name="Custom 1">
      <a:dk1>
        <a:srgbClr val="000000"/>
      </a:dk1>
      <a:lt1>
        <a:srgbClr val="FFFFFF"/>
      </a:lt1>
      <a:dk2>
        <a:srgbClr val="660F1E"/>
      </a:dk2>
      <a:lt2>
        <a:srgbClr val="C5D1D7"/>
      </a:lt2>
      <a:accent1>
        <a:srgbClr val="736B4B"/>
      </a:accent1>
      <a:accent2>
        <a:srgbClr val="B3A674"/>
      </a:accent2>
      <a:accent3>
        <a:srgbClr val="FFFFFF"/>
      </a:accent3>
      <a:accent4>
        <a:srgbClr val="000000"/>
      </a:accent4>
      <a:accent5>
        <a:srgbClr val="BCBAB1"/>
      </a:accent5>
      <a:accent6>
        <a:srgbClr val="A29668"/>
      </a:accent6>
      <a:hlink>
        <a:srgbClr val="2A363C"/>
      </a:hlink>
      <a:folHlink>
        <a:srgbClr val="546D79"/>
      </a:folHlink>
    </a:clrScheme>
    <a:fontScheme name="Custom Design">
      <a:majorFont>
        <a:latin typeface="HelveticaNeue LT 45 Lt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2F2F"/>
        </a:dk2>
        <a:lt2>
          <a:srgbClr val="C5D1D7"/>
        </a:lt2>
        <a:accent1>
          <a:srgbClr val="046380"/>
        </a:accent1>
        <a:accent2>
          <a:srgbClr val="A7A37E"/>
        </a:accent2>
        <a:accent3>
          <a:srgbClr val="FFFFFF"/>
        </a:accent3>
        <a:accent4>
          <a:srgbClr val="000000"/>
        </a:accent4>
        <a:accent5>
          <a:srgbClr val="AAB7C0"/>
        </a:accent5>
        <a:accent6>
          <a:srgbClr val="979372"/>
        </a:accent6>
        <a:hlink>
          <a:srgbClr val="E6E2AF"/>
        </a:hlink>
        <a:folHlink>
          <a:srgbClr val="EFEC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5F4A05"/>
        </a:dk2>
        <a:lt2>
          <a:srgbClr val="C5D1D7"/>
        </a:lt2>
        <a:accent1>
          <a:srgbClr val="928E16"/>
        </a:accent1>
        <a:accent2>
          <a:srgbClr val="C5C259"/>
        </a:accent2>
        <a:accent3>
          <a:srgbClr val="FFFFFF"/>
        </a:accent3>
        <a:accent4>
          <a:srgbClr val="000000"/>
        </a:accent4>
        <a:accent5>
          <a:srgbClr val="C7C6AB"/>
        </a:accent5>
        <a:accent6>
          <a:srgbClr val="B2B050"/>
        </a:accent6>
        <a:hlink>
          <a:srgbClr val="8A6A07"/>
        </a:hlink>
        <a:folHlink>
          <a:srgbClr val="AD94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1F4012"/>
        </a:dk2>
        <a:lt2>
          <a:srgbClr val="C5D1D7"/>
        </a:lt2>
        <a:accent1>
          <a:srgbClr val="2E621C"/>
        </a:accent1>
        <a:accent2>
          <a:srgbClr val="4A992B"/>
        </a:accent2>
        <a:accent3>
          <a:srgbClr val="FFFFFF"/>
        </a:accent3>
        <a:accent4>
          <a:srgbClr val="000000"/>
        </a:accent4>
        <a:accent5>
          <a:srgbClr val="ADB7AB"/>
        </a:accent5>
        <a:accent6>
          <a:srgbClr val="428A26"/>
        </a:accent6>
        <a:hlink>
          <a:srgbClr val="7CE31F"/>
        </a:hlink>
        <a:folHlink>
          <a:srgbClr val="B0A9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FFFFFF"/>
        </a:lt1>
        <a:dk2>
          <a:srgbClr val="660F1E"/>
        </a:dk2>
        <a:lt2>
          <a:srgbClr val="C5D1D7"/>
        </a:lt2>
        <a:accent1>
          <a:srgbClr val="736B4B"/>
        </a:accent1>
        <a:accent2>
          <a:srgbClr val="B3A674"/>
        </a:accent2>
        <a:accent3>
          <a:srgbClr val="FFFFFF"/>
        </a:accent3>
        <a:accent4>
          <a:srgbClr val="000000"/>
        </a:accent4>
        <a:accent5>
          <a:srgbClr val="BCBAB1"/>
        </a:accent5>
        <a:accent6>
          <a:srgbClr val="A29668"/>
        </a:accent6>
        <a:hlink>
          <a:srgbClr val="9D1918"/>
        </a:hlink>
        <a:folHlink>
          <a:srgbClr val="D20F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FF"/>
        </a:lt1>
        <a:dk2>
          <a:srgbClr val="1B3540"/>
        </a:dk2>
        <a:lt2>
          <a:srgbClr val="C5D1D7"/>
        </a:lt2>
        <a:accent1>
          <a:srgbClr val="6BA6C1"/>
        </a:accent1>
        <a:accent2>
          <a:srgbClr val="B7D6E3"/>
        </a:accent2>
        <a:accent3>
          <a:srgbClr val="FFFFFF"/>
        </a:accent3>
        <a:accent4>
          <a:srgbClr val="000000"/>
        </a:accent4>
        <a:accent5>
          <a:srgbClr val="BAD0DD"/>
        </a:accent5>
        <a:accent6>
          <a:srgbClr val="A6C2CE"/>
        </a:accent6>
        <a:hlink>
          <a:srgbClr val="2B5566"/>
        </a:hlink>
        <a:folHlink>
          <a:srgbClr val="3E7B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202</TotalTime>
  <Words>499</Words>
  <Application>Microsoft Office PowerPoint</Application>
  <PresentationFormat>On-screen Show (4:3)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MS PGothic</vt:lpstr>
      <vt:lpstr>MS PGothic</vt:lpstr>
      <vt:lpstr>SimSun</vt:lpstr>
      <vt:lpstr>Arial</vt:lpstr>
      <vt:lpstr>Calibri</vt:lpstr>
      <vt:lpstr>Helvetica</vt:lpstr>
      <vt:lpstr>Helvetica 45 Light</vt:lpstr>
      <vt:lpstr>Helvetica 65 Medium</vt:lpstr>
      <vt:lpstr>HelveticaNeue LT 45 Lt</vt:lpstr>
      <vt:lpstr>HelveticaNeue LT 65 Medium</vt:lpstr>
      <vt:lpstr>Wingdings</vt:lpstr>
      <vt:lpstr>2_NIBC 2013 Template</vt:lpstr>
      <vt:lpstr>1_Custom Design</vt:lpstr>
      <vt:lpstr>1_NIBC 2013 Template</vt:lpstr>
      <vt:lpstr>3_NIBC 2013 Template</vt:lpstr>
      <vt:lpstr>Business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Models</dc:title>
  <cp:lastModifiedBy>Phil Chua</cp:lastModifiedBy>
  <cp:revision>1</cp:revision>
  <cp:lastPrinted>2017-06-29T19:38:58Z</cp:lastPrinted>
  <dcterms:created xsi:type="dcterms:W3CDTF">2017-06-28T23:24:24Z</dcterms:created>
  <dcterms:modified xsi:type="dcterms:W3CDTF">2017-08-21T11:31:21Z</dcterms:modified>
</cp:coreProperties>
</file>