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3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1880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38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595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779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88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28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56147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7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30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8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37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12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9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8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7195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7" y="237619"/>
            <a:ext cx="8645525" cy="603887"/>
          </a:xfrm>
        </p:spPr>
        <p:txBody>
          <a:bodyPr/>
          <a:lstStyle/>
          <a:p>
            <a:r>
              <a:rPr lang="en-US" dirty="0">
                <a:latin typeface="+mn-lt"/>
                <a:cs typeface="Arial" pitchFamily="34" charset="0"/>
              </a:rPr>
              <a:t>Trading </a:t>
            </a:r>
            <a:r>
              <a:rPr lang="en-US" dirty="0" err="1">
                <a:latin typeface="+mn-lt"/>
                <a:cs typeface="Arial" pitchFamily="34" charset="0"/>
              </a:rPr>
              <a:t>Comparables</a:t>
            </a:r>
            <a:r>
              <a:rPr lang="en-US" dirty="0">
                <a:latin typeface="+mn-lt"/>
                <a:cs typeface="Arial" pitchFamily="34" charset="0"/>
              </a:rPr>
              <a:t> (LGF)</a:t>
            </a:r>
          </a:p>
        </p:txBody>
      </p:sp>
      <p:graphicFrame>
        <p:nvGraphicFramePr>
          <p:cNvPr id="11" name="Group 108"/>
          <p:cNvGraphicFramePr>
            <a:graphicFrameLocks noGrp="1"/>
          </p:cNvGraphicFramePr>
          <p:nvPr>
            <p:extLst/>
          </p:nvPr>
        </p:nvGraphicFramePr>
        <p:xfrm>
          <a:off x="304800" y="4627507"/>
          <a:ext cx="5353050" cy="1459992"/>
        </p:xfrm>
        <a:graphic>
          <a:graphicData uri="http://schemas.openxmlformats.org/drawingml/2006/table">
            <a:tbl>
              <a:tblPr/>
              <a:tblGrid>
                <a:gridCol w="535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endParaRPr lang="en-AU" sz="950" dirty="0"/>
                    </a:p>
                  </a:txBody>
                  <a:tcPr marL="45720" marR="45720" marT="0" marB="0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596">
                <a:tc>
                  <a:txBody>
                    <a:bodyPr/>
                    <a:lstStyle/>
                    <a:p>
                      <a:pPr marL="190500" lvl="0" indent="-190500" eaLnBrk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defRPr/>
                      </a:pPr>
                      <a:r>
                        <a:rPr lang="en-CA" sz="950" b="1" dirty="0"/>
                        <a:t>Comparables Set:</a:t>
                      </a:r>
                      <a:r>
                        <a:rPr lang="en-CA" sz="950" dirty="0"/>
                        <a:t> Includes both studios and media</a:t>
                      </a:r>
                      <a:r>
                        <a:rPr lang="en-CA" sz="950" baseline="0" dirty="0"/>
                        <a:t> conglomerates due to scarcity of publicly traded pure-play studios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tabLst/>
                        <a:defRPr/>
                      </a:pPr>
                      <a:r>
                        <a:rPr lang="en-CA" sz="950" b="1" baseline="0" dirty="0" err="1"/>
                        <a:t>Dreamworks</a:t>
                      </a:r>
                      <a:r>
                        <a:rPr lang="en-CA" sz="950" b="1" baseline="0" dirty="0"/>
                        <a:t>: </a:t>
                      </a:r>
                      <a:r>
                        <a:rPr lang="en-CA" sz="950" b="0" baseline="0" dirty="0" err="1"/>
                        <a:t>Dreamworks</a:t>
                      </a:r>
                      <a:r>
                        <a:rPr lang="en-CA" sz="950" b="0" baseline="0" dirty="0"/>
                        <a:t> is closest publicly traded comparable to Lions Gate as film-focused pure-play studio with library value and similar size range (50% of Lions Gate)</a:t>
                      </a:r>
                    </a:p>
                    <a:p>
                      <a:pPr marL="457200" marR="0" lvl="1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ct val="100000"/>
                        <a:buFont typeface="Helvetica" pitchFamily="34" charset="0"/>
                        <a:buChar char="─"/>
                        <a:tabLst/>
                        <a:defRPr/>
                      </a:pPr>
                      <a:r>
                        <a:rPr lang="en-CA" sz="95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large discrepancy between EV/Revenue and EV/EBITDA multiple arises from very low EBITDA margin and negative Net Income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tabLst/>
                        <a:defRPr/>
                      </a:pPr>
                      <a:r>
                        <a:rPr lang="en-CA" sz="950" b="1" dirty="0"/>
                        <a:t>DHX Media:</a:t>
                      </a:r>
                      <a:r>
                        <a:rPr lang="en-CA" sz="950" b="0" dirty="0"/>
                        <a:t> </a:t>
                      </a:r>
                      <a:r>
                        <a:rPr lang="en-CA" sz="950" b="0" baseline="0" dirty="0"/>
                        <a:t>DHX is also a pure-play studio but much smaller and operates in Canada</a:t>
                      </a:r>
                      <a:endParaRPr lang="en-CA" sz="950" b="0" dirty="0"/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5858635" y="1256224"/>
            <a:ext cx="2961517" cy="26225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VALUATION CONCLUSIONS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Media Conglomerates: 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EV/EBITDA: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 7.4x – 11.7x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EV/Revenue: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2.6x – 2.7x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P/E: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13.3x – 18.3x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Pure-Play Studios: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EV/EBITDA: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8.2x – 18.1x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EV/Revenue: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1.8x – 3.6x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P/E: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18.1x – 40.9x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Note: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Higher multiples for studios versus conglomerates suggests premium on pure-play nature and/or high growth expectations for content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Multiples are NTM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2" y="1637406"/>
            <a:ext cx="5109411" cy="301313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 bwMode="auto">
          <a:xfrm>
            <a:off x="5858635" y="3954975"/>
            <a:ext cx="2961517" cy="226695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LIONS GATE VALUATION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Current Market Valuation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(based on FY14(e) and FY15(e) to reflect growth)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EV/EBITDA: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 13.7x / 11.4x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EV/Revenue: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1.8x / 1.7x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P/E: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27.1x / 18.9x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Trading Comps Valuation  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(based on conglomerates and studios)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/>
              <a:cs typeface="Arial"/>
            </a:endParaRP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EV/EBITDA: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 $2.8bn – $6.8bn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EV/Revenue: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$5.1bn – $10.2bn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P/E: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$26.19 – $80.55 share price</a:t>
            </a:r>
          </a:p>
        </p:txBody>
      </p:sp>
      <p:graphicFrame>
        <p:nvGraphicFramePr>
          <p:cNvPr id="15" name="Group 108"/>
          <p:cNvGraphicFramePr>
            <a:graphicFrameLocks noGrp="1"/>
          </p:cNvGraphicFramePr>
          <p:nvPr>
            <p:extLst/>
          </p:nvPr>
        </p:nvGraphicFramePr>
        <p:xfrm>
          <a:off x="304800" y="1257300"/>
          <a:ext cx="5343527" cy="233172"/>
        </p:xfrm>
        <a:graphic>
          <a:graphicData uri="http://schemas.openxmlformats.org/drawingml/2006/table">
            <a:tbl>
              <a:tblPr/>
              <a:tblGrid>
                <a:gridCol w="534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Trading </a:t>
                      </a:r>
                      <a:r>
                        <a:rPr kumimoji="0" lang="en-AU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Comparables</a:t>
                      </a: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Peer Group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250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124</Words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MS PGothic</vt:lpstr>
      <vt:lpstr>SimSun</vt:lpstr>
      <vt:lpstr>Arial</vt:lpstr>
      <vt:lpstr>Helvetica</vt:lpstr>
      <vt:lpstr>HelveticaNeue LT 45 Lt</vt:lpstr>
      <vt:lpstr>HelveticaNeue LT 65 Medium</vt:lpstr>
      <vt:lpstr>Wingdings</vt:lpstr>
      <vt:lpstr>2_NIBC 2013 Template</vt:lpstr>
      <vt:lpstr>Trading Comparables (LGF)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2017-04-02T18:22:31Z</dcterms:created>
  <dcterms:modified xsi:type="dcterms:W3CDTF">2017-04-02T21:11:29Z</dcterms:modified>
</cp:coreProperties>
</file>