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3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126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3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55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2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8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562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88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6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0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20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82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702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72" y="218694"/>
            <a:ext cx="8645525" cy="603887"/>
          </a:xfrm>
        </p:spPr>
        <p:txBody>
          <a:bodyPr/>
          <a:lstStyle/>
          <a:p>
            <a:r>
              <a:rPr lang="en-US" dirty="0">
                <a:latin typeface="+mn-lt"/>
              </a:rPr>
              <a:t>Strategic &amp; Financial Objectives (T)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8558214" cy="2664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992">
                <a:tc>
                  <a:txBody>
                    <a:bodyPr/>
                    <a:lstStyle/>
                    <a:p>
                      <a:pPr algn="ctr"/>
                      <a:r>
                        <a:rPr kumimoji="0" lang="en-CA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+mn-ea"/>
                          <a:cs typeface="Arial" charset="0"/>
                        </a:rPr>
                        <a:t>Strategic Objectives</a:t>
                      </a:r>
                    </a:p>
                  </a:txBody>
                  <a:tcPr anchor="ctr"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CA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+mn-ea"/>
                          <a:cs typeface="Arial" charset="0"/>
                        </a:rPr>
                        <a:t>Financial / Operational Objectives</a:t>
                      </a:r>
                    </a:p>
                  </a:txBody>
                  <a:tcP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407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Optimize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capital expenditures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between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wireline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(spectrum, small cells) and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wireline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(fiber network) and other (satellite, content)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Position 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business model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to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achieve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synergies (content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licensing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, bundling)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while adapting to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market and technology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trends (Internet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TV)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Maintain strong 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wireless market position 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by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providing affordable reliable high-speed and high-capacity value proposition 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Grow </a:t>
                      </a:r>
                      <a:r>
                        <a:rPr lang="en-US" sz="95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wireline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market position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through fiber network rollout and leveraging DirecTV content licensing deals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Repeat US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mobile internet successes worldwide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, starting with Mexico and leveraging DirecTV’s Latin America subscriber base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Provide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video content on every screen</a:t>
                      </a:r>
                      <a:r>
                        <a:rPr lang="en-US" sz="95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including traditional pay TV, over-the-top internet streaming and mobile video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Continued focus on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wireline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business with new IP and </a:t>
                      </a:r>
                      <a:r>
                        <a:rPr kumimoji="0" lang="en-US" sz="95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fibre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-optic networks</a:t>
                      </a:r>
                      <a:endParaRPr lang="en-US" sz="950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Achieve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share price appreciation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which has remained largely stagnant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Fund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capital expenditures of ~$140bn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planned over 2016-2020 while managing equity dilution and debt levels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Retain financial capacity for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opportunistic M&amp;A acquisitions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including further emerging markets and spectrum purchases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Maintain dividends per share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(2015 is 32</a:t>
                      </a:r>
                      <a:r>
                        <a:rPr kumimoji="0" lang="en-US" sz="95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nd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consecutive year that AT&amp;T has raised dividends although largely debt-funded)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Achieve management guidance to bring 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Net Debt / EBITDA from 2.28 x (15Q3) to 1.8 x long-run target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by 2018 (~$25bn in repayment)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Successfully integrate DIRECTV acquisition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, including achieving $2.5bn content and cost synergies by 2018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Meet customer demand with $</a:t>
                      </a:r>
                      <a:r>
                        <a:rPr kumimoji="0" lang="en-US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140bn capex on building premier network over 2009-2014 period; </a:t>
                      </a:r>
                      <a:r>
                        <a:rPr kumimoji="0" lang="en-US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focus moving forward will be on deployment</a:t>
                      </a:r>
                      <a:endParaRPr kumimoji="0" lang="en-US" sz="9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T="36000" marB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7" name="Group 108"/>
          <p:cNvGraphicFramePr>
            <a:graphicFrameLocks noGrp="1"/>
          </p:cNvGraphicFramePr>
          <p:nvPr>
            <p:extLst/>
          </p:nvPr>
        </p:nvGraphicFramePr>
        <p:xfrm>
          <a:off x="304800" y="4035431"/>
          <a:ext cx="8567928" cy="225552"/>
        </p:xfrm>
        <a:graphic>
          <a:graphicData uri="http://schemas.openxmlformats.org/drawingml/2006/table">
            <a:tbl>
              <a:tblPr/>
              <a:tblGrid>
                <a:gridCol w="856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Corporate Finance Transactions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0" y="-6096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97163" algn="l"/>
              </a:tabLst>
              <a:defRPr/>
            </a:pPr>
            <a:r>
              <a: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[Caitlyn]– outline AT&amp;T’s strategy in response to industry trends and  opportunities</a:t>
            </a:r>
          </a:p>
        </p:txBody>
      </p:sp>
      <p:cxnSp>
        <p:nvCxnSpPr>
          <p:cNvPr id="71" name="Straight Connector 65"/>
          <p:cNvCxnSpPr>
            <a:cxnSpLocks noChangeShapeType="1"/>
          </p:cNvCxnSpPr>
          <p:nvPr/>
        </p:nvCxnSpPr>
        <p:spPr bwMode="auto">
          <a:xfrm>
            <a:off x="1704315" y="5435090"/>
            <a:ext cx="0" cy="684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2" name="Straight Connector 65"/>
          <p:cNvCxnSpPr>
            <a:cxnSpLocks noChangeShapeType="1"/>
          </p:cNvCxnSpPr>
          <p:nvPr/>
        </p:nvCxnSpPr>
        <p:spPr bwMode="auto">
          <a:xfrm>
            <a:off x="6604005" y="5419346"/>
            <a:ext cx="0" cy="360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3" name="Straight Connector 65"/>
          <p:cNvCxnSpPr>
            <a:cxnSpLocks noChangeShapeType="1"/>
          </p:cNvCxnSpPr>
          <p:nvPr/>
        </p:nvCxnSpPr>
        <p:spPr bwMode="auto">
          <a:xfrm>
            <a:off x="2429626" y="4777785"/>
            <a:ext cx="0" cy="46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4" name="Straight Connector 65"/>
          <p:cNvCxnSpPr>
            <a:cxnSpLocks noChangeShapeType="1"/>
          </p:cNvCxnSpPr>
          <p:nvPr/>
        </p:nvCxnSpPr>
        <p:spPr bwMode="auto">
          <a:xfrm>
            <a:off x="3873666" y="4993785"/>
            <a:ext cx="0" cy="252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5" name="Straight Connector 65"/>
          <p:cNvCxnSpPr>
            <a:cxnSpLocks noChangeShapeType="1"/>
          </p:cNvCxnSpPr>
          <p:nvPr/>
        </p:nvCxnSpPr>
        <p:spPr bwMode="auto">
          <a:xfrm>
            <a:off x="534007" y="4593200"/>
            <a:ext cx="0" cy="64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6" name="Straight Connector 65"/>
          <p:cNvCxnSpPr>
            <a:cxnSpLocks noChangeShapeType="1"/>
          </p:cNvCxnSpPr>
          <p:nvPr/>
        </p:nvCxnSpPr>
        <p:spPr bwMode="auto">
          <a:xfrm>
            <a:off x="3115564" y="5435090"/>
            <a:ext cx="0" cy="504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77" name="Rectangle 55"/>
          <p:cNvSpPr>
            <a:spLocks noChangeArrowheads="1"/>
          </p:cNvSpPr>
          <p:nvPr/>
        </p:nvSpPr>
        <p:spPr bwMode="auto">
          <a:xfrm>
            <a:off x="304802" y="4420964"/>
            <a:ext cx="296527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SBC Communications acquires AT&amp;T ($26B)</a:t>
            </a:r>
          </a:p>
        </p:txBody>
      </p:sp>
      <p:sp>
        <p:nvSpPr>
          <p:cNvPr id="78" name="Rectangle 55"/>
          <p:cNvSpPr>
            <a:spLocks noChangeArrowheads="1"/>
          </p:cNvSpPr>
          <p:nvPr/>
        </p:nvSpPr>
        <p:spPr bwMode="auto">
          <a:xfrm>
            <a:off x="550166" y="6155740"/>
            <a:ext cx="296527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Acquisition of BellSouth Corporation ($9.7B)</a:t>
            </a:r>
          </a:p>
        </p:txBody>
      </p:sp>
      <p:sp>
        <p:nvSpPr>
          <p:cNvPr id="79" name="Rectangle 55"/>
          <p:cNvSpPr>
            <a:spLocks noChangeArrowheads="1"/>
          </p:cNvSpPr>
          <p:nvPr/>
        </p:nvSpPr>
        <p:spPr bwMode="auto">
          <a:xfrm>
            <a:off x="4660186" y="5786462"/>
            <a:ext cx="3291114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Acquisition of Leap Wireless International Inc. ($4.9B)</a:t>
            </a:r>
          </a:p>
        </p:txBody>
      </p:sp>
      <p:cxnSp>
        <p:nvCxnSpPr>
          <p:cNvPr id="86" name="Straight Connector 65"/>
          <p:cNvCxnSpPr>
            <a:cxnSpLocks noChangeShapeType="1"/>
          </p:cNvCxnSpPr>
          <p:nvPr/>
        </p:nvCxnSpPr>
        <p:spPr bwMode="auto">
          <a:xfrm>
            <a:off x="7951300" y="5163324"/>
            <a:ext cx="0" cy="16492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80" name="Rectangle 55"/>
          <p:cNvSpPr>
            <a:spLocks noChangeArrowheads="1"/>
          </p:cNvSpPr>
          <p:nvPr/>
        </p:nvSpPr>
        <p:spPr bwMode="auto">
          <a:xfrm>
            <a:off x="2288011" y="5971101"/>
            <a:ext cx="3612636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Acquisition of Dobson Communications Corporation ($5.1B)</a:t>
            </a:r>
          </a:p>
        </p:txBody>
      </p:sp>
      <p:sp>
        <p:nvSpPr>
          <p:cNvPr id="81" name="Rectangle 55"/>
          <p:cNvSpPr>
            <a:spLocks noChangeArrowheads="1"/>
          </p:cNvSpPr>
          <p:nvPr/>
        </p:nvSpPr>
        <p:spPr bwMode="auto">
          <a:xfrm>
            <a:off x="3515443" y="4829702"/>
            <a:ext cx="3288664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Acquisition of Centennial Communications Corp. ($2.9B)</a:t>
            </a:r>
          </a:p>
        </p:txBody>
      </p:sp>
      <p:cxnSp>
        <p:nvCxnSpPr>
          <p:cNvPr id="87" name="Straight Connector 86"/>
          <p:cNvCxnSpPr>
            <a:cxnSpLocks noChangeShapeType="1"/>
          </p:cNvCxnSpPr>
          <p:nvPr/>
        </p:nvCxnSpPr>
        <p:spPr bwMode="auto">
          <a:xfrm>
            <a:off x="8229112" y="5361899"/>
            <a:ext cx="0" cy="16614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82" name="Rectangle 55"/>
          <p:cNvSpPr>
            <a:spLocks noChangeArrowheads="1"/>
          </p:cNvSpPr>
          <p:nvPr/>
        </p:nvSpPr>
        <p:spPr bwMode="auto">
          <a:xfrm>
            <a:off x="6462714" y="5535160"/>
            <a:ext cx="2400300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Acquisition of DIRECTV ($70.3B)</a:t>
            </a:r>
          </a:p>
        </p:txBody>
      </p:sp>
      <p:sp>
        <p:nvSpPr>
          <p:cNvPr id="83" name="Rectangle 55"/>
          <p:cNvSpPr>
            <a:spLocks noChangeArrowheads="1"/>
          </p:cNvSpPr>
          <p:nvPr/>
        </p:nvSpPr>
        <p:spPr bwMode="auto">
          <a:xfrm>
            <a:off x="6071662" y="5017128"/>
            <a:ext cx="296527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Acquisition of </a:t>
            </a:r>
            <a:r>
              <a:rPr kumimoji="0" lang="en-US" sz="9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Grupo</a:t>
            </a: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 Iusacell ($2.58B)</a:t>
            </a:r>
          </a:p>
        </p:txBody>
      </p:sp>
      <p:sp>
        <p:nvSpPr>
          <p:cNvPr id="84" name="Rectangle 55"/>
          <p:cNvSpPr>
            <a:spLocks noChangeArrowheads="1"/>
          </p:cNvSpPr>
          <p:nvPr/>
        </p:nvSpPr>
        <p:spPr bwMode="auto">
          <a:xfrm>
            <a:off x="1598799" y="4593200"/>
            <a:ext cx="3251499" cy="14619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marR="0" lvl="0" indent="-19050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Acquisition of spectrum from Aloha Partners, L.P. ($2.5B)</a:t>
            </a: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/>
          </p:nvPr>
        </p:nvGraphicFramePr>
        <p:xfrm>
          <a:off x="305686" y="5245786"/>
          <a:ext cx="8245479" cy="20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95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07864"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2005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2006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2007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2008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2009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2010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2011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2012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2013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2014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b="1" dirty="0">
                          <a:solidFill>
                            <a:srgbClr val="000000"/>
                          </a:solidFill>
                        </a:rPr>
                        <a:t>2015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BE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270079" y="4389260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(consolidation, large-scale)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0296" y="4561207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(consolidation, mid-scale)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68500" y="4770816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(consolidation, mid-scale)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99810" y="4980344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(consolidation, mid-scale)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17107" y="6157004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(consolidation, large-scale)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50839" y="5949037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(consolidation, mid-scale)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139819" y="5723542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(consolidation, mid-scale)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16174" y="5497795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1" u="none" strike="noStrike" kern="1200" cap="none" spc="0" normalizeH="0" baseline="0" noProof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(telecom/satellite TV)</a:t>
            </a:r>
            <a:endParaRPr kumimoji="0" lang="en-US" sz="950" b="0" i="1" u="none" strike="noStrike" kern="1200" cap="none" spc="0" normalizeH="0" baseline="0" noProof="0" dirty="0">
              <a:ln>
                <a:noFill/>
              </a:ln>
              <a:solidFill>
                <a:srgbClr val="44496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8707139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399</Words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SimSun</vt:lpstr>
      <vt:lpstr>Arial</vt:lpstr>
      <vt:lpstr>Helvetica</vt:lpstr>
      <vt:lpstr>HelveticaNeue LT 45 Lt</vt:lpstr>
      <vt:lpstr>HelveticaNeue LT 65 Medium</vt:lpstr>
      <vt:lpstr>Wingdings</vt:lpstr>
      <vt:lpstr>2_NIBC 2013 Template</vt:lpstr>
      <vt:lpstr>Strategic &amp; Financial Objectives (T)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2017-04-02T18:22:08Z</dcterms:created>
  <dcterms:modified xsi:type="dcterms:W3CDTF">2017-04-02T21:11:12Z</dcterms:modified>
</cp:coreProperties>
</file>