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8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779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3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360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1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2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9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8304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85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0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59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19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7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5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2017 Copyright © NIBCLive.com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9461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9178" y="4568261"/>
            <a:ext cx="1909948" cy="1105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436" y="4560379"/>
            <a:ext cx="1957126" cy="1135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92657" y="3060588"/>
            <a:ext cx="1946469" cy="12049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0388" y="3144400"/>
            <a:ext cx="1971315" cy="11132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66037" y="1752355"/>
            <a:ext cx="1973265" cy="12601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25485" y="1769808"/>
            <a:ext cx="2016220" cy="1242687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297652" y="2723030"/>
          <a:ext cx="4454369" cy="1567388"/>
        </p:xfrm>
        <a:graphic>
          <a:graphicData uri="http://schemas.openxmlformats.org/drawingml/2006/table">
            <a:tbl>
              <a:tblPr/>
              <a:tblGrid>
                <a:gridCol w="536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0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1338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 Operating Performance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Revenue 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CAGR (5yr) 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CAGR (2yr)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EBITDA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CAGR (5yr)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CAGR (3-5yr)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Margin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8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US$m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FY 2013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Historic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Forecast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FY 2013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Historic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Forecast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FY 2013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ATVI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$4,583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9.9%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1.6%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$1,687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19.8%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0.5%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36.8%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TTWO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$1,215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(11.6)% 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69.8%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$254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(342.2)%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(20.2)%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20.9%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ZNGA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$873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131.1%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(23.1)%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$74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(0.7)%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44.3%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8.4%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UBI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$1,618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2.1%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-2.4%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$607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4.6%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(1.2)%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37.5%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238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Nintendo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$7,690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(10.9)%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(16)%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($288)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(138.2)%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(3.7)%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EA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$3,797</a:t>
                      </a:r>
                    </a:p>
                  </a:txBody>
                  <a:tcPr marL="0" marR="0" marT="18288" marB="18288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79.7%</a:t>
                      </a:r>
                    </a:p>
                  </a:txBody>
                  <a:tcPr marL="0" marR="0" marT="18288" marB="1828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55.0%</a:t>
                      </a:r>
                    </a:p>
                  </a:txBody>
                  <a:tcPr marL="0" marR="0" marT="18288" marB="1828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$348</a:t>
                      </a:r>
                    </a:p>
                  </a:txBody>
                  <a:tcPr marL="0" marR="0" marT="18288" marB="1828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51.7%</a:t>
                      </a:r>
                    </a:p>
                  </a:txBody>
                  <a:tcPr marL="0" marR="0" marT="18288" marB="1828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66.3%</a:t>
                      </a:r>
                    </a:p>
                  </a:txBody>
                  <a:tcPr marL="0" marR="0" marT="18288" marB="1828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9.2%</a:t>
                      </a:r>
                    </a:p>
                  </a:txBody>
                  <a:tcPr marL="0" marR="0" marT="18288" marB="18288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297651" y="4381500"/>
          <a:ext cx="4454374" cy="1399032"/>
        </p:xfrm>
        <a:graphic>
          <a:graphicData uri="http://schemas.openxmlformats.org/drawingml/2006/table">
            <a:tbl>
              <a:tblPr/>
              <a:tblGrid>
                <a:gridCol w="53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2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7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6220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Capital Structure and Valuation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8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US$m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EV*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Market Cap*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Debt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Cash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Net Debt/EV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EV/EBITDA*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P/E*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ATVI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$12,797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$12,547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$4,693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$4,443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7.6x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18.4x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TTWO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$1,447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$1,514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$335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$403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-0.3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5.7x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NA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ZNGA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$1,621</a:t>
                      </a:r>
                    </a:p>
                  </a:txBody>
                  <a:tcPr marL="0" marR="0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$3,163</a:t>
                      </a:r>
                    </a:p>
                  </a:txBody>
                  <a:tcPr marL="0" marR="0" marT="18288" marB="1828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$0</a:t>
                      </a:r>
                    </a:p>
                  </a:txBody>
                  <a:tcPr marL="0" marR="0" marT="18288" marB="1828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$1,542</a:t>
                      </a:r>
                    </a:p>
                  </a:txBody>
                  <a:tcPr marL="0" marR="0" marT="18288" marB="1828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-24.3</a:t>
                      </a:r>
                    </a:p>
                  </a:txBody>
                  <a:tcPr marL="0" marR="0" marT="18288" marB="18288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25.6x</a:t>
                      </a:r>
                    </a:p>
                  </a:txBody>
                  <a:tcPr marL="0" marR="0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NA</a:t>
                      </a:r>
                    </a:p>
                  </a:txBody>
                  <a:tcPr marL="0" marR="0" marT="18288" marB="1828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UBI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$898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$1,032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$171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$305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-0.2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2.7x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12.8x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Nintendo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$4,137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$13,721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$9,587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(45.7)x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EA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$4,224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$5,345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$559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5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$1,680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-3.2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12.1x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107.2x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297652" y="1257300"/>
          <a:ext cx="4454368" cy="1374372"/>
        </p:xfrm>
        <a:graphic>
          <a:graphicData uri="http://schemas.openxmlformats.org/drawingml/2006/table">
            <a:tbl>
              <a:tblPr/>
              <a:tblGrid>
                <a:gridCol w="58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5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15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Business Model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FY2013</a:t>
                      </a:r>
                      <a:r>
                        <a:rPr lang="en-US" sz="900" b="0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 Regional </a:t>
                      </a:r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Revenue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0" marT="0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BE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Revenue Segments</a:t>
                      </a:r>
                    </a:p>
                  </a:txBody>
                  <a:tcPr marL="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N. America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Europe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Asia</a:t>
                      </a:r>
                    </a:p>
                  </a:txBody>
                  <a:tcPr marL="0" marR="0" marT="18288" marB="18288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AU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ATVI</a:t>
                      </a:r>
                      <a:endParaRPr lang="en-US" sz="850" b="1" i="0" u="none" strike="noStrike" dirty="0">
                        <a:solidFill>
                          <a:srgbClr val="444960"/>
                        </a:solidFill>
                        <a:latin typeface="+mn-lt"/>
                      </a:endParaRP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85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Franchise console games and MMORPGs</a:t>
                      </a:r>
                    </a:p>
                  </a:txBody>
                  <a:tcPr marL="27432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$2,436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$1,968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$452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TTWO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85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 major franchises for console games</a:t>
                      </a:r>
                    </a:p>
                  </a:txBody>
                  <a:tcPr marL="27432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$565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$649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ZNGA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85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Multiple social gaming hits </a:t>
                      </a:r>
                    </a:p>
                  </a:txBody>
                  <a:tcPr marL="27432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$520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$353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50" dirty="0"/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UBI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85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Few popular franchises for console games</a:t>
                      </a:r>
                    </a:p>
                  </a:txBody>
                  <a:tcPr marL="27432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$687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$915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$113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Nintendo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85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Developer of console hardware &amp; software</a:t>
                      </a:r>
                    </a:p>
                  </a:txBody>
                  <a:tcPr marL="27432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$2,512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$1,803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/>
                        <a:t>$2,218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dirty="0">
                          <a:solidFill>
                            <a:srgbClr val="444960"/>
                          </a:solidFill>
                          <a:latin typeface="+mn-lt"/>
                        </a:rPr>
                        <a:t>EA</a:t>
                      </a:r>
                    </a:p>
                  </a:txBody>
                  <a:tcPr marL="45720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85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Known for sports and simulation franchises</a:t>
                      </a:r>
                    </a:p>
                  </a:txBody>
                  <a:tcPr marL="27432" marR="0" marT="18288" marB="1828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$1,701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$2,096</a:t>
                      </a:r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50" dirty="0"/>
                    </a:p>
                  </a:txBody>
                  <a:tcPr marL="0" marR="0" marT="18288" marB="1828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2250" y="64768"/>
            <a:ext cx="8645525" cy="913640"/>
          </a:xfrm>
        </p:spPr>
        <p:txBody>
          <a:bodyPr/>
          <a:lstStyle/>
          <a:p>
            <a:r>
              <a:rPr lang="en-US" altLang="zh-CN" dirty="0"/>
              <a:t>Major Players Financial Overview (</a:t>
            </a:r>
            <a:r>
              <a:rPr lang="en-US" altLang="zh-CN" dirty="0">
                <a:latin typeface="+mn-lt"/>
              </a:rPr>
              <a:t>Video Games)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4324" y="1032275"/>
            <a:ext cx="8507414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ＭＳ Ｐゴシック" pitchFamily="34" charset="-128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3399"/>
              </a:buClr>
              <a:buSzPct val="70000"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3399"/>
              </a:buClr>
              <a:buSzPct val="70000"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4324" y="1032275"/>
            <a:ext cx="8507414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ＭＳ Ｐゴシック" pitchFamily="34" charset="-128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3399"/>
              </a:buClr>
              <a:buSzPct val="70000"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3399"/>
              </a:buClr>
              <a:buSzPct val="70000"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5932738"/>
            <a:ext cx="4648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CA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Sources: Bloomberg, </a:t>
            </a:r>
            <a:r>
              <a:rPr kumimoji="0" lang="en-CA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CapIQ</a:t>
            </a:r>
            <a:endParaRPr kumimoji="0" lang="en-CA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CA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*As of FY 2013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978401" y="1252556"/>
            <a:ext cx="3868738" cy="4495800"/>
          </a:xfrm>
          <a:prstGeom prst="rect">
            <a:avLst/>
          </a:prstGeom>
          <a:noFill/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93837" y="1311135"/>
            <a:ext cx="21259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zh-CN" sz="1000" b="1" i="0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5-Year Share Price Performance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74837" y="1557356"/>
            <a:ext cx="14285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zh-CN" sz="800" b="1" i="0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Activision Blizzard (ATVI)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56037" y="1557356"/>
            <a:ext cx="104387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zh-CN" sz="800" b="1" i="0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Take-Two (TTWO)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03437" y="2928956"/>
            <a:ext cx="87716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zh-CN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Zynga</a:t>
            </a:r>
            <a:r>
              <a:rPr kumimoji="0" lang="en-CA" altLang="zh-CN" sz="800" b="1" i="0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 (ZNGA)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584637" y="2928956"/>
            <a:ext cx="10054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zh-CN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Ubisoft</a:t>
            </a:r>
            <a:r>
              <a:rPr kumimoji="0" lang="en-CA" altLang="zh-CN" sz="800" b="1" i="0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 (FP: UBI)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527237" y="4300556"/>
            <a:ext cx="11464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zh-CN" sz="800" b="1" i="0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Nintendo (JP: 7974)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390394" y="4300556"/>
            <a:ext cx="115929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zh-CN" sz="800" b="1" i="0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Electronic Arts (EA)</a:t>
            </a:r>
          </a:p>
        </p:txBody>
      </p:sp>
    </p:spTree>
    <p:extLst>
      <p:ext uri="{BB962C8B-B14F-4D97-AF65-F5344CB8AC3E}">
        <p14:creationId xmlns:p14="http://schemas.microsoft.com/office/powerpoint/2010/main" val="3616657538"/>
      </p:ext>
    </p:extLst>
  </p:cSld>
  <p:clrMapOvr>
    <a:masterClrMapping/>
  </p:clrMapOvr>
</p:sld>
</file>

<file path=ppt/theme/theme1.xml><?xml version="1.0" encoding="utf-8"?>
<a:theme xmlns:a="http://schemas.openxmlformats.org/drawingml/2006/main" name="2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373</Words>
  <PresentationFormat>On-screen Show (4:3)</PresentationFormat>
  <Paragraphs>167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SimSun</vt:lpstr>
      <vt:lpstr>Arial</vt:lpstr>
      <vt:lpstr>Helvetica</vt:lpstr>
      <vt:lpstr>HelveticaNeue LT 45 Lt</vt:lpstr>
      <vt:lpstr>HelveticaNeue LT 65 Medium</vt:lpstr>
      <vt:lpstr>Wingdings</vt:lpstr>
      <vt:lpstr>2_NIBC 2013 Template</vt:lpstr>
      <vt:lpstr>Major Players Financial Overview (Video Games)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NIBC Live</dc:creator>
  <dcterms:created xsi:type="dcterms:W3CDTF">2017-04-02T18:21:23Z</dcterms:created>
  <dcterms:modified xsi:type="dcterms:W3CDTF">2017-04-02T21:10:53Z</dcterms:modified>
</cp:coreProperties>
</file>