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996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287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222250" y="4559300"/>
            <a:ext cx="8693150" cy="2063750"/>
          </a:xfrm>
          <a:prstGeom prst="rect">
            <a:avLst/>
          </a:prstGeom>
          <a:noFill/>
          <a:ln w="3175">
            <a:solidFill>
              <a:srgbClr val="3E7B94">
                <a:alpha val="50195"/>
              </a:srgbClr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SG" sz="1800">
              <a:solidFill>
                <a:srgbClr val="00000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-71437" y="3505200"/>
            <a:ext cx="9286875" cy="1143000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870450"/>
            <a:ext cx="8288338" cy="1295400"/>
          </a:xfrm>
          <a:ln/>
        </p:spPr>
        <p:txBody>
          <a:bodyPr/>
          <a:lstStyle>
            <a:lvl1pPr marL="0" indent="0">
              <a:buFont typeface="Wingdings" pitchFamily="2" charset="2"/>
              <a:buNone/>
              <a:defRPr sz="2400">
                <a:solidFill>
                  <a:schemeClr val="tx2"/>
                </a:solidFill>
                <a:latin typeface="HelveticaNeue LT 65 Medium" pitchFamily="2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476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466725" y="3524252"/>
            <a:ext cx="8248650" cy="1141413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07795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40DAB-4FB3-4600-B0DF-8EEE5E84EF01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630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9" y="265115"/>
            <a:ext cx="2160587" cy="6137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250" y="265115"/>
            <a:ext cx="6332538" cy="6137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1CB2A-8111-4F3E-B9DE-E060B8F04A8B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360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65113"/>
            <a:ext cx="8645525" cy="54451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43026" y="1724027"/>
            <a:ext cx="3643313" cy="4678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38739" y="1724025"/>
            <a:ext cx="3643312" cy="22621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38739" y="4138615"/>
            <a:ext cx="3643312" cy="2263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F0278-6018-455A-853E-75708C3EB08B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7107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7266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296525" y="953725"/>
            <a:ext cx="8505945" cy="5174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395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897D5-DBA7-4E3C-AC3D-2764B58DDF5F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 userDrawn="1"/>
        </p:nvSpPr>
        <p:spPr bwMode="auto">
          <a:xfrm>
            <a:off x="222250" y="238125"/>
            <a:ext cx="8636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z="2800" dirty="0">
              <a:solidFill>
                <a:srgbClr val="FFFFFF"/>
              </a:solidFill>
              <a:ea typeface="SimSun"/>
              <a:cs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830459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70A35-C9BA-4ADA-8F97-E522206A8916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856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3026" y="1724027"/>
            <a:ext cx="3643313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8739" y="1724027"/>
            <a:ext cx="3643312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DF075-FB03-4886-8FC9-7048671DDBF9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401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2251" y="193675"/>
            <a:ext cx="8645525" cy="61595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471FB-7503-416E-A858-6E9CECE3153A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597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39D2D-3F0F-4A80-A501-61C07349BD3C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44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EB3E9-572A-4C79-9EE6-0B98A504B731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194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AB8E6-932B-49DC-9775-13DED6D9F664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27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SG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F408B-CB77-4DA6-9625-0AD6E7E2BC6C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256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"/>
          <p:cNvSpPr>
            <a:spLocks noChangeArrowheads="1"/>
          </p:cNvSpPr>
          <p:nvPr/>
        </p:nvSpPr>
        <p:spPr bwMode="auto">
          <a:xfrm>
            <a:off x="0" y="2"/>
            <a:ext cx="9144000" cy="1000125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2251" y="237600"/>
            <a:ext cx="864552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43026" y="1724027"/>
            <a:ext cx="7439025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0" y="6621465"/>
            <a:ext cx="9144000" cy="236537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121120" y="6673445"/>
            <a:ext cx="5583012" cy="12311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50000"/>
              </a:spcAft>
              <a:defRPr/>
            </a:pPr>
            <a:r>
              <a:rPr lang="en-GB" sz="800" dirty="0">
                <a:solidFill>
                  <a:srgbClr val="FFFFFF"/>
                </a:solidFill>
                <a:latin typeface="Helvetica"/>
              </a:rPr>
              <a:t>2017 Copyright © NIBCLive.com – Not for Redistribution</a:t>
            </a:r>
            <a:endParaRPr lang="en-AU" sz="800" dirty="0">
              <a:solidFill>
                <a:srgbClr val="FFFFFF"/>
              </a:solidFill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794615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9pPr>
    </p:titleStyle>
    <p:bodyStyle>
      <a:lvl1pPr marL="190500" indent="-190500" algn="l" rtl="0" eaLnBrk="0" fontAlgn="base" hangingPunct="0">
        <a:spcBef>
          <a:spcPct val="0"/>
        </a:spcBef>
        <a:spcAft>
          <a:spcPts val="600"/>
        </a:spcAft>
        <a:buClr>
          <a:srgbClr val="003399"/>
        </a:buClr>
        <a:buFont typeface="Wingdings" pitchFamily="2" charset="2"/>
        <a:buChar char="n"/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381000" indent="-1889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2pPr>
      <a:lvl3pPr marL="584200" indent="-2016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3pPr>
      <a:lvl4pPr marL="749300" indent="-1635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4pPr>
      <a:lvl5pPr marL="952500" indent="-2016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5pPr>
      <a:lvl6pPr marL="14097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6pPr>
      <a:lvl7pPr marL="18669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7pPr>
      <a:lvl8pPr marL="23241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8pPr>
      <a:lvl9pPr marL="27813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29178" y="4568261"/>
            <a:ext cx="1909948" cy="110545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67436" y="4560379"/>
            <a:ext cx="1957126" cy="113559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92657" y="3060588"/>
            <a:ext cx="1946469" cy="120491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70388" y="3144400"/>
            <a:ext cx="1971315" cy="111322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966037" y="1752355"/>
            <a:ext cx="1973265" cy="126014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025485" y="1769808"/>
            <a:ext cx="2016220" cy="1242687"/>
          </a:xfrm>
          <a:prstGeom prst="rect">
            <a:avLst/>
          </a:prstGeom>
        </p:spPr>
      </p:pic>
      <p:graphicFrame>
        <p:nvGraphicFramePr>
          <p:cNvPr id="26" name="Table 25"/>
          <p:cNvGraphicFramePr>
            <a:graphicFrameLocks noGrp="1"/>
          </p:cNvGraphicFramePr>
          <p:nvPr>
            <p:extLst/>
          </p:nvPr>
        </p:nvGraphicFramePr>
        <p:xfrm>
          <a:off x="297652" y="2723030"/>
          <a:ext cx="4454369" cy="1567388"/>
        </p:xfrm>
        <a:graphic>
          <a:graphicData uri="http://schemas.openxmlformats.org/drawingml/2006/table">
            <a:tbl>
              <a:tblPr/>
              <a:tblGrid>
                <a:gridCol w="5366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8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64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75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6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79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6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50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21338">
                <a:tc gridSpan="8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 Operating Performance</a:t>
                      </a:r>
                    </a:p>
                  </a:txBody>
                  <a:tcPr marL="0" marR="0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E34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45720" marR="0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Revenue </a:t>
                      </a:r>
                    </a:p>
                  </a:txBody>
                  <a:tcPr marL="0" marR="0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CAGR (5yr) 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CAGR (2yr)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EBITDA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CAGR (5yr)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CAGR (3-5yr)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Margin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(</a:t>
                      </a:r>
                      <a:r>
                        <a:rPr lang="en-US" sz="85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US$m</a:t>
                      </a: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)</a:t>
                      </a:r>
                    </a:p>
                  </a:txBody>
                  <a:tcPr marL="45720" marR="0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FY 2013</a:t>
                      </a:r>
                    </a:p>
                  </a:txBody>
                  <a:tcPr marL="0" marR="0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Historic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Forecast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FY 2013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Historic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Forecast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FY 2013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400"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i="0" u="none" strike="noStrike" dirty="0">
                          <a:solidFill>
                            <a:srgbClr val="444960"/>
                          </a:solidFill>
                          <a:latin typeface="+mn-lt"/>
                        </a:rPr>
                        <a:t>ATVI</a:t>
                      </a:r>
                    </a:p>
                  </a:txBody>
                  <a:tcPr marL="45720" marR="0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$4,583</a:t>
                      </a:r>
                    </a:p>
                  </a:txBody>
                  <a:tcPr marL="0" marR="0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9.9%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1.6%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$1,687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19.8%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0.5%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36.8%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400"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i="0" u="none" strike="noStrike" dirty="0">
                          <a:solidFill>
                            <a:srgbClr val="444960"/>
                          </a:solidFill>
                          <a:latin typeface="+mn-lt"/>
                        </a:rPr>
                        <a:t>TTWO</a:t>
                      </a:r>
                    </a:p>
                  </a:txBody>
                  <a:tcPr marL="45720" marR="0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$1,215</a:t>
                      </a:r>
                    </a:p>
                  </a:txBody>
                  <a:tcPr marL="0" marR="0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(11.6)% 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69.8%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$254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(342.2)%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(20.2)%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20.9%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400"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i="0" u="none" strike="noStrike" dirty="0">
                          <a:solidFill>
                            <a:srgbClr val="444960"/>
                          </a:solidFill>
                          <a:latin typeface="+mn-lt"/>
                        </a:rPr>
                        <a:t>ZNGA</a:t>
                      </a:r>
                    </a:p>
                  </a:txBody>
                  <a:tcPr marL="45720" marR="0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$873</a:t>
                      </a:r>
                    </a:p>
                  </a:txBody>
                  <a:tcPr marL="0" marR="0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5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131.1%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5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(23.1)%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$74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5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(0.7)%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5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44.3%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8.4%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400"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i="0" u="none" strike="noStrike" dirty="0">
                          <a:solidFill>
                            <a:srgbClr val="444960"/>
                          </a:solidFill>
                          <a:latin typeface="+mn-lt"/>
                        </a:rPr>
                        <a:t>UBI</a:t>
                      </a:r>
                    </a:p>
                  </a:txBody>
                  <a:tcPr marL="45720" marR="0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$1,618</a:t>
                      </a:r>
                    </a:p>
                  </a:txBody>
                  <a:tcPr marL="0" marR="0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2.1%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-2.4%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$607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4.6%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(1.2)%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37.5%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3238"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i="0" u="none" strike="noStrike" dirty="0">
                          <a:solidFill>
                            <a:srgbClr val="444960"/>
                          </a:solidFill>
                          <a:latin typeface="+mn-lt"/>
                        </a:rPr>
                        <a:t>Nintendo</a:t>
                      </a:r>
                    </a:p>
                  </a:txBody>
                  <a:tcPr marL="45720" marR="0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$7,690</a:t>
                      </a:r>
                    </a:p>
                  </a:txBody>
                  <a:tcPr marL="0" marR="0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(10.9)%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(16)%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($288)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(138.2)%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NA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(3.7)%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i="0" u="none" strike="noStrike" dirty="0">
                          <a:solidFill>
                            <a:srgbClr val="444960"/>
                          </a:solidFill>
                          <a:latin typeface="+mn-lt"/>
                        </a:rPr>
                        <a:t>EA</a:t>
                      </a:r>
                    </a:p>
                  </a:txBody>
                  <a:tcPr marL="45720" marR="0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$3,797</a:t>
                      </a:r>
                    </a:p>
                  </a:txBody>
                  <a:tcPr marL="0" marR="0" marT="18288" marB="18288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5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79.7%</a:t>
                      </a:r>
                    </a:p>
                  </a:txBody>
                  <a:tcPr marL="0" marR="0" marT="18288" marB="1828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5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55.0%</a:t>
                      </a:r>
                    </a:p>
                  </a:txBody>
                  <a:tcPr marL="0" marR="0" marT="18288" marB="1828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$348</a:t>
                      </a:r>
                    </a:p>
                  </a:txBody>
                  <a:tcPr marL="0" marR="0" marT="18288" marB="1828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5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51.7%</a:t>
                      </a:r>
                    </a:p>
                  </a:txBody>
                  <a:tcPr marL="0" marR="0" marT="18288" marB="1828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5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66.3%</a:t>
                      </a:r>
                    </a:p>
                  </a:txBody>
                  <a:tcPr marL="0" marR="0" marT="18288" marB="1828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9.2%</a:t>
                      </a:r>
                    </a:p>
                  </a:txBody>
                  <a:tcPr marL="0" marR="0" marT="18288" marB="18288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/>
          </p:nvPr>
        </p:nvGraphicFramePr>
        <p:xfrm>
          <a:off x="297651" y="4381500"/>
          <a:ext cx="4454374" cy="1399032"/>
        </p:xfrm>
        <a:graphic>
          <a:graphicData uri="http://schemas.openxmlformats.org/drawingml/2006/table">
            <a:tbl>
              <a:tblPr/>
              <a:tblGrid>
                <a:gridCol w="538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0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15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74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86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24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24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47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36220">
                <a:tc gridSpan="8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Capital Structure and Valuation</a:t>
                      </a:r>
                    </a:p>
                  </a:txBody>
                  <a:tcPr marL="45720" marR="0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E34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0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(</a:t>
                      </a:r>
                      <a:r>
                        <a:rPr lang="en-US" sz="85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US$m</a:t>
                      </a: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)</a:t>
                      </a:r>
                    </a:p>
                  </a:txBody>
                  <a:tcPr marL="45720" marR="0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EV*</a:t>
                      </a:r>
                    </a:p>
                  </a:txBody>
                  <a:tcPr marL="0" marR="0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Market Cap*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Debt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Cash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Net Debt/EV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EV/EBITDA*</a:t>
                      </a:r>
                    </a:p>
                  </a:txBody>
                  <a:tcPr marL="0" marR="0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P/E*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400"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i="0" u="none" strike="noStrike" dirty="0">
                          <a:solidFill>
                            <a:srgbClr val="444960"/>
                          </a:solidFill>
                          <a:latin typeface="+mn-lt"/>
                        </a:rPr>
                        <a:t>ATVI</a:t>
                      </a:r>
                    </a:p>
                  </a:txBody>
                  <a:tcPr marL="45720" marR="0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$12,797</a:t>
                      </a:r>
                    </a:p>
                  </a:txBody>
                  <a:tcPr marL="0" marR="0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$12,547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$4,693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$4,443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0.2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7.6x</a:t>
                      </a:r>
                    </a:p>
                  </a:txBody>
                  <a:tcPr marL="0" marR="0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18.4x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400"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i="0" u="none" strike="noStrike" dirty="0">
                          <a:solidFill>
                            <a:srgbClr val="444960"/>
                          </a:solidFill>
                          <a:latin typeface="+mn-lt"/>
                        </a:rPr>
                        <a:t>TTWO</a:t>
                      </a:r>
                    </a:p>
                  </a:txBody>
                  <a:tcPr marL="45720" marR="0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$1,447</a:t>
                      </a:r>
                    </a:p>
                  </a:txBody>
                  <a:tcPr marL="0" marR="0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$1,514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$335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$403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-0.3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5.7x</a:t>
                      </a:r>
                    </a:p>
                  </a:txBody>
                  <a:tcPr marL="0" marR="0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NA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40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50" b="1" i="0" u="none" strike="noStrike" dirty="0">
                          <a:solidFill>
                            <a:srgbClr val="444960"/>
                          </a:solidFill>
                          <a:latin typeface="+mn-lt"/>
                        </a:rPr>
                        <a:t>ZNGA</a:t>
                      </a:r>
                    </a:p>
                  </a:txBody>
                  <a:tcPr marL="45720" marR="0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5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$1,621</a:t>
                      </a:r>
                    </a:p>
                  </a:txBody>
                  <a:tcPr marL="0" marR="0" marT="18288" marB="1828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5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$3,163</a:t>
                      </a:r>
                    </a:p>
                  </a:txBody>
                  <a:tcPr marL="0" marR="0" marT="18288" marB="18288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5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$0</a:t>
                      </a:r>
                    </a:p>
                  </a:txBody>
                  <a:tcPr marL="0" marR="0" marT="18288" marB="18288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$1,542</a:t>
                      </a:r>
                    </a:p>
                  </a:txBody>
                  <a:tcPr marL="0" marR="0" marT="18288" marB="18288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-24.3</a:t>
                      </a:r>
                    </a:p>
                  </a:txBody>
                  <a:tcPr marL="0" marR="0" marT="18288" marB="18288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25.6x</a:t>
                      </a:r>
                    </a:p>
                  </a:txBody>
                  <a:tcPr marL="0" marR="0" marT="18288" marB="1828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NA</a:t>
                      </a:r>
                    </a:p>
                  </a:txBody>
                  <a:tcPr marL="0" marR="0" marT="18288" marB="18288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400"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i="0" u="none" strike="noStrike" dirty="0">
                          <a:solidFill>
                            <a:srgbClr val="444960"/>
                          </a:solidFill>
                          <a:latin typeface="+mn-lt"/>
                        </a:rPr>
                        <a:t>UBI</a:t>
                      </a:r>
                    </a:p>
                  </a:txBody>
                  <a:tcPr marL="45720" marR="0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$898</a:t>
                      </a:r>
                    </a:p>
                  </a:txBody>
                  <a:tcPr marL="0" marR="0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$1,032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$171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$305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-0.2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2.7x</a:t>
                      </a:r>
                    </a:p>
                  </a:txBody>
                  <a:tcPr marL="0" marR="0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12.8x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400"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i="0" u="none" strike="noStrike" dirty="0">
                          <a:solidFill>
                            <a:srgbClr val="444960"/>
                          </a:solidFill>
                          <a:latin typeface="+mn-lt"/>
                        </a:rPr>
                        <a:t>Nintendo</a:t>
                      </a:r>
                    </a:p>
                  </a:txBody>
                  <a:tcPr marL="45720" marR="0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$4,137</a:t>
                      </a:r>
                    </a:p>
                  </a:txBody>
                  <a:tcPr marL="0" marR="0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$13,721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$1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$9,587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(45.7)x</a:t>
                      </a:r>
                    </a:p>
                  </a:txBody>
                  <a:tcPr marL="0" marR="0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NA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400"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EA</a:t>
                      </a:r>
                    </a:p>
                  </a:txBody>
                  <a:tcPr marL="45720" marR="0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5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$4,224</a:t>
                      </a:r>
                    </a:p>
                  </a:txBody>
                  <a:tcPr marL="0" marR="0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5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$5,345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5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$559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5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$1,680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-3.2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12.1x</a:t>
                      </a:r>
                    </a:p>
                  </a:txBody>
                  <a:tcPr marL="0" marR="0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107.2x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/>
          </p:nvPr>
        </p:nvGraphicFramePr>
        <p:xfrm>
          <a:off x="297652" y="1257300"/>
          <a:ext cx="4454368" cy="1374372"/>
        </p:xfrm>
        <a:graphic>
          <a:graphicData uri="http://schemas.openxmlformats.org/drawingml/2006/table">
            <a:tbl>
              <a:tblPr/>
              <a:tblGrid>
                <a:gridCol w="583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02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3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54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1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156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Business Model</a:t>
                      </a:r>
                    </a:p>
                  </a:txBody>
                  <a:tcPr marL="45720" marR="0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E344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FY2013</a:t>
                      </a:r>
                      <a:r>
                        <a:rPr lang="en-US" sz="900" b="0" i="0" u="none" strike="noStrike" baseline="0" dirty="0">
                          <a:solidFill>
                            <a:schemeClr val="bg1"/>
                          </a:solidFill>
                          <a:latin typeface="+mn-lt"/>
                        </a:rPr>
                        <a:t> Regional </a:t>
                      </a:r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Revenue</a:t>
                      </a:r>
                    </a:p>
                  </a:txBody>
                  <a:tcPr marL="45720" marR="0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E34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5720" marR="0" marT="0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DBE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2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5720" marR="0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Revenue Segments</a:t>
                      </a:r>
                    </a:p>
                  </a:txBody>
                  <a:tcPr marL="0" marR="0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N. America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Europe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Asia</a:t>
                      </a:r>
                    </a:p>
                  </a:txBody>
                  <a:tcPr marL="0" marR="0" marT="18288" marB="18288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400">
                <a:tc>
                  <a:txBody>
                    <a:bodyPr/>
                    <a:lstStyle/>
                    <a:p>
                      <a:pPr algn="l" fontAlgn="b"/>
                      <a:r>
                        <a:rPr lang="en-AU" sz="850" b="1" i="0" u="none" strike="noStrike" dirty="0">
                          <a:solidFill>
                            <a:srgbClr val="444960"/>
                          </a:solidFill>
                          <a:latin typeface="+mn-lt"/>
                        </a:rPr>
                        <a:t>ATVI</a:t>
                      </a:r>
                      <a:endParaRPr lang="en-US" sz="850" b="1" i="0" u="none" strike="noStrike" dirty="0">
                        <a:solidFill>
                          <a:srgbClr val="444960"/>
                        </a:solidFill>
                        <a:latin typeface="+mn-lt"/>
                      </a:endParaRPr>
                    </a:p>
                  </a:txBody>
                  <a:tcPr marL="45720" marR="0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en-US" sz="85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Franchise console games and MMORPGs</a:t>
                      </a:r>
                    </a:p>
                  </a:txBody>
                  <a:tcPr marL="27432" marR="0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$2,436</a:t>
                      </a:r>
                    </a:p>
                  </a:txBody>
                  <a:tcPr marL="0" marR="0" marT="18288" marB="18288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$1,968</a:t>
                      </a:r>
                    </a:p>
                  </a:txBody>
                  <a:tcPr marL="0" marR="0" marT="18288" marB="18288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$452</a:t>
                      </a:r>
                    </a:p>
                  </a:txBody>
                  <a:tcPr marL="0" marR="0" marT="18288" marB="18288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400"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i="0" u="none" strike="noStrike" dirty="0">
                          <a:solidFill>
                            <a:srgbClr val="444960"/>
                          </a:solidFill>
                          <a:latin typeface="+mn-lt"/>
                        </a:rPr>
                        <a:t>TTWO</a:t>
                      </a:r>
                    </a:p>
                  </a:txBody>
                  <a:tcPr marL="45720" marR="0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en-US" sz="85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Two major franchises for console games</a:t>
                      </a:r>
                    </a:p>
                  </a:txBody>
                  <a:tcPr marL="27432" marR="0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$565</a:t>
                      </a:r>
                    </a:p>
                  </a:txBody>
                  <a:tcPr marL="0" marR="0" marT="18288" marB="18288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$649</a:t>
                      </a:r>
                    </a:p>
                  </a:txBody>
                  <a:tcPr marL="0" marR="0" marT="18288" marB="18288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40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50" b="1" i="0" u="none" strike="noStrike" dirty="0">
                          <a:solidFill>
                            <a:srgbClr val="444960"/>
                          </a:solidFill>
                          <a:latin typeface="+mn-lt"/>
                        </a:rPr>
                        <a:t>ZNGA</a:t>
                      </a:r>
                    </a:p>
                  </a:txBody>
                  <a:tcPr marL="45720" marR="0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en-US" sz="85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Multiple social gaming hits </a:t>
                      </a:r>
                    </a:p>
                  </a:txBody>
                  <a:tcPr marL="27432" marR="0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$520</a:t>
                      </a:r>
                    </a:p>
                  </a:txBody>
                  <a:tcPr marL="0" marR="0" marT="18288" marB="18288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$353</a:t>
                      </a:r>
                    </a:p>
                  </a:txBody>
                  <a:tcPr marL="0" marR="0" marT="18288" marB="18288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50" dirty="0"/>
                    </a:p>
                  </a:txBody>
                  <a:tcPr marL="0" marR="0" marT="18288" marB="18288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400"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i="0" u="none" strike="noStrike" dirty="0">
                          <a:solidFill>
                            <a:srgbClr val="444960"/>
                          </a:solidFill>
                          <a:latin typeface="+mn-lt"/>
                        </a:rPr>
                        <a:t>UBI</a:t>
                      </a:r>
                    </a:p>
                  </a:txBody>
                  <a:tcPr marL="45720" marR="0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en-US" sz="85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Few popular franchises for console games</a:t>
                      </a:r>
                    </a:p>
                  </a:txBody>
                  <a:tcPr marL="27432" marR="0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$687</a:t>
                      </a:r>
                    </a:p>
                  </a:txBody>
                  <a:tcPr marL="0" marR="0" marT="18288" marB="18288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$915</a:t>
                      </a:r>
                    </a:p>
                  </a:txBody>
                  <a:tcPr marL="0" marR="0" marT="18288" marB="18288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$113</a:t>
                      </a:r>
                    </a:p>
                  </a:txBody>
                  <a:tcPr marL="0" marR="0" marT="18288" marB="18288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400"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i="0" u="none" strike="noStrike" dirty="0">
                          <a:solidFill>
                            <a:srgbClr val="444960"/>
                          </a:solidFill>
                          <a:latin typeface="+mn-lt"/>
                        </a:rPr>
                        <a:t>Nintendo</a:t>
                      </a:r>
                    </a:p>
                  </a:txBody>
                  <a:tcPr marL="45720" marR="0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en-US" sz="85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Developer of console hardware &amp; software</a:t>
                      </a:r>
                    </a:p>
                  </a:txBody>
                  <a:tcPr marL="27432" marR="0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$2,512</a:t>
                      </a:r>
                    </a:p>
                  </a:txBody>
                  <a:tcPr marL="0" marR="0" marT="18288" marB="18288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$1,803</a:t>
                      </a:r>
                    </a:p>
                  </a:txBody>
                  <a:tcPr marL="0" marR="0" marT="18288" marB="18288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50" dirty="0"/>
                        <a:t>$2,218</a:t>
                      </a:r>
                    </a:p>
                  </a:txBody>
                  <a:tcPr marL="0" marR="0" marT="18288" marB="18288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400"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i="0" u="none" strike="noStrike" dirty="0">
                          <a:solidFill>
                            <a:srgbClr val="444960"/>
                          </a:solidFill>
                          <a:latin typeface="+mn-lt"/>
                        </a:rPr>
                        <a:t>EA</a:t>
                      </a:r>
                    </a:p>
                  </a:txBody>
                  <a:tcPr marL="45720" marR="0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en-US" sz="85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Known for sports and simulation franchises</a:t>
                      </a:r>
                    </a:p>
                  </a:txBody>
                  <a:tcPr marL="27432" marR="0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$1,701</a:t>
                      </a:r>
                    </a:p>
                  </a:txBody>
                  <a:tcPr marL="0" marR="0" marT="18288" marB="18288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$2,096</a:t>
                      </a:r>
                    </a:p>
                  </a:txBody>
                  <a:tcPr marL="0" marR="0" marT="18288" marB="18288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850" dirty="0"/>
                    </a:p>
                  </a:txBody>
                  <a:tcPr marL="0" marR="0" marT="18288" marB="18288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222250" y="64768"/>
            <a:ext cx="8645525" cy="913640"/>
          </a:xfrm>
        </p:spPr>
        <p:txBody>
          <a:bodyPr/>
          <a:lstStyle/>
          <a:p>
            <a:r>
              <a:rPr lang="en-US" altLang="zh-CN" dirty="0"/>
              <a:t>Major Players Financial Overview (</a:t>
            </a:r>
            <a:r>
              <a:rPr lang="en-US" altLang="zh-CN" dirty="0">
                <a:latin typeface="+mn-lt"/>
              </a:rPr>
              <a:t>Video Games)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14324" y="1032275"/>
            <a:ext cx="8507414" cy="7617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4300" marR="0" lvl="0" indent="-1143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ea typeface="ＭＳ Ｐゴシック" pitchFamily="34" charset="-128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3399"/>
              </a:buClr>
              <a:buSzPct val="70000"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ea typeface="+mn-ea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3399"/>
              </a:buClr>
              <a:buSzPct val="70000"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ea typeface="+mn-ea"/>
              <a:cs typeface="Arial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14324" y="1032275"/>
            <a:ext cx="8507414" cy="7617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4300" marR="0" lvl="0" indent="-1143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ea typeface="ＭＳ Ｐゴシック" pitchFamily="34" charset="-128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3399"/>
              </a:buClr>
              <a:buSzPct val="70000"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ea typeface="+mn-ea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3399"/>
              </a:buClr>
              <a:buSzPct val="70000"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ea typeface="+mn-ea"/>
              <a:cs typeface="Arial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04800" y="5932738"/>
            <a:ext cx="4648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marR="0" lvl="0" indent="-114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en-CA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Sources: Bloomberg, </a:t>
            </a:r>
            <a:r>
              <a:rPr kumimoji="0" lang="en-CA" sz="7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CapIQ</a:t>
            </a:r>
            <a:endParaRPr kumimoji="0" lang="en-CA" sz="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ea typeface="+mn-ea"/>
              <a:cs typeface="Arial"/>
            </a:endParaRPr>
          </a:p>
          <a:p>
            <a:pPr marL="114300" marR="0" lvl="0" indent="-114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en-CA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*As of FY 2013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4978401" y="1252556"/>
            <a:ext cx="3868738" cy="4495800"/>
          </a:xfrm>
          <a:prstGeom prst="rect">
            <a:avLst/>
          </a:prstGeom>
          <a:noFill/>
          <a:ln w="6350" cap="flat" cmpd="sng" algn="ctr">
            <a:solidFill>
              <a:schemeClr val="bg2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Arial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993837" y="1311135"/>
            <a:ext cx="212590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zh-CN" sz="1000" b="1" i="0" u="none" strike="noStrike" kern="1200" cap="none" spc="0" normalizeH="0" baseline="0" noProof="0" dirty="0">
                <a:ln>
                  <a:noFill/>
                </a:ln>
                <a:solidFill>
                  <a:srgbClr val="44496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5-Year Share Price Performance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374837" y="1557356"/>
            <a:ext cx="142859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zh-CN" sz="800" b="1" i="0" u="none" strike="noStrike" kern="1200" cap="none" spc="0" normalizeH="0" baseline="0" noProof="0" dirty="0">
                <a:ln>
                  <a:noFill/>
                </a:ln>
                <a:solidFill>
                  <a:srgbClr val="44496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Activision Blizzard (ATVI)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356037" y="1557356"/>
            <a:ext cx="104387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zh-CN" sz="800" b="1" i="0" u="none" strike="noStrike" kern="1200" cap="none" spc="0" normalizeH="0" baseline="0" noProof="0" dirty="0">
                <a:ln>
                  <a:noFill/>
                </a:ln>
                <a:solidFill>
                  <a:srgbClr val="44496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Take-Two (TTWO)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603437" y="2928956"/>
            <a:ext cx="87716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zh-CN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44496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Zynga</a:t>
            </a:r>
            <a:r>
              <a:rPr kumimoji="0" lang="en-CA" altLang="zh-CN" sz="800" b="1" i="0" u="none" strike="noStrike" kern="1200" cap="none" spc="0" normalizeH="0" baseline="0" noProof="0" dirty="0">
                <a:ln>
                  <a:noFill/>
                </a:ln>
                <a:solidFill>
                  <a:srgbClr val="44496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 (ZNGA)</a:t>
            </a:r>
          </a:p>
        </p:txBody>
      </p:sp>
      <p:sp>
        <p:nvSpPr>
          <p:cNvPr id="40" name="Rectangle 39"/>
          <p:cNvSpPr/>
          <p:nvPr/>
        </p:nvSpPr>
        <p:spPr>
          <a:xfrm>
            <a:off x="7584637" y="2928956"/>
            <a:ext cx="100540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zh-CN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44496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Ubisoft</a:t>
            </a:r>
            <a:r>
              <a:rPr kumimoji="0" lang="en-CA" altLang="zh-CN" sz="800" b="1" i="0" u="none" strike="noStrike" kern="1200" cap="none" spc="0" normalizeH="0" baseline="0" noProof="0" dirty="0">
                <a:ln>
                  <a:noFill/>
                </a:ln>
                <a:solidFill>
                  <a:srgbClr val="44496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 (FP: UBI)</a:t>
            </a:r>
          </a:p>
        </p:txBody>
      </p:sp>
      <p:sp>
        <p:nvSpPr>
          <p:cNvPr id="41" name="Rectangle 40"/>
          <p:cNvSpPr/>
          <p:nvPr/>
        </p:nvSpPr>
        <p:spPr>
          <a:xfrm>
            <a:off x="5527237" y="4300556"/>
            <a:ext cx="114646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zh-CN" sz="800" b="1" i="0" u="none" strike="noStrike" kern="1200" cap="none" spc="0" normalizeH="0" baseline="0" noProof="0" dirty="0">
                <a:ln>
                  <a:noFill/>
                </a:ln>
                <a:solidFill>
                  <a:srgbClr val="44496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Nintendo (JP: 7974)</a:t>
            </a:r>
          </a:p>
        </p:txBody>
      </p:sp>
      <p:sp>
        <p:nvSpPr>
          <p:cNvPr id="42" name="Rectangle 41"/>
          <p:cNvSpPr/>
          <p:nvPr/>
        </p:nvSpPr>
        <p:spPr>
          <a:xfrm>
            <a:off x="7390394" y="4300556"/>
            <a:ext cx="115929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zh-CN" sz="800" b="1" i="0" u="none" strike="noStrike" kern="1200" cap="none" spc="0" normalizeH="0" baseline="0" noProof="0" dirty="0">
                <a:ln>
                  <a:noFill/>
                </a:ln>
                <a:solidFill>
                  <a:srgbClr val="44496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Electronic Arts (EA)</a:t>
            </a:r>
          </a:p>
        </p:txBody>
      </p:sp>
    </p:spTree>
    <p:extLst>
      <p:ext uri="{BB962C8B-B14F-4D97-AF65-F5344CB8AC3E}">
        <p14:creationId xmlns:p14="http://schemas.microsoft.com/office/powerpoint/2010/main" val="3616657538"/>
      </p:ext>
    </p:extLst>
  </p:cSld>
  <p:clrMapOvr>
    <a:masterClrMapping/>
  </p:clrMapOvr>
</p:sld>
</file>

<file path=ppt/theme/theme1.xml><?xml version="1.0" encoding="utf-8"?>
<a:theme xmlns:a="http://schemas.openxmlformats.org/drawingml/2006/main" name="2_NIBC 2013 Template">
  <a:themeElements>
    <a:clrScheme name="Custom 1">
      <a:dk1>
        <a:srgbClr val="000000"/>
      </a:dk1>
      <a:lt1>
        <a:srgbClr val="FFFFFF"/>
      </a:lt1>
      <a:dk2>
        <a:srgbClr val="660F1E"/>
      </a:dk2>
      <a:lt2>
        <a:srgbClr val="C5D1D7"/>
      </a:lt2>
      <a:accent1>
        <a:srgbClr val="736B4B"/>
      </a:accent1>
      <a:accent2>
        <a:srgbClr val="B3A674"/>
      </a:accent2>
      <a:accent3>
        <a:srgbClr val="FFFFFF"/>
      </a:accent3>
      <a:accent4>
        <a:srgbClr val="000000"/>
      </a:accent4>
      <a:accent5>
        <a:srgbClr val="BCBAB1"/>
      </a:accent5>
      <a:accent6>
        <a:srgbClr val="A29668"/>
      </a:accent6>
      <a:hlink>
        <a:srgbClr val="2A363C"/>
      </a:hlink>
      <a:folHlink>
        <a:srgbClr val="546D79"/>
      </a:folHlink>
    </a:clrScheme>
    <a:fontScheme name="Custom Design">
      <a:majorFont>
        <a:latin typeface="HelveticaNeue LT 45 Lt"/>
        <a:ea typeface=""/>
        <a:cs typeface="Arial"/>
      </a:majorFont>
      <a:minorFont>
        <a:latin typeface="Helvetic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2F2F"/>
        </a:dk2>
        <a:lt2>
          <a:srgbClr val="C5D1D7"/>
        </a:lt2>
        <a:accent1>
          <a:srgbClr val="046380"/>
        </a:accent1>
        <a:accent2>
          <a:srgbClr val="A7A37E"/>
        </a:accent2>
        <a:accent3>
          <a:srgbClr val="FFFFFF"/>
        </a:accent3>
        <a:accent4>
          <a:srgbClr val="000000"/>
        </a:accent4>
        <a:accent5>
          <a:srgbClr val="AAB7C0"/>
        </a:accent5>
        <a:accent6>
          <a:srgbClr val="979372"/>
        </a:accent6>
        <a:hlink>
          <a:srgbClr val="E6E2AF"/>
        </a:hlink>
        <a:folHlink>
          <a:srgbClr val="EFECC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5F4A05"/>
        </a:dk2>
        <a:lt2>
          <a:srgbClr val="C5D1D7"/>
        </a:lt2>
        <a:accent1>
          <a:srgbClr val="928E16"/>
        </a:accent1>
        <a:accent2>
          <a:srgbClr val="C5C259"/>
        </a:accent2>
        <a:accent3>
          <a:srgbClr val="FFFFFF"/>
        </a:accent3>
        <a:accent4>
          <a:srgbClr val="000000"/>
        </a:accent4>
        <a:accent5>
          <a:srgbClr val="C7C6AB"/>
        </a:accent5>
        <a:accent6>
          <a:srgbClr val="B2B050"/>
        </a:accent6>
        <a:hlink>
          <a:srgbClr val="8A6A07"/>
        </a:hlink>
        <a:folHlink>
          <a:srgbClr val="AD94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1F4012"/>
        </a:dk2>
        <a:lt2>
          <a:srgbClr val="C5D1D7"/>
        </a:lt2>
        <a:accent1>
          <a:srgbClr val="2E621C"/>
        </a:accent1>
        <a:accent2>
          <a:srgbClr val="4A992B"/>
        </a:accent2>
        <a:accent3>
          <a:srgbClr val="FFFFFF"/>
        </a:accent3>
        <a:accent4>
          <a:srgbClr val="000000"/>
        </a:accent4>
        <a:accent5>
          <a:srgbClr val="ADB7AB"/>
        </a:accent5>
        <a:accent6>
          <a:srgbClr val="428A26"/>
        </a:accent6>
        <a:hlink>
          <a:srgbClr val="7CE31F"/>
        </a:hlink>
        <a:folHlink>
          <a:srgbClr val="B0A9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FFFFFF"/>
        </a:lt1>
        <a:dk2>
          <a:srgbClr val="660F1E"/>
        </a:dk2>
        <a:lt2>
          <a:srgbClr val="C5D1D7"/>
        </a:lt2>
        <a:accent1>
          <a:srgbClr val="736B4B"/>
        </a:accent1>
        <a:accent2>
          <a:srgbClr val="B3A674"/>
        </a:accent2>
        <a:accent3>
          <a:srgbClr val="FFFFFF"/>
        </a:accent3>
        <a:accent4>
          <a:srgbClr val="000000"/>
        </a:accent4>
        <a:accent5>
          <a:srgbClr val="BCBAB1"/>
        </a:accent5>
        <a:accent6>
          <a:srgbClr val="A29668"/>
        </a:accent6>
        <a:hlink>
          <a:srgbClr val="9D1918"/>
        </a:hlink>
        <a:folHlink>
          <a:srgbClr val="D20F0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FF"/>
        </a:lt1>
        <a:dk2>
          <a:srgbClr val="1B3540"/>
        </a:dk2>
        <a:lt2>
          <a:srgbClr val="C5D1D7"/>
        </a:lt2>
        <a:accent1>
          <a:srgbClr val="6BA6C1"/>
        </a:accent1>
        <a:accent2>
          <a:srgbClr val="B7D6E3"/>
        </a:accent2>
        <a:accent3>
          <a:srgbClr val="FFFFFF"/>
        </a:accent3>
        <a:accent4>
          <a:srgbClr val="000000"/>
        </a:accent4>
        <a:accent5>
          <a:srgbClr val="BAD0DD"/>
        </a:accent5>
        <a:accent6>
          <a:srgbClr val="A6C2CE"/>
        </a:accent6>
        <a:hlink>
          <a:srgbClr val="2B5566"/>
        </a:hlink>
        <a:folHlink>
          <a:srgbClr val="3E7B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0</TotalTime>
  <Words>373</Words>
  <PresentationFormat>On-screen Show (4:3)</PresentationFormat>
  <Paragraphs>167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MS PGothic</vt:lpstr>
      <vt:lpstr>MS PGothic</vt:lpstr>
      <vt:lpstr>SimSun</vt:lpstr>
      <vt:lpstr>Arial</vt:lpstr>
      <vt:lpstr>Helvetica</vt:lpstr>
      <vt:lpstr>HelveticaNeue LT 45 Lt</vt:lpstr>
      <vt:lpstr>HelveticaNeue LT 65 Medium</vt:lpstr>
      <vt:lpstr>Wingdings</vt:lpstr>
      <vt:lpstr>2_NIBC 2013 Template</vt:lpstr>
      <vt:lpstr>Major Players Financial Overview (Video Games)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NIBC Live</dc:creator>
  <dcterms:created xsi:type="dcterms:W3CDTF">2017-04-02T18:21:23Z</dcterms:created>
  <dcterms:modified xsi:type="dcterms:W3CDTF">2017-04-02T21:10:53Z</dcterms:modified>
</cp:coreProperties>
</file>