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8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018BD-78EF-49E5-B5A2-E65CBDD8DCA6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2B4B3-3B5C-4934-99B8-079763895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2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B24758-7A02-4E80-9CD5-72FDE1A219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15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298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8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2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328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616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3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42782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06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1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1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15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33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620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03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2693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981242" y="5287566"/>
            <a:ext cx="5792090" cy="6995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4" name="Flowchart: Off-page Connector 13"/>
          <p:cNvSpPr/>
          <p:nvPr/>
        </p:nvSpPr>
        <p:spPr bwMode="auto">
          <a:xfrm rot="16200000">
            <a:off x="379578" y="5212778"/>
            <a:ext cx="699560" cy="849128"/>
          </a:xfrm>
          <a:prstGeom prst="flowChartOffpageConnector">
            <a:avLst/>
          </a:prstGeom>
          <a:solidFill>
            <a:srgbClr val="1E344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7200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/>
              </a:rPr>
              <a:t>Digital Growth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81235" y="4464734"/>
            <a:ext cx="5792090" cy="67572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3" name="Flowchart: Off-page Connector 12"/>
          <p:cNvSpPr/>
          <p:nvPr/>
        </p:nvSpPr>
        <p:spPr bwMode="auto">
          <a:xfrm rot="16200000">
            <a:off x="389646" y="4373364"/>
            <a:ext cx="679416" cy="849121"/>
          </a:xfrm>
          <a:prstGeom prst="flowChartOffpageConnector">
            <a:avLst/>
          </a:prstGeom>
          <a:solidFill>
            <a:srgbClr val="1E344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7200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/>
              </a:rPr>
              <a:t>Splits /</a:t>
            </a:r>
            <a:b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/>
              </a:rPr>
            </a:br>
            <a: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/>
              </a:rPr>
              <a:t>Spin-offs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981241" y="3243924"/>
            <a:ext cx="5792090" cy="103293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2" name="Flowchart: Off-page Connector 11"/>
          <p:cNvSpPr/>
          <p:nvPr/>
        </p:nvSpPr>
        <p:spPr bwMode="auto">
          <a:xfrm rot="16200000">
            <a:off x="213752" y="3336350"/>
            <a:ext cx="1031215" cy="849115"/>
          </a:xfrm>
          <a:prstGeom prst="flowChartOffpageConnector">
            <a:avLst/>
          </a:prstGeom>
          <a:solidFill>
            <a:srgbClr val="1E344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7200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/>
              </a:rPr>
              <a:t>Vertical Integration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989699" y="1583827"/>
            <a:ext cx="5792090" cy="15246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" name="Flowchart: Off-page Connector 1"/>
          <p:cNvSpPr/>
          <p:nvPr/>
        </p:nvSpPr>
        <p:spPr bwMode="auto">
          <a:xfrm rot="16200000">
            <a:off x="-33984" y="1920555"/>
            <a:ext cx="1526687" cy="849117"/>
          </a:xfrm>
          <a:prstGeom prst="flowChartOffpageConnector">
            <a:avLst/>
          </a:prstGeom>
          <a:solidFill>
            <a:srgbClr val="1E344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7200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/>
              </a:rPr>
              <a:t>Horizontal Integration</a:t>
            </a:r>
            <a:endParaRPr kumimoji="0" lang="en-CA" sz="1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2" y="1581768"/>
          <a:ext cx="6036733" cy="435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0709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endParaRPr lang="en-AU" sz="1000" b="1" kern="0" dirty="0">
                        <a:solidFill>
                          <a:srgbClr val="444960"/>
                        </a:solidFill>
                        <a:latin typeface="+mn-lt"/>
                        <a:ea typeface="+mn-ea"/>
                      </a:endParaRP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Cable and Satellite Operators: 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Recent pickup in horizontal mergers among operators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lang="en-CA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eking to reduce costs and gain leverage with networks to address rising programming costs</a:t>
                      </a:r>
                    </a:p>
                    <a:p>
                      <a:pPr marL="119063" marR="0" lvl="0" indent="-1190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 Charter Communications/Comcast’s bids for Time Warner Cable)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Networks (Distributors): 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Greater scale increases negotiating power to mitigate content costs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 Rumored Discovery bid for Scripps)</a:t>
                      </a:r>
                      <a:endParaRPr lang="en-US" sz="500" b="0" i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Studios: 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Greater scale increases risk diversification and provides more stable revenues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 Lions Gate acquisition of Summit)</a:t>
                      </a:r>
                    </a:p>
                  </a:txBody>
                  <a:tcPr marL="99774" marR="99774" marT="39281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66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endParaRPr lang="en-AU" sz="1000" b="1" kern="0" dirty="0">
                        <a:solidFill>
                          <a:srgbClr val="444960"/>
                        </a:solidFill>
                        <a:latin typeface="+mn-lt"/>
                        <a:ea typeface="+mn-ea"/>
                      </a:endParaRP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Content-focused: </a:t>
                      </a:r>
                      <a:r>
                        <a:rPr lang="en-US" sz="1000" b="0" baseline="0" dirty="0">
                          <a:solidFill>
                            <a:srgbClr val="000000"/>
                          </a:solidFill>
                          <a:latin typeface="+mn-lt"/>
                        </a:rPr>
                        <a:t>Rising value of content is driving networks to seek greater access to content through either in-house production or through acquisitions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(e.g. GE &amp; NBC acquisition of Universal, Disney’s acquisitions of studios)</a:t>
                      </a:r>
                      <a:endParaRPr lang="en-US" sz="1000" b="0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u="none" baseline="0" dirty="0">
                          <a:solidFill>
                            <a:srgbClr val="000000"/>
                          </a:solidFill>
                          <a:latin typeface="+mn-lt"/>
                        </a:rPr>
                        <a:t>Distribution-focused: 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Vertical integration also ensures a platform for studio’s content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 </a:t>
                      </a:r>
                      <a:r>
                        <a:rPr lang="en-US" sz="1000" b="0" i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Formalized distribution partnerships such as Disney and </a:t>
                      </a:r>
                      <a:r>
                        <a:rPr lang="en-US" sz="1000" b="0" i="1" baseline="0" dirty="0" err="1">
                          <a:solidFill>
                            <a:srgbClr val="000000"/>
                          </a:solidFill>
                          <a:latin typeface="+mn-lt"/>
                        </a:rPr>
                        <a:t>Dreamworks</a:t>
                      </a: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9774" marR="99774" marT="39281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666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endParaRPr lang="en-AU" sz="1000" b="1" kern="0" dirty="0">
                        <a:solidFill>
                          <a:srgbClr val="444960"/>
                        </a:solidFill>
                        <a:latin typeface="+mn-lt"/>
                        <a:ea typeface="+mn-ea"/>
                      </a:endParaRP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Splits</a:t>
                      </a:r>
                      <a:r>
                        <a:rPr lang="en-US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/Spin Offs: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Recent major splits/spin-offs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where core media business separates from areas such as publishing or outdoors </a:t>
                      </a:r>
                    </a:p>
                    <a:p>
                      <a:pPr marL="190500" marR="0" lvl="0" indent="-1905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chemeClr val="tx1">
                            <a:lumMod val="65000"/>
                            <a:lumOff val="35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(e.g. News Corp. and 21</a:t>
                      </a:r>
                      <a:r>
                        <a:rPr lang="en-US" sz="1000" b="0" i="1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0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Century Fox, Time Warner and Time Inc.)</a:t>
                      </a:r>
                    </a:p>
                  </a:txBody>
                  <a:tcPr marL="99774" marR="99774" marT="39281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0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003399"/>
                        </a:buClr>
                        <a:defRPr/>
                      </a:pPr>
                      <a:endParaRPr lang="en-AU" sz="1000" b="1" kern="0" dirty="0">
                        <a:solidFill>
                          <a:srgbClr val="444960"/>
                        </a:solidFill>
                        <a:latin typeface="+mn-lt"/>
                        <a:ea typeface="+mn-ea"/>
                      </a:endParaRPr>
                    </a:p>
                  </a:txBody>
                  <a:tcPr marL="99774" marR="99774" marT="39281" marB="39281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0000">
                            <a:lumMod val="65000"/>
                            <a:lumOff val="35000"/>
                          </a:srgbClr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+mn-lt"/>
                        </a:rPr>
                        <a:t>Digital:</a:t>
                      </a:r>
                      <a:r>
                        <a:rPr lang="en-US" sz="1000" b="0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+mn-lt"/>
                        </a:rPr>
                        <a:t>Emergence of digital distribution</a:t>
                      </a:r>
                      <a:r>
                        <a:rPr lang="en-US" sz="1000" b="0" baseline="0" dirty="0">
                          <a:solidFill>
                            <a:srgbClr val="000000"/>
                          </a:solidFill>
                          <a:latin typeface="+mn-lt"/>
                        </a:rPr>
                        <a:t> platforms such as Netflix and Amazon Instant Video threatens networks and cable/satellite operators and increases demand for content</a:t>
                      </a:r>
                    </a:p>
                    <a:p>
                      <a:pPr marL="119063" marR="0" lvl="0" indent="-1190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>
                          <a:srgbClr val="000000">
                            <a:lumMod val="65000"/>
                            <a:lumOff val="35000"/>
                          </a:srgbClr>
                        </a:buClr>
                        <a:buSzPct val="10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i="1" baseline="0" dirty="0">
                          <a:solidFill>
                            <a:srgbClr val="000000"/>
                          </a:solidFill>
                          <a:latin typeface="+mn-lt"/>
                        </a:rPr>
                        <a:t>(e.g. $5.2bn of digital revenues in 2012, up 50% from 2011)</a:t>
                      </a:r>
                    </a:p>
                  </a:txBody>
                  <a:tcPr marL="99774" marR="99774" marT="39281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205202"/>
            <a:ext cx="8645525" cy="603887"/>
          </a:xfrm>
        </p:spPr>
        <p:txBody>
          <a:bodyPr/>
          <a:lstStyle/>
          <a:p>
            <a:r>
              <a:rPr lang="en-US" dirty="0">
                <a:latin typeface="+mn-lt"/>
              </a:rPr>
              <a:t>M&amp;A Trends (Media)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894097" y="1581768"/>
            <a:ext cx="1926055" cy="4394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VALUATION OVERVIEW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Media conglomerates: 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 7.4x – 11.7x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2.6x – 2.7x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13.3x – 18.3x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Studios: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8.2x – 24.5x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1.8x – 3.6x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18.1x – 40.9x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Higher multiples compared to conglomerates suggests premium on pure-play nature and//or high growth expectations for content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Netflix: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EV/EBITDA: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37.8x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EV/Revenue: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4.2x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P/E: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74.9x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High valuation emphasizes industry trend towards digital distribution and projected rapid growth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000000">
                  <a:lumMod val="65000"/>
                  <a:lumOff val="35000"/>
                </a:srgbClr>
              </a:buClr>
              <a:buSzPct val="100000"/>
              <a:buFontTx/>
              <a:buNone/>
              <a:tabLst/>
              <a:defRPr/>
            </a:pPr>
            <a:b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</a:b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/>
                <a:cs typeface="Arial"/>
              </a:rPr>
              <a:t>All multiples are NTM</a:t>
            </a:r>
          </a:p>
        </p:txBody>
      </p:sp>
      <p:graphicFrame>
        <p:nvGraphicFramePr>
          <p:cNvPr id="15" name="Group 108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34400" cy="233172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Corporate Finance Activity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89643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354</Words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PGothic</vt:lpstr>
      <vt:lpstr>MS PGothic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2_NIBC 2013 Template</vt:lpstr>
      <vt:lpstr>M&amp;A Trends (Media)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2017-04-02T18:22:53Z</dcterms:created>
  <dcterms:modified xsi:type="dcterms:W3CDTF">2017-04-02T21:10:43Z</dcterms:modified>
</cp:coreProperties>
</file>