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3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115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08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66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806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9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25831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25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65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87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6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87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20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20264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138" y="3987641"/>
            <a:ext cx="3030142" cy="243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7" y="191899"/>
            <a:ext cx="8645525" cy="603887"/>
          </a:xfrm>
        </p:spPr>
        <p:txBody>
          <a:bodyPr/>
          <a:lstStyle/>
          <a:p>
            <a:r>
              <a:rPr lang="en-US" dirty="0">
                <a:latin typeface="+mn-lt"/>
              </a:rPr>
              <a:t>Industry Summary (Video Games)</a:t>
            </a:r>
          </a:p>
        </p:txBody>
      </p:sp>
      <p:graphicFrame>
        <p:nvGraphicFramePr>
          <p:cNvPr id="5" name="Group 294"/>
          <p:cNvGraphicFramePr>
            <a:graphicFrameLocks noGrp="1"/>
          </p:cNvGraphicFramePr>
          <p:nvPr>
            <p:extLst/>
          </p:nvPr>
        </p:nvGraphicFramePr>
        <p:xfrm>
          <a:off x="296864" y="1257300"/>
          <a:ext cx="4122737" cy="5102605"/>
        </p:xfrm>
        <a:graphic>
          <a:graphicData uri="http://schemas.openxmlformats.org/drawingml/2006/table">
            <a:tbl>
              <a:tblPr/>
              <a:tblGrid>
                <a:gridCol w="2897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Industry Overview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North America Revenue by Major Segment (2014)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Physical games and software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$16.9bn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Consoles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$13.3bn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Online games and software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$7.0bn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Total revenue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$40.9bn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Forecasted 5-year revenue growth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6.1%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EBITDA margins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19.7% - 36.8%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North America </a:t>
                      </a: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Industry Characteristics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Total Debt/EBITDA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618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3.5x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Total Debt/EV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618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10%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EBITDA margin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16.3%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EV/EBITDA 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8.0 – 10.4x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Cash Ratio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1.1x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Market share held by 5 majors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40.7%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Global Industry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Total revenues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$68bn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Forecasted 5-year revenue growth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6.7%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Revenue Profile 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763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Market declined in 2008 onwards due to dependency on discretionary spending but has been relatively resilient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Market has picked up in since 2012 due to improved confidence and growth in mobile/online segment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6485" y="7029400"/>
            <a:ext cx="38254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GTA by Take Two. Sales of GTA V ~$2bn. Sales in the first three days $1bn.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6507" y="-396425"/>
            <a:ext cx="8483981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MS PGothic" pitchFamily="34" charset="-128"/>
                <a:cs typeface="Arial"/>
              </a:rPr>
              <a:t>Key trends, statistics and components of the video gaming industry.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99249" y="6169365"/>
            <a:ext cx="2475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Average distribution of sales for video game publishers in 2014 (EA, ATVI, TTWO, UBI)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7112" y="6169365"/>
            <a:ext cx="1800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Global industry sales by region (2012)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</p:txBody>
      </p:sp>
      <p:graphicFrame>
        <p:nvGraphicFramePr>
          <p:cNvPr id="15" name="Group 108"/>
          <p:cNvGraphicFramePr>
            <a:graphicFrameLocks noGrp="1"/>
          </p:cNvGraphicFramePr>
          <p:nvPr>
            <p:extLst/>
          </p:nvPr>
        </p:nvGraphicFramePr>
        <p:xfrm>
          <a:off x="4556464" y="1265844"/>
          <a:ext cx="4291013" cy="242916"/>
        </p:xfrm>
        <a:graphic>
          <a:graphicData uri="http://schemas.openxmlformats.org/drawingml/2006/table">
            <a:tbl>
              <a:tblPr/>
              <a:tblGrid>
                <a:gridCol w="4291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cs typeface="+mn-cs"/>
                        </a:rPr>
                        <a:t>North America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+mn-lt"/>
                          <a:cs typeface="+mn-cs"/>
                        </a:rPr>
                        <a:t> Video Game Industry by Segment ($</a:t>
                      </a:r>
                      <a:r>
                        <a:rPr lang="en-US" sz="1000" b="1" dirty="0" err="1">
                          <a:solidFill>
                            <a:schemeClr val="bg1"/>
                          </a:solidFill>
                          <a:latin typeface="+mn-lt"/>
                          <a:cs typeface="+mn-cs"/>
                        </a:rPr>
                        <a:t>bn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+mn-lt"/>
                          <a:cs typeface="+mn-cs"/>
                        </a:rPr>
                        <a:t>)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19922"/>
            <a:ext cx="3992746" cy="2394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197" y="3987639"/>
            <a:ext cx="3019379" cy="242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5645" t="1498" r="19845" b="92640"/>
          <a:stretch/>
        </p:blipFill>
        <p:spPr bwMode="auto">
          <a:xfrm>
            <a:off x="4892040" y="1545336"/>
            <a:ext cx="3523640" cy="19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72764729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203</Words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MS PGothic</vt:lpstr>
      <vt:lpstr>SimSun</vt:lpstr>
      <vt:lpstr>Arial</vt:lpstr>
      <vt:lpstr>Helvetica</vt:lpstr>
      <vt:lpstr>HelveticaNeue LT 45 Lt</vt:lpstr>
      <vt:lpstr>HelveticaNeue LT 65 Medium</vt:lpstr>
      <vt:lpstr>Wingdings</vt:lpstr>
      <vt:lpstr>2_NIBC 2013 Template</vt:lpstr>
      <vt:lpstr>Industry Summary (Video Games)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2017-04-02T18:20:44Z</dcterms:created>
  <dcterms:modified xsi:type="dcterms:W3CDTF">2017-04-02T21:10:32Z</dcterms:modified>
</cp:coreProperties>
</file>