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3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318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51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045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4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97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75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24920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81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2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8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1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31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30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29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9553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5"/>
          <p:cNvSpPr>
            <a:spLocks noChangeArrowheads="1"/>
          </p:cNvSpPr>
          <p:nvPr/>
        </p:nvSpPr>
        <p:spPr bwMode="auto">
          <a:xfrm>
            <a:off x="342000" y="4110261"/>
            <a:ext cx="1728571" cy="1947801"/>
          </a:xfrm>
          <a:prstGeom prst="rect">
            <a:avLst/>
          </a:prstGeom>
          <a:noFill/>
          <a:ln w="3175">
            <a:noFill/>
            <a:prstDash val="solid"/>
            <a:miter lim="800000"/>
            <a:headEnd/>
            <a:tailEnd/>
          </a:ln>
        </p:spPr>
        <p:txBody>
          <a:bodyPr lIns="0" tIns="91440" rIns="0" bIns="90000" anchor="t" anchorCtr="0"/>
          <a:lstStyle/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Broadband networks transfer information – voice and data – over long distances.</a:t>
            </a:r>
            <a:r>
              <a:rPr kumimoji="0" lang="en-CA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                       </a:t>
            </a: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Wireline carriers (AT&amp;T, Verizon)</a:t>
            </a:r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Satellites relays information using electromagnetic waves.                         </a:t>
            </a: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Satellite TV providers (DirecTV), satellite telecom providers (EchoStar)</a:t>
            </a: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                   </a:t>
            </a:r>
            <a:endParaRPr kumimoji="0" lang="en-CA" sz="9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2234829" y="4105559"/>
            <a:ext cx="2422442" cy="2269894"/>
          </a:xfrm>
          <a:prstGeom prst="rect">
            <a:avLst/>
          </a:prstGeom>
          <a:noFill/>
          <a:ln w="3175">
            <a:noFill/>
            <a:prstDash val="solid"/>
            <a:miter lim="800000"/>
            <a:headEnd/>
            <a:tailEnd/>
          </a:ln>
        </p:spPr>
        <p:txBody>
          <a:bodyPr lIns="0" tIns="91440" rIns="0" bIns="90000" anchor="t" anchorCtr="0"/>
          <a:lstStyle/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Last mile links a telecom network to a customer’s premise.                       </a:t>
            </a: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Wireline carriers (AT&amp;T, Verizon)</a:t>
            </a:r>
            <a:endParaRPr kumimoji="0" lang="en-CA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Spectrum allows wireless devices to communicate with cell towers. </a:t>
            </a: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  </a:t>
            </a:r>
            <a:b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</a:b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Wireless carriers (AT&amp;T, Verizon, T-Mobile)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Cell towers and small cells provides wireless coverage over radio signals.                                    </a:t>
            </a: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Wireless carriers (AT&amp;T, Verizon), tower companies (American Tower)</a:t>
            </a:r>
          </a:p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Satellite dishes receive electromagnetic signals from satellites.</a:t>
            </a:r>
          </a:p>
        </p:txBody>
      </p:sp>
      <p:sp>
        <p:nvSpPr>
          <p:cNvPr id="19" name="_s1036"/>
          <p:cNvSpPr>
            <a:spLocks noChangeArrowheads="1"/>
          </p:cNvSpPr>
          <p:nvPr/>
        </p:nvSpPr>
        <p:spPr bwMode="auto">
          <a:xfrm>
            <a:off x="4461937" y="1632204"/>
            <a:ext cx="1584000" cy="296929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Media Content Providers</a:t>
            </a:r>
          </a:p>
        </p:txBody>
      </p:sp>
      <p:sp>
        <p:nvSpPr>
          <p:cNvPr id="20" name="Isosceles Triangle 19"/>
          <p:cNvSpPr/>
          <p:nvPr/>
        </p:nvSpPr>
        <p:spPr bwMode="auto">
          <a:xfrm rot="10800000">
            <a:off x="4461936" y="1975839"/>
            <a:ext cx="3192730" cy="145535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21" name="_s1036"/>
          <p:cNvSpPr>
            <a:spLocks noChangeArrowheads="1"/>
          </p:cNvSpPr>
          <p:nvPr/>
        </p:nvSpPr>
        <p:spPr bwMode="auto">
          <a:xfrm>
            <a:off x="6106666" y="1633199"/>
            <a:ext cx="1548000" cy="293298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Hardware and Devices</a:t>
            </a:r>
          </a:p>
        </p:txBody>
      </p:sp>
      <p:sp>
        <p:nvSpPr>
          <p:cNvPr id="47" name="Rectangle 35"/>
          <p:cNvSpPr>
            <a:spLocks noChangeArrowheads="1"/>
          </p:cNvSpPr>
          <p:nvPr/>
        </p:nvSpPr>
        <p:spPr bwMode="auto">
          <a:xfrm>
            <a:off x="4784146" y="4105559"/>
            <a:ext cx="2671602" cy="2269894"/>
          </a:xfrm>
          <a:prstGeom prst="rect">
            <a:avLst/>
          </a:prstGeom>
          <a:noFill/>
          <a:ln w="3175">
            <a:noFill/>
            <a:prstDash val="solid"/>
            <a:miter lim="800000"/>
            <a:headEnd/>
            <a:tailEnd/>
          </a:ln>
        </p:spPr>
        <p:txBody>
          <a:bodyPr lIns="0" tIns="91440" rIns="0" bIns="90000" anchor="t" anchorCtr="0"/>
          <a:lstStyle/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Wireless carriers provide voice and data services to consumers’ mobile devices.  </a:t>
            </a:r>
            <a:b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</a:b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AT&amp;T, Verizon, T-Mobile, Sprint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Wireline carriers offer telephony, internet and TV services through wired infrastructure.  </a:t>
            </a:r>
            <a:b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</a:b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AT&amp;T, Verizon, CenturyLink</a:t>
            </a:r>
          </a:p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rgbClr val="000066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Satellites can provide TV programming to consumers and telecom connection to broadcasters and telecom providers.                                                                            </a:t>
            </a:r>
            <a:r>
              <a:rPr kumimoji="0" lang="en-CA" sz="9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DirecTV, Dish, EchoStar, Intelsat</a:t>
            </a:r>
            <a:endParaRPr kumimoji="0" lang="en-CA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+mn-ea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2569" y="2164865"/>
            <a:ext cx="8455886" cy="1849351"/>
            <a:chOff x="342569" y="1789961"/>
            <a:chExt cx="8455886" cy="1755281"/>
          </a:xfrm>
        </p:grpSpPr>
        <p:sp>
          <p:nvSpPr>
            <p:cNvPr id="41" name="_s1036"/>
            <p:cNvSpPr>
              <a:spLocks noChangeArrowheads="1"/>
            </p:cNvSpPr>
            <p:nvPr/>
          </p:nvSpPr>
          <p:spPr bwMode="auto">
            <a:xfrm>
              <a:off x="456657" y="2081919"/>
              <a:ext cx="1531031" cy="867887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50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Broadband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Infrastructure</a:t>
              </a:r>
            </a:p>
          </p:txBody>
        </p:sp>
        <p:sp>
          <p:nvSpPr>
            <p:cNvPr id="35" name="_s1036"/>
            <p:cNvSpPr>
              <a:spLocks noChangeArrowheads="1"/>
            </p:cNvSpPr>
            <p:nvPr/>
          </p:nvSpPr>
          <p:spPr bwMode="auto">
            <a:xfrm>
              <a:off x="4893526" y="2083152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Wireless Services</a:t>
              </a:r>
            </a:p>
          </p:txBody>
        </p:sp>
        <p:sp>
          <p:nvSpPr>
            <p:cNvPr id="17" name="_s1036"/>
            <p:cNvSpPr>
              <a:spLocks noChangeArrowheads="1"/>
            </p:cNvSpPr>
            <p:nvPr/>
          </p:nvSpPr>
          <p:spPr bwMode="auto">
            <a:xfrm>
              <a:off x="7843034" y="1789961"/>
              <a:ext cx="955421" cy="1731464"/>
            </a:xfrm>
            <a:prstGeom prst="roundRect">
              <a:avLst>
                <a:gd name="adj" fmla="val 0"/>
              </a:avLst>
            </a:prstGeom>
            <a:solidFill>
              <a:srgbClr val="444960"/>
            </a:solidFill>
            <a:ln w="12700">
              <a:noFill/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Enterprise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&amp; Retail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Customers</a:t>
              </a:r>
            </a:p>
          </p:txBody>
        </p:sp>
        <p:sp>
          <p:nvSpPr>
            <p:cNvPr id="31" name="Isosceles Triangle 30"/>
            <p:cNvSpPr/>
            <p:nvPr/>
          </p:nvSpPr>
          <p:spPr bwMode="auto">
            <a:xfrm rot="16200000">
              <a:off x="6779465" y="2565694"/>
              <a:ext cx="1731464" cy="180001"/>
            </a:xfrm>
            <a:prstGeom prst="triangle">
              <a:avLst/>
            </a:prstGeom>
            <a:solidFill>
              <a:srgbClr val="4449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23" name="_s1036"/>
            <p:cNvSpPr>
              <a:spLocks noChangeArrowheads="1"/>
            </p:cNvSpPr>
            <p:nvPr/>
          </p:nvSpPr>
          <p:spPr bwMode="auto">
            <a:xfrm>
              <a:off x="4893526" y="2428007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Telephony (Traditional &amp; VoIP)</a:t>
              </a:r>
            </a:p>
          </p:txBody>
        </p:sp>
        <p:sp>
          <p:nvSpPr>
            <p:cNvPr id="26" name="_s1036"/>
            <p:cNvSpPr>
              <a:spLocks noChangeArrowheads="1"/>
            </p:cNvSpPr>
            <p:nvPr/>
          </p:nvSpPr>
          <p:spPr bwMode="auto">
            <a:xfrm>
              <a:off x="4893526" y="2782387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Cable / Satellite TV</a:t>
              </a:r>
            </a:p>
          </p:txBody>
        </p:sp>
        <p:sp>
          <p:nvSpPr>
            <p:cNvPr id="18" name="_s1036"/>
            <p:cNvSpPr>
              <a:spLocks noChangeArrowheads="1"/>
            </p:cNvSpPr>
            <p:nvPr/>
          </p:nvSpPr>
          <p:spPr bwMode="auto">
            <a:xfrm>
              <a:off x="456658" y="3005974"/>
              <a:ext cx="1531031" cy="420074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50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Satellites</a:t>
              </a:r>
            </a:p>
          </p:txBody>
        </p:sp>
        <p:sp>
          <p:nvSpPr>
            <p:cNvPr id="36" name="_s1036"/>
            <p:cNvSpPr>
              <a:spLocks noChangeArrowheads="1"/>
            </p:cNvSpPr>
            <p:nvPr/>
          </p:nvSpPr>
          <p:spPr bwMode="auto">
            <a:xfrm>
              <a:off x="2343648" y="2085239"/>
              <a:ext cx="2171700" cy="430623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Last Mile Cable Infrastructure</a:t>
              </a:r>
            </a:p>
          </p:txBody>
        </p:sp>
        <p:sp>
          <p:nvSpPr>
            <p:cNvPr id="38" name="_s1036"/>
            <p:cNvSpPr>
              <a:spLocks noChangeArrowheads="1"/>
            </p:cNvSpPr>
            <p:nvPr/>
          </p:nvSpPr>
          <p:spPr bwMode="auto">
            <a:xfrm>
              <a:off x="2343649" y="2585900"/>
              <a:ext cx="914400" cy="840148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Spectrum</a:t>
              </a:r>
            </a:p>
          </p:txBody>
        </p:sp>
        <p:sp>
          <p:nvSpPr>
            <p:cNvPr id="39" name="_s1036"/>
            <p:cNvSpPr>
              <a:spLocks noChangeArrowheads="1"/>
            </p:cNvSpPr>
            <p:nvPr/>
          </p:nvSpPr>
          <p:spPr bwMode="auto">
            <a:xfrm>
              <a:off x="3338058" y="2585901"/>
              <a:ext cx="1177290" cy="467537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Cell Towers /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Small Cells</a:t>
              </a:r>
            </a:p>
          </p:txBody>
        </p:sp>
        <p:sp>
          <p:nvSpPr>
            <p:cNvPr id="40" name="_s1036"/>
            <p:cNvSpPr>
              <a:spLocks noChangeArrowheads="1"/>
            </p:cNvSpPr>
            <p:nvPr/>
          </p:nvSpPr>
          <p:spPr bwMode="auto">
            <a:xfrm>
              <a:off x="3338058" y="3118916"/>
              <a:ext cx="1177290" cy="3071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Satellite Dishes</a:t>
              </a:r>
            </a:p>
          </p:txBody>
        </p:sp>
        <p:sp>
          <p:nvSpPr>
            <p:cNvPr id="42" name="Rectangle 35"/>
            <p:cNvSpPr>
              <a:spLocks noChangeArrowheads="1"/>
            </p:cNvSpPr>
            <p:nvPr/>
          </p:nvSpPr>
          <p:spPr bwMode="auto">
            <a:xfrm>
              <a:off x="398433" y="1854675"/>
              <a:ext cx="1624095" cy="232699"/>
            </a:xfrm>
            <a:prstGeom prst="rect">
              <a:avLst/>
            </a:prstGeom>
            <a:noFill/>
            <a:ln w="3175">
              <a:noFill/>
              <a:prstDash val="solid"/>
              <a:miter lim="800000"/>
              <a:headEnd/>
              <a:tailEnd/>
            </a:ln>
          </p:spPr>
          <p:txBody>
            <a:bodyPr lIns="90000" tIns="46800" rIns="90000" bIns="4680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000066"/>
                </a:buClr>
                <a:buSzTx/>
                <a:buFontTx/>
                <a:buNone/>
                <a:tabLst/>
                <a:defRPr/>
              </a:pPr>
              <a:r>
                <a:rPr kumimoji="0" lang="en-CA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444960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Long-Range Infrastructure</a:t>
              </a:r>
            </a:p>
          </p:txBody>
        </p:sp>
        <p:sp>
          <p:nvSpPr>
            <p:cNvPr id="44" name="Rectangle 35"/>
            <p:cNvSpPr>
              <a:spLocks noChangeArrowheads="1"/>
            </p:cNvSpPr>
            <p:nvPr/>
          </p:nvSpPr>
          <p:spPr bwMode="auto">
            <a:xfrm>
              <a:off x="2318720" y="1854675"/>
              <a:ext cx="2227108" cy="232699"/>
            </a:xfrm>
            <a:prstGeom prst="rect">
              <a:avLst/>
            </a:prstGeom>
            <a:noFill/>
            <a:ln w="3175">
              <a:noFill/>
              <a:prstDash val="solid"/>
              <a:miter lim="800000"/>
              <a:headEnd/>
              <a:tailEnd/>
            </a:ln>
          </p:spPr>
          <p:txBody>
            <a:bodyPr lIns="90000" tIns="46800" rIns="90000" bIns="4680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Tx/>
                <a:buFontTx/>
                <a:buNone/>
                <a:tabLst/>
                <a:defRPr/>
              </a:pPr>
              <a:r>
                <a:rPr kumimoji="0" lang="en-CA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444960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End-User Connectivity 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000066"/>
                </a:buClr>
                <a:buSzTx/>
                <a:buFont typeface="Wingdings" pitchFamily="2" charset="2"/>
                <a:buChar char="§"/>
                <a:tabLst/>
                <a:defRPr/>
              </a:pPr>
              <a:endParaRPr kumimoji="0" lang="en-CA" sz="900" b="1" i="0" u="none" strike="noStrike" kern="1200" cap="none" spc="0" normalizeH="0" baseline="0" noProof="0" dirty="0">
                <a:ln>
                  <a:noFill/>
                </a:ln>
                <a:solidFill>
                  <a:srgbClr val="444960"/>
                </a:solidFill>
                <a:effectLst/>
                <a:uLnTx/>
                <a:uFillTx/>
                <a:latin typeface="Helvetica"/>
                <a:ea typeface="+mn-ea"/>
                <a:cs typeface="Arial"/>
              </a:endParaRPr>
            </a:p>
          </p:txBody>
        </p:sp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4826415" y="1854675"/>
              <a:ext cx="2585359" cy="232699"/>
            </a:xfrm>
            <a:prstGeom prst="rect">
              <a:avLst/>
            </a:prstGeom>
            <a:noFill/>
            <a:ln w="3175">
              <a:noFill/>
              <a:prstDash val="solid"/>
              <a:miter lim="800000"/>
              <a:headEnd/>
              <a:tailEnd/>
            </a:ln>
          </p:spPr>
          <p:txBody>
            <a:bodyPr lIns="90000" tIns="46800" rIns="90000" bIns="4680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Tx/>
                <a:buFontTx/>
                <a:buNone/>
                <a:tabLst/>
                <a:defRPr/>
              </a:pPr>
              <a:r>
                <a:rPr kumimoji="0" lang="en-CA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444960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End-User Product / Service</a:t>
              </a:r>
            </a:p>
          </p:txBody>
        </p:sp>
        <p:sp>
          <p:nvSpPr>
            <p:cNvPr id="49" name="_s1036"/>
            <p:cNvSpPr>
              <a:spLocks noChangeArrowheads="1"/>
            </p:cNvSpPr>
            <p:nvPr/>
          </p:nvSpPr>
          <p:spPr bwMode="auto">
            <a:xfrm>
              <a:off x="4893526" y="3132851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ea typeface="+mn-ea"/>
                  <a:cs typeface="Arial"/>
                </a:rPr>
                <a:t>Internet</a:t>
              </a:r>
            </a:p>
          </p:txBody>
        </p:sp>
        <p:sp>
          <p:nvSpPr>
            <p:cNvPr id="51" name="_s1036"/>
            <p:cNvSpPr>
              <a:spLocks noChangeArrowheads="1"/>
            </p:cNvSpPr>
            <p:nvPr/>
          </p:nvSpPr>
          <p:spPr bwMode="auto">
            <a:xfrm>
              <a:off x="2234832" y="1789962"/>
              <a:ext cx="2422441" cy="1755280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endParaRPr>
            </a:p>
          </p:txBody>
        </p:sp>
        <p:sp>
          <p:nvSpPr>
            <p:cNvPr id="52" name="_s1036"/>
            <p:cNvSpPr>
              <a:spLocks noChangeArrowheads="1"/>
            </p:cNvSpPr>
            <p:nvPr/>
          </p:nvSpPr>
          <p:spPr bwMode="auto">
            <a:xfrm>
              <a:off x="4784146" y="1789962"/>
              <a:ext cx="2671602" cy="1755280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endParaRPr>
            </a:p>
          </p:txBody>
        </p:sp>
        <p:sp>
          <p:nvSpPr>
            <p:cNvPr id="53" name="_s1036"/>
            <p:cNvSpPr>
              <a:spLocks noChangeArrowheads="1"/>
            </p:cNvSpPr>
            <p:nvPr/>
          </p:nvSpPr>
          <p:spPr bwMode="auto">
            <a:xfrm>
              <a:off x="342569" y="1789962"/>
              <a:ext cx="1728000" cy="1755280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endParaRPr>
            </a:p>
          </p:txBody>
        </p:sp>
      </p:grpSp>
      <p:sp>
        <p:nvSpPr>
          <p:cNvPr id="34" name="Title 1"/>
          <p:cNvSpPr txBox="1">
            <a:spLocks/>
          </p:cNvSpPr>
          <p:nvPr/>
        </p:nvSpPr>
        <p:spPr bwMode="auto">
          <a:xfrm>
            <a:off x="238127" y="73027"/>
            <a:ext cx="8645525" cy="83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e LT 45 Lt"/>
                <a:ea typeface="+mj-ea"/>
                <a:cs typeface="Arial"/>
              </a:rPr>
              <a:t>Industry Diagram (Telecom)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+mj-ea"/>
              <a:cs typeface="Arial"/>
            </a:endParaRPr>
          </a:p>
        </p:txBody>
      </p:sp>
      <p:graphicFrame>
        <p:nvGraphicFramePr>
          <p:cNvPr id="37" name="Group 108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8534400" cy="233172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Telecom Supply Chain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60302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138</Words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SimSun</vt:lpstr>
      <vt:lpstr>Arial</vt:lpstr>
      <vt:lpstr>Helvetica</vt:lpstr>
      <vt:lpstr>HelveticaNeue LT 45 Lt</vt:lpstr>
      <vt:lpstr>HelveticaNeue LT 65 Medium</vt:lpstr>
      <vt:lpstr>Wingdings</vt:lpstr>
      <vt:lpstr>2_NIBC 2013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2017-04-02T18:23:34Z</dcterms:created>
  <dcterms:modified xsi:type="dcterms:W3CDTF">2017-04-02T21:10:14Z</dcterms:modified>
</cp:coreProperties>
</file>