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6" autoAdjust="0"/>
    <p:restoredTop sz="94660"/>
  </p:normalViewPr>
  <p:slideViewPr>
    <p:cSldViewPr snapToGrid="0">
      <p:cViewPr varScale="1">
        <p:scale>
          <a:sx n="122" d="100"/>
          <a:sy n="122" d="100"/>
        </p:scale>
        <p:origin x="28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3"/>
          <p:cNvSpPr>
            <a:spLocks noChangeArrowheads="1"/>
          </p:cNvSpPr>
          <p:nvPr userDrawn="1"/>
        </p:nvSpPr>
        <p:spPr bwMode="auto">
          <a:xfrm>
            <a:off x="222250" y="4559300"/>
            <a:ext cx="8693150" cy="2063750"/>
          </a:xfrm>
          <a:prstGeom prst="rect">
            <a:avLst/>
          </a:prstGeom>
          <a:noFill/>
          <a:ln w="3175">
            <a:solidFill>
              <a:srgbClr val="3E7B94">
                <a:alpha val="50195"/>
              </a:srgbClr>
            </a:solidFill>
            <a:miter lim="800000"/>
            <a:headEnd/>
            <a:tailEnd/>
          </a:ln>
          <a:extLst/>
        </p:spPr>
        <p:txBody>
          <a:bodyPr wrap="none" anchor="ctr"/>
          <a:lstStyle/>
          <a:p>
            <a:pPr algn="ctr" fontAlgn="base">
              <a:spcBef>
                <a:spcPct val="0"/>
              </a:spcBef>
              <a:spcAft>
                <a:spcPct val="0"/>
              </a:spcAft>
              <a:defRPr/>
            </a:pPr>
            <a:endParaRPr lang="en-SG" sz="1800">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71437" y="3505200"/>
            <a:ext cx="9286875" cy="1143000"/>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2"/>
            <a:ext cx="8248650" cy="1141413"/>
          </a:xfrm>
        </p:spPr>
        <p:txBody>
          <a:bodyPr/>
          <a:lstStyle>
            <a:lvl1pPr algn="l">
              <a:defRPr sz="3200"/>
            </a:lvl1pPr>
          </a:lstStyle>
          <a:p>
            <a:r>
              <a:rPr lang="en-US"/>
              <a:t>Click to edit Master title style</a:t>
            </a:r>
          </a:p>
        </p:txBody>
      </p:sp>
    </p:spTree>
    <p:extLst>
      <p:ext uri="{BB962C8B-B14F-4D97-AF65-F5344CB8AC3E}">
        <p14:creationId xmlns:p14="http://schemas.microsoft.com/office/powerpoint/2010/main" val="278259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A6A40DAB-4FB3-4600-B0DF-8EEE5E84EF0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72843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9" y="265115"/>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5"/>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4741CB2A-8111-4F3E-B9DE-E060B8F04A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640660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65113"/>
            <a:ext cx="8645525" cy="544512"/>
          </a:xfrm>
        </p:spPr>
        <p:txBody>
          <a:bodyPr/>
          <a:lstStyle/>
          <a:p>
            <a:r>
              <a:rPr lang="en-US" dirty="0"/>
              <a:t>Click to edit Master title style</a:t>
            </a:r>
            <a:endParaRPr lang="en-SG" dirty="0"/>
          </a:p>
        </p:txBody>
      </p:sp>
      <p:sp>
        <p:nvSpPr>
          <p:cNvPr id="3" name="Text Placeholder 2"/>
          <p:cNvSpPr>
            <a:spLocks noGrp="1"/>
          </p:cNvSpPr>
          <p:nvPr>
            <p:ph type="body" sz="half" idx="1"/>
          </p:nvPr>
        </p:nvSpPr>
        <p:spPr>
          <a:xfrm>
            <a:off x="1343026" y="1724027"/>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9"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9" y="4138615"/>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6CDF0278-6018-455A-853E-75708C3EB0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606626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5"/>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52929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1"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930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324333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83770A35-C9BA-4ADA-8F97-E522206A8916}"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1808794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SG" dirty="0"/>
          </a:p>
        </p:txBody>
      </p:sp>
      <p:sp>
        <p:nvSpPr>
          <p:cNvPr id="3" name="Content Placeholder 2"/>
          <p:cNvSpPr>
            <a:spLocks noGrp="1"/>
          </p:cNvSpPr>
          <p:nvPr>
            <p:ph sz="half" idx="1"/>
          </p:nvPr>
        </p:nvSpPr>
        <p:spPr>
          <a:xfrm>
            <a:off x="1343026" y="1724027"/>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9" y="1724027"/>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7D2DF075-FB03-4886-8FC9-7048671DDBF9}"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39563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1" y="193675"/>
            <a:ext cx="8645525" cy="615950"/>
          </a:xfrm>
        </p:spPr>
        <p:txBody>
          <a:bodyPr/>
          <a:lstStyle/>
          <a:p>
            <a:r>
              <a:rPr lang="en-US" dirty="0"/>
              <a:t>Click to edit Master title style</a:t>
            </a:r>
            <a:endParaRPr lang="en-SG" dirty="0"/>
          </a:p>
        </p:txBody>
      </p:sp>
      <p:sp>
        <p:nvSpPr>
          <p:cNvPr id="7"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FEC471FB-7503-416E-A858-6E9CECE3153A}"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21815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424102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B44EB3E9-572A-4C79-9EE6-0B98A504B73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57229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5D1AB8E6-932B-49DC-9775-13DED6D9F664}"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77625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0"/>
            <a:ext cx="1905000" cy="136525"/>
          </a:xfrm>
          <a:prstGeom prst="rect">
            <a:avLst/>
          </a:prstGeom>
          <a:ln/>
        </p:spPr>
        <p:txBody>
          <a:bodyPr/>
          <a:lstStyle>
            <a:lvl1pPr>
              <a:defRPr/>
            </a:lvl1pPr>
          </a:lstStyle>
          <a:p>
            <a:pPr>
              <a:defRPr/>
            </a:pPr>
            <a:fld id="{BB0F408B-CB77-4DA6-9625-0AD6E7E2BC6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553683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2"/>
            <a:ext cx="9144000" cy="1000125"/>
          </a:xfrm>
          <a:prstGeom prst="rect">
            <a:avLst/>
          </a:prstGeom>
          <a:solidFill>
            <a:srgbClr val="0E1724"/>
          </a:solidFill>
          <a:ln>
            <a:noFill/>
          </a:ln>
          <a:extLst/>
        </p:spPr>
        <p:txBody>
          <a:bodyPr anchor="ctr"/>
          <a:lstStyle/>
          <a:p>
            <a:pPr fontAlgn="base">
              <a:spcBef>
                <a:spcPct val="0"/>
              </a:spcBef>
              <a:spcAft>
                <a:spcPct val="0"/>
              </a:spcAft>
              <a:defRPr/>
            </a:pPr>
            <a:endParaRPr lang="en-US" sz="1800"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1"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1343026" y="1724027"/>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11"/>
          <p:cNvSpPr>
            <a:spLocks noChangeArrowheads="1"/>
          </p:cNvSpPr>
          <p:nvPr/>
        </p:nvSpPr>
        <p:spPr bwMode="auto">
          <a:xfrm>
            <a:off x="0" y="6621465"/>
            <a:ext cx="9144000" cy="236537"/>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2056" name="Text Box 9"/>
          <p:cNvSpPr txBox="1">
            <a:spLocks noChangeArrowheads="1"/>
          </p:cNvSpPr>
          <p:nvPr/>
        </p:nvSpPr>
        <p:spPr bwMode="auto">
          <a:xfrm>
            <a:off x="121120" y="6673445"/>
            <a:ext cx="5583012" cy="123112"/>
          </a:xfrm>
          <a:prstGeom prst="rect">
            <a:avLst/>
          </a:prstGeom>
          <a:noFill/>
          <a:ln>
            <a:noFill/>
          </a:ln>
          <a:extLst/>
        </p:spPr>
        <p:txBody>
          <a:bodyPr wrap="square"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FFFFFF"/>
                </a:solidFill>
                <a:latin typeface="Helvetica"/>
              </a:rPr>
              <a:t>2017 Copyright © NIBCLive.com – Not for Redistribution</a:t>
            </a:r>
            <a:endParaRPr lang="en-AU" sz="800" dirty="0">
              <a:solidFill>
                <a:srgbClr val="FFFFFF"/>
              </a:solidFill>
              <a:latin typeface="Helvetica"/>
            </a:endParaRPr>
          </a:p>
        </p:txBody>
      </p:sp>
    </p:spTree>
    <p:extLst>
      <p:ext uri="{BB962C8B-B14F-4D97-AF65-F5344CB8AC3E}">
        <p14:creationId xmlns:p14="http://schemas.microsoft.com/office/powerpoint/2010/main" val="780855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0" fontAlgn="base" hangingPunct="0">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0" fontAlgn="base" hangingPunct="0">
        <a:spcBef>
          <a:spcPct val="0"/>
        </a:spcBef>
        <a:spcAft>
          <a:spcPts val="600"/>
        </a:spcAft>
        <a:buClr>
          <a:schemeClr val="bg2"/>
        </a:buClr>
        <a:buChar char="—"/>
        <a:defRPr sz="1200">
          <a:solidFill>
            <a:schemeClr val="tx1"/>
          </a:solidFill>
          <a:latin typeface="+mn-lt"/>
          <a:cs typeface="+mn-cs"/>
        </a:defRPr>
      </a:lvl2pPr>
      <a:lvl3pPr marL="584200" indent="-201613" algn="l" rtl="0" eaLnBrk="0" fontAlgn="base" hangingPunct="0">
        <a:spcBef>
          <a:spcPct val="0"/>
        </a:spcBef>
        <a:spcAft>
          <a:spcPts val="600"/>
        </a:spcAft>
        <a:buClr>
          <a:schemeClr val="bg2"/>
        </a:buClr>
        <a:buChar char="—"/>
        <a:defRPr sz="1200">
          <a:solidFill>
            <a:schemeClr val="tx1"/>
          </a:solidFill>
          <a:latin typeface="+mn-lt"/>
          <a:cs typeface="+mn-cs"/>
        </a:defRPr>
      </a:lvl3pPr>
      <a:lvl4pPr marL="749300" indent="-163513" algn="l" rtl="0" eaLnBrk="0" fontAlgn="base" hangingPunct="0">
        <a:spcBef>
          <a:spcPct val="0"/>
        </a:spcBef>
        <a:spcAft>
          <a:spcPts val="600"/>
        </a:spcAft>
        <a:buClr>
          <a:schemeClr val="bg2"/>
        </a:buClr>
        <a:buChar char="—"/>
        <a:defRPr sz="1200">
          <a:solidFill>
            <a:schemeClr val="tx1"/>
          </a:solidFill>
          <a:latin typeface="+mn-lt"/>
          <a:cs typeface="+mn-cs"/>
        </a:defRPr>
      </a:lvl4pPr>
      <a:lvl5pPr marL="952500" indent="-201613" algn="l" rtl="0" eaLnBrk="0" fontAlgn="base" hangingPunct="0">
        <a:spcBef>
          <a:spcPct val="0"/>
        </a:spcBef>
        <a:spcAft>
          <a:spcPts val="600"/>
        </a:spcAft>
        <a:buClr>
          <a:schemeClr val="bg2"/>
        </a:buClr>
        <a:buChar char="—"/>
        <a:defRPr sz="1200">
          <a:solidFill>
            <a:schemeClr val="tx1"/>
          </a:solidFill>
          <a:latin typeface="+mn-lt"/>
          <a:cs typeface="+mn-cs"/>
        </a:defRPr>
      </a:lvl5pPr>
      <a:lvl6pPr marL="1409700" indent="-201613" algn="l" rtl="0" fontAlgn="base">
        <a:spcBef>
          <a:spcPct val="0"/>
        </a:spcBef>
        <a:spcAft>
          <a:spcPts val="600"/>
        </a:spcAft>
        <a:buClr>
          <a:schemeClr val="bg2"/>
        </a:buClr>
        <a:buChar char="—"/>
        <a:defRPr sz="1200">
          <a:solidFill>
            <a:schemeClr val="tx1"/>
          </a:solidFill>
          <a:latin typeface="+mn-lt"/>
          <a:cs typeface="+mn-cs"/>
        </a:defRPr>
      </a:lvl6pPr>
      <a:lvl7pPr marL="1866900" indent="-201613" algn="l" rtl="0" fontAlgn="base">
        <a:spcBef>
          <a:spcPct val="0"/>
        </a:spcBef>
        <a:spcAft>
          <a:spcPts val="600"/>
        </a:spcAft>
        <a:buClr>
          <a:schemeClr val="bg2"/>
        </a:buClr>
        <a:buChar char="—"/>
        <a:defRPr sz="1200">
          <a:solidFill>
            <a:schemeClr val="tx1"/>
          </a:solidFill>
          <a:latin typeface="+mn-lt"/>
          <a:cs typeface="+mn-cs"/>
        </a:defRPr>
      </a:lvl7pPr>
      <a:lvl8pPr marL="2324100" indent="-201613" algn="l" rtl="0" fontAlgn="base">
        <a:spcBef>
          <a:spcPct val="0"/>
        </a:spcBef>
        <a:spcAft>
          <a:spcPts val="600"/>
        </a:spcAft>
        <a:buClr>
          <a:schemeClr val="bg2"/>
        </a:buClr>
        <a:buChar char="—"/>
        <a:defRPr sz="1200">
          <a:solidFill>
            <a:schemeClr val="tx1"/>
          </a:solidFill>
          <a:latin typeface="+mn-lt"/>
          <a:cs typeface="+mn-cs"/>
        </a:defRPr>
      </a:lvl8pPr>
      <a:lvl9pPr marL="2781300" indent="-201613" algn="l" rtl="0" fontAlgn="base">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878975" y="1615440"/>
            <a:ext cx="6748645" cy="2611631"/>
          </a:xfrm>
          <a:prstGeom prst="rect">
            <a:avLst/>
          </a:prstGeom>
          <a:noFill/>
          <a:ln w="9525">
            <a:noFill/>
            <a:miter lim="800000"/>
            <a:headEnd/>
            <a:tailEnd/>
          </a:ln>
          <a:effectLst/>
        </p:spPr>
      </p:pic>
      <p:sp>
        <p:nvSpPr>
          <p:cNvPr id="2" name="Title 1"/>
          <p:cNvSpPr>
            <a:spLocks noGrp="1"/>
          </p:cNvSpPr>
          <p:nvPr>
            <p:ph type="title"/>
          </p:nvPr>
        </p:nvSpPr>
        <p:spPr>
          <a:xfrm>
            <a:off x="238127" y="73027"/>
            <a:ext cx="8645525" cy="859663"/>
          </a:xfrm>
        </p:spPr>
        <p:txBody>
          <a:bodyPr/>
          <a:lstStyle/>
          <a:p>
            <a:r>
              <a:rPr lang="en-US" dirty="0">
                <a:latin typeface="+mn-lt"/>
                <a:cs typeface="Arial" pitchFamily="34" charset="0"/>
              </a:rPr>
              <a:t>Historic Share Price Analysis (EA)</a:t>
            </a:r>
          </a:p>
        </p:txBody>
      </p:sp>
      <p:sp>
        <p:nvSpPr>
          <p:cNvPr id="10" name="Slide Number Placeholder 4"/>
          <p:cNvSpPr>
            <a:spLocks noGrp="1"/>
          </p:cNvSpPr>
          <p:nvPr>
            <p:ph type="sldNum" sz="quarter" idx="10"/>
          </p:nvPr>
        </p:nvSpPr>
        <p:spPr>
          <a:xfrm>
            <a:off x="7115175" y="6678615"/>
            <a:ext cx="1905000" cy="1365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FFFFFF"/>
              </a:solidFill>
              <a:effectLst/>
              <a:uLnTx/>
              <a:uFillTx/>
              <a:latin typeface="Helvetica"/>
              <a:ea typeface="+mn-ea"/>
              <a:cs typeface="Arial"/>
            </a:endParaRPr>
          </a:p>
        </p:txBody>
      </p:sp>
      <p:sp>
        <p:nvSpPr>
          <p:cNvPr id="3" name="Rectangle 2"/>
          <p:cNvSpPr/>
          <p:nvPr/>
        </p:nvSpPr>
        <p:spPr>
          <a:xfrm>
            <a:off x="304800" y="4448098"/>
            <a:ext cx="8610600" cy="2046714"/>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60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Jan 2005 </a:t>
            </a:r>
            <a:r>
              <a:rPr kumimoji="0" lang="en-US" sz="950" b="0" i="0" u="none" strike="noStrike" kern="1200" cap="none" spc="0" normalizeH="0" baseline="0" noProof="0" dirty="0">
                <a:ln>
                  <a:noFill/>
                </a:ln>
                <a:solidFill>
                  <a:srgbClr val="000000"/>
                </a:solidFill>
                <a:effectLst/>
                <a:uLnTx/>
                <a:uFillTx/>
                <a:latin typeface="Helvetica"/>
                <a:ea typeface="+mn-ea"/>
                <a:cs typeface="Arial"/>
              </a:rPr>
              <a:t>– EA signed a 15-year licensing deal with ESPN, which provided EA with exclusive access to its programming and personalities</a:t>
            </a:r>
          </a:p>
          <a:p>
            <a:pPr marL="171450" marR="0" lvl="0" indent="-171450" algn="l" defTabSz="914400" rtl="0" eaLnBrk="1" fontAlgn="auto" latinLnBrk="0" hangingPunct="1">
              <a:lnSpc>
                <a:spcPct val="100000"/>
              </a:lnSpc>
              <a:spcBef>
                <a:spcPts val="0"/>
              </a:spcBef>
              <a:spcAft>
                <a:spcPts val="60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Feb 2008</a:t>
            </a:r>
            <a:r>
              <a:rPr kumimoji="0" lang="en-US" sz="950" b="0" i="0" u="none" strike="noStrike" kern="1200" cap="none" spc="0" normalizeH="0" baseline="0" noProof="0" dirty="0">
                <a:ln>
                  <a:noFill/>
                </a:ln>
                <a:solidFill>
                  <a:srgbClr val="000000"/>
                </a:solidFill>
                <a:effectLst/>
                <a:uLnTx/>
                <a:uFillTx/>
                <a:latin typeface="Helvetica"/>
                <a:ea typeface="+mn-ea"/>
                <a:cs typeface="Arial"/>
              </a:rPr>
              <a:t> – EA made an all-cash bid of $26/share, approximately $2bn, for Take-Two Interactive, representing a 64% premium over closing price of $15.83 on Feb 15th. Take-Two refused and the offer expired in Sep 2008</a:t>
            </a:r>
          </a:p>
          <a:p>
            <a:pPr marL="171450" marR="0" lvl="0" indent="-171450" algn="l" defTabSz="914400" rtl="0" eaLnBrk="1" fontAlgn="auto" latinLnBrk="0" hangingPunct="1">
              <a:lnSpc>
                <a:spcPct val="100000"/>
              </a:lnSpc>
              <a:spcBef>
                <a:spcPts val="0"/>
              </a:spcBef>
              <a:spcAft>
                <a:spcPts val="60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Dec 2011 </a:t>
            </a:r>
            <a:r>
              <a:rPr kumimoji="0" lang="en-US" sz="950" b="0" i="0" u="none" strike="noStrike" kern="1200" cap="none" spc="0" normalizeH="0" baseline="0" noProof="0" dirty="0">
                <a:ln>
                  <a:noFill/>
                </a:ln>
                <a:solidFill>
                  <a:srgbClr val="000000"/>
                </a:solidFill>
                <a:effectLst/>
                <a:uLnTx/>
                <a:uFillTx/>
                <a:latin typeface="Helvetica"/>
                <a:ea typeface="+mn-ea"/>
                <a:cs typeface="Arial"/>
              </a:rPr>
              <a:t>– With estimated costs totaling $200m, Star Wars: The Old Republic ranked as one of most expensive games ever developed. As revenue from subscription decreased in 2012, EA dropped the subscription fee for a free-to-play model</a:t>
            </a:r>
          </a:p>
          <a:p>
            <a:pPr marL="171450" marR="0" lvl="0" indent="-171450" algn="l" defTabSz="914400" rtl="0" eaLnBrk="1" fontAlgn="auto" latinLnBrk="0" hangingPunct="1">
              <a:lnSpc>
                <a:spcPct val="100000"/>
              </a:lnSpc>
              <a:spcBef>
                <a:spcPts val="0"/>
              </a:spcBef>
              <a:spcAft>
                <a:spcPts val="60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Mar 2013 </a:t>
            </a:r>
            <a:r>
              <a:rPr kumimoji="0" lang="en-US" sz="950" b="0" i="0" u="none" strike="noStrike" kern="1200" cap="none" spc="0" normalizeH="0" baseline="0" noProof="0" dirty="0">
                <a:ln>
                  <a:noFill/>
                </a:ln>
                <a:solidFill>
                  <a:srgbClr val="000000"/>
                </a:solidFill>
                <a:effectLst/>
                <a:uLnTx/>
                <a:uFillTx/>
                <a:latin typeface="Helvetica"/>
                <a:ea typeface="+mn-ea"/>
                <a:cs typeface="Arial"/>
              </a:rPr>
              <a:t>– </a:t>
            </a:r>
            <a:r>
              <a:rPr kumimoji="0" lang="en-US" sz="950" b="0" i="0" u="none" strike="noStrike" kern="1200" cap="none" spc="0" normalizeH="0" baseline="0" noProof="0" dirty="0" err="1">
                <a:ln>
                  <a:noFill/>
                </a:ln>
                <a:solidFill>
                  <a:srgbClr val="000000"/>
                </a:solidFill>
                <a:effectLst/>
                <a:uLnTx/>
                <a:uFillTx/>
                <a:latin typeface="Helvetica"/>
                <a:ea typeface="+mn-ea"/>
                <a:cs typeface="Arial"/>
              </a:rPr>
              <a:t>Riccitiello</a:t>
            </a:r>
            <a:r>
              <a:rPr kumimoji="0" lang="en-US" sz="950" b="0" i="0" u="none" strike="noStrike" kern="1200" cap="none" spc="0" normalizeH="0" baseline="0" noProof="0" dirty="0">
                <a:ln>
                  <a:noFill/>
                </a:ln>
                <a:solidFill>
                  <a:srgbClr val="000000"/>
                </a:solidFill>
                <a:effectLst/>
                <a:uLnTx/>
                <a:uFillTx/>
                <a:latin typeface="Helvetica"/>
                <a:ea typeface="+mn-ea"/>
                <a:cs typeface="Arial"/>
              </a:rPr>
              <a:t> steps down as EA’s CEO over the company’s poor financial performance in the quarter. He was credited for diversifying EA’s business model, but was unable to boost earnings and stock price in response to trends in the industry</a:t>
            </a:r>
          </a:p>
          <a:p>
            <a:pPr marL="171450" marR="0" lvl="0" indent="-171450" algn="l" defTabSz="914400" rtl="0" eaLnBrk="1" fontAlgn="auto" latinLnBrk="0" hangingPunct="1">
              <a:lnSpc>
                <a:spcPct val="100000"/>
              </a:lnSpc>
              <a:spcBef>
                <a:spcPts val="0"/>
              </a:spcBef>
              <a:spcAft>
                <a:spcPts val="30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Apr 2013 – </a:t>
            </a:r>
            <a:r>
              <a:rPr kumimoji="0" lang="en-US" sz="950" b="0" i="0" u="none" strike="noStrike" kern="1200" cap="none" spc="0" normalizeH="0" baseline="0" noProof="0" dirty="0">
                <a:ln>
                  <a:noFill/>
                </a:ln>
                <a:solidFill>
                  <a:srgbClr val="000000"/>
                </a:solidFill>
                <a:effectLst/>
                <a:uLnTx/>
                <a:uFillTx/>
                <a:latin typeface="Helvetica"/>
                <a:ea typeface="+mn-ea"/>
                <a:cs typeface="Arial"/>
              </a:rPr>
              <a:t>EA voted as the second worst company by consumers for rushing through game development, poor game releases and forcing players to purchase extra content through </a:t>
            </a:r>
            <a:r>
              <a:rPr kumimoji="0" lang="en-US" sz="950" b="0" i="0" u="none" strike="noStrike" kern="1200" cap="none" spc="0" normalizeH="0" baseline="0" noProof="0" dirty="0" err="1">
                <a:ln>
                  <a:noFill/>
                </a:ln>
                <a:solidFill>
                  <a:srgbClr val="000000"/>
                </a:solidFill>
                <a:effectLst/>
                <a:uLnTx/>
                <a:uFillTx/>
                <a:latin typeface="Helvetica"/>
                <a:ea typeface="+mn-ea"/>
                <a:cs typeface="Arial"/>
              </a:rPr>
              <a:t>microtransactions</a:t>
            </a:r>
            <a:r>
              <a:rPr kumimoji="0" lang="en-US" sz="950" b="0" i="0" u="none" strike="noStrike" kern="1200" cap="none" spc="0" normalizeH="0" baseline="0" noProof="0" dirty="0">
                <a:ln>
                  <a:noFill/>
                </a:ln>
                <a:solidFill>
                  <a:srgbClr val="000000"/>
                </a:solidFill>
                <a:effectLst/>
                <a:uLnTx/>
                <a:uFillTx/>
                <a:latin typeface="Helvetica"/>
                <a:ea typeface="+mn-ea"/>
                <a:cs typeface="Arial"/>
              </a:rPr>
              <a:t> despite the already expensive flat price</a:t>
            </a:r>
          </a:p>
          <a:p>
            <a:pPr marL="171450" marR="0" lvl="0" indent="-171450" algn="l" defTabSz="914400" rtl="0" eaLnBrk="1" fontAlgn="auto" latinLnBrk="0" hangingPunct="1">
              <a:lnSpc>
                <a:spcPct val="100000"/>
              </a:lnSpc>
              <a:spcBef>
                <a:spcPts val="0"/>
              </a:spcBef>
              <a:spcAft>
                <a:spcPts val="0"/>
              </a:spcAft>
              <a:buClrTx/>
              <a:buSzTx/>
              <a:buFont typeface="Wingdings" charset="2"/>
              <a:buChar char="§"/>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Sep 2013 – </a:t>
            </a:r>
            <a:r>
              <a:rPr kumimoji="0" lang="en-US" sz="950" b="0" i="0" u="none" strike="noStrike" kern="1200" cap="none" spc="0" normalizeH="0" baseline="0" noProof="0" dirty="0">
                <a:ln>
                  <a:noFill/>
                </a:ln>
                <a:solidFill>
                  <a:srgbClr val="000000"/>
                </a:solidFill>
                <a:effectLst/>
                <a:uLnTx/>
                <a:uFillTx/>
                <a:latin typeface="Helvetica"/>
                <a:ea typeface="+mn-ea"/>
                <a:cs typeface="Arial"/>
              </a:rPr>
              <a:t>Andrew Wilson appointed new CEO with a focus on continued transition into a more </a:t>
            </a:r>
            <a:r>
              <a:rPr kumimoji="0" lang="en-US" sz="950" b="1" i="0" u="none" strike="noStrike" kern="1200" cap="none" spc="0" normalizeH="0" baseline="0" noProof="0" dirty="0">
                <a:ln>
                  <a:noFill/>
                </a:ln>
                <a:solidFill>
                  <a:srgbClr val="000000"/>
                </a:solidFill>
                <a:effectLst/>
                <a:uLnTx/>
                <a:uFillTx/>
                <a:latin typeface="Helvetica"/>
                <a:ea typeface="+mn-ea"/>
                <a:cs typeface="Arial"/>
              </a:rPr>
              <a:t>digital future </a:t>
            </a:r>
            <a:r>
              <a:rPr kumimoji="0" lang="en-US" sz="950" b="0" i="0" u="none" strike="noStrike" kern="1200" cap="none" spc="0" normalizeH="0" baseline="0" noProof="0" dirty="0">
                <a:ln>
                  <a:noFill/>
                </a:ln>
                <a:solidFill>
                  <a:srgbClr val="000000"/>
                </a:solidFill>
                <a:effectLst/>
                <a:uLnTx/>
                <a:uFillTx/>
                <a:latin typeface="Helvetica"/>
                <a:ea typeface="+mn-ea"/>
                <a:cs typeface="Arial"/>
              </a:rPr>
              <a:t>and instilling a culture of </a:t>
            </a:r>
            <a:r>
              <a:rPr kumimoji="0" lang="en-US" sz="950" b="1" i="0" u="none" strike="noStrike" kern="1200" cap="none" spc="0" normalizeH="0" baseline="0" noProof="0" dirty="0">
                <a:ln>
                  <a:noFill/>
                </a:ln>
                <a:solidFill>
                  <a:srgbClr val="000000"/>
                </a:solidFill>
                <a:effectLst/>
                <a:uLnTx/>
                <a:uFillTx/>
                <a:latin typeface="Helvetica"/>
                <a:ea typeface="+mn-ea"/>
                <a:cs typeface="Arial"/>
              </a:rPr>
              <a:t>operational excellence / execution </a:t>
            </a:r>
            <a:r>
              <a:rPr kumimoji="0" lang="en-US" sz="950" b="0" i="0" u="none" strike="noStrike" kern="1200" cap="none" spc="0" normalizeH="0" baseline="0" noProof="0" dirty="0">
                <a:ln>
                  <a:noFill/>
                </a:ln>
                <a:solidFill>
                  <a:srgbClr val="000000"/>
                </a:solidFill>
                <a:effectLst/>
                <a:uLnTx/>
                <a:uFillTx/>
                <a:latin typeface="Helvetica"/>
                <a:ea typeface="+mn-ea"/>
                <a:cs typeface="Arial"/>
              </a:rPr>
              <a:t>and </a:t>
            </a:r>
            <a:r>
              <a:rPr kumimoji="0" lang="en-US" sz="950" b="1" i="0" u="none" strike="noStrike" kern="1200" cap="none" spc="0" normalizeH="0" baseline="0" noProof="0" dirty="0">
                <a:ln>
                  <a:noFill/>
                </a:ln>
                <a:solidFill>
                  <a:srgbClr val="000000"/>
                </a:solidFill>
                <a:effectLst/>
                <a:uLnTx/>
                <a:uFillTx/>
                <a:latin typeface="Helvetica"/>
                <a:ea typeface="+mn-ea"/>
                <a:cs typeface="Arial"/>
              </a:rPr>
              <a:t>overall cost efficiency</a:t>
            </a:r>
          </a:p>
        </p:txBody>
      </p:sp>
      <p:sp>
        <p:nvSpPr>
          <p:cNvPr id="7" name="Rectangle 6"/>
          <p:cNvSpPr/>
          <p:nvPr/>
        </p:nvSpPr>
        <p:spPr bwMode="auto">
          <a:xfrm>
            <a:off x="304802" y="1257300"/>
            <a:ext cx="8542339" cy="3105345"/>
          </a:xfrm>
          <a:prstGeom prst="rect">
            <a:avLst/>
          </a:prstGeom>
          <a:noFill/>
          <a:ln w="6350" cap="flat" cmpd="sng" algn="ctr">
            <a:solidFill>
              <a:schemeClr val="bg2">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charset="0"/>
              <a:ea typeface="ＭＳ Ｐゴシック" pitchFamily="34" charset="-128"/>
              <a:cs typeface="Arial"/>
            </a:endParaRPr>
          </a:p>
        </p:txBody>
      </p:sp>
      <p:graphicFrame>
        <p:nvGraphicFramePr>
          <p:cNvPr id="8" name="Group 108"/>
          <p:cNvGraphicFramePr>
            <a:graphicFrameLocks noGrp="1"/>
          </p:cNvGraphicFramePr>
          <p:nvPr>
            <p:extLst/>
          </p:nvPr>
        </p:nvGraphicFramePr>
        <p:xfrm>
          <a:off x="304800" y="1257300"/>
          <a:ext cx="8534400" cy="233172"/>
        </p:xfrm>
        <a:graphic>
          <a:graphicData uri="http://schemas.openxmlformats.org/drawingml/2006/table">
            <a:tbl>
              <a:tblPr/>
              <a:tblGrid>
                <a:gridCol w="8534400">
                  <a:extLst>
                    <a:ext uri="{9D8B030D-6E8A-4147-A177-3AD203B41FA5}">
                      <a16:colId xmlns:a16="http://schemas.microsoft.com/office/drawing/2014/main" val="20000"/>
                    </a:ext>
                  </a:extLst>
                </a:gridCol>
              </a:tblGrid>
              <a:tr h="164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50" b="1" i="0" u="none" strike="noStrike" cap="none" normalizeH="0" baseline="0" dirty="0">
                          <a:ln>
                            <a:noFill/>
                          </a:ln>
                          <a:solidFill>
                            <a:schemeClr val="bg1"/>
                          </a:solidFill>
                          <a:effectLst/>
                          <a:latin typeface="+mn-lt"/>
                          <a:ea typeface="ＭＳ Ｐゴシック" pitchFamily="34" charset="-128"/>
                          <a:cs typeface="Arial" charset="0"/>
                        </a:rPr>
                        <a:t>Key Events &amp; Share Price Drivers</a:t>
                      </a:r>
                      <a:endParaRPr kumimoji="0" lang="en-US" sz="1050" b="1" i="0" u="none" strike="noStrike" cap="none" normalizeH="0" baseline="0" dirty="0">
                        <a:ln>
                          <a:noFill/>
                        </a:ln>
                        <a:solidFill>
                          <a:schemeClr val="bg1"/>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1E3448"/>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09189488"/>
      </p:ext>
    </p:extLst>
  </p:cSld>
  <p:clrMapOvr>
    <a:masterClrMapping/>
  </p:clrMapOvr>
</p:sld>
</file>

<file path=ppt/theme/theme1.xml><?xml version="1.0" encoding="utf-8"?>
<a:theme xmlns:a="http://schemas.openxmlformats.org/drawingml/2006/main" name="2_NIBC 2013 Template">
  <a:themeElements>
    <a:clrScheme name="Custom 1">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2A363C"/>
      </a:hlink>
      <a:folHlink>
        <a:srgbClr val="546D79"/>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237</Words>
  <PresentationFormat>On-screen Show (4:3)</PresentationFormat>
  <Paragraphs>8</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MS PGothic</vt:lpstr>
      <vt:lpstr>MS PGothic</vt:lpstr>
      <vt:lpstr>SimSun</vt:lpstr>
      <vt:lpstr>Arial</vt:lpstr>
      <vt:lpstr>Helvetica</vt:lpstr>
      <vt:lpstr>HelveticaNeue LT 45 Lt</vt:lpstr>
      <vt:lpstr>HelveticaNeue LT 65 Medium</vt:lpstr>
      <vt:lpstr>Wingdings</vt:lpstr>
      <vt:lpstr>2_NIBC 2013 Template</vt:lpstr>
      <vt:lpstr>Historic Share Price Analysis (EA)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NIBC Live</dc:creator>
  <dcterms:created xsi:type="dcterms:W3CDTF">2017-04-02T18:23:14Z</dcterms:created>
  <dcterms:modified xsi:type="dcterms:W3CDTF">2017-04-02T21:09:51Z</dcterms:modified>
</cp:coreProperties>
</file>