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60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0" d="100"/>
          <a:sy n="80" d="100"/>
        </p:scale>
        <p:origin x="5838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77C681-B3C5-485A-AC12-D649672F0E75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94C6DE-C993-483F-BD8F-AE8DB8A8E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6413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 userDrawn="1"/>
        </p:nvSpPr>
        <p:spPr bwMode="auto">
          <a:xfrm>
            <a:off x="222250" y="4559300"/>
            <a:ext cx="8693150" cy="2063750"/>
          </a:xfrm>
          <a:prstGeom prst="rect">
            <a:avLst/>
          </a:prstGeom>
          <a:noFill/>
          <a:ln w="3175">
            <a:solidFill>
              <a:srgbClr val="3E7B94">
                <a:alpha val="50195"/>
              </a:srgbClr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SG" sz="1800">
              <a:solidFill>
                <a:srgbClr val="000000"/>
              </a:soli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-71437" y="3505200"/>
            <a:ext cx="9286875" cy="1143000"/>
          </a:xfrm>
          <a:prstGeom prst="rect">
            <a:avLst/>
          </a:prstGeom>
          <a:solidFill>
            <a:srgbClr val="0E1724"/>
          </a:solidFill>
          <a:ln>
            <a:noFill/>
          </a:ln>
          <a:extLst/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7200" y="4870450"/>
            <a:ext cx="8288338" cy="1295400"/>
          </a:xfrm>
          <a:ln/>
        </p:spPr>
        <p:txBody>
          <a:bodyPr/>
          <a:lstStyle>
            <a:lvl1pPr marL="0" indent="0">
              <a:buFont typeface="Wingdings" pitchFamily="2" charset="2"/>
              <a:buNone/>
              <a:defRPr sz="2400">
                <a:solidFill>
                  <a:schemeClr val="tx2"/>
                </a:solidFill>
                <a:latin typeface="HelveticaNeue LT 65 Medium" pitchFamily="2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4762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466725" y="3524252"/>
            <a:ext cx="8248650" cy="1141413"/>
          </a:xfrm>
        </p:spPr>
        <p:txBody>
          <a:bodyPr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85756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A40DAB-4FB3-4600-B0DF-8EEE5E84EF01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5366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89" y="265115"/>
            <a:ext cx="2160587" cy="61372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250" y="265115"/>
            <a:ext cx="6332538" cy="61372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41CB2A-8111-4F3E-B9DE-E060B8F04A8B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35954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51" y="265113"/>
            <a:ext cx="8645525" cy="544512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S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43026" y="1724027"/>
            <a:ext cx="3643313" cy="46783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38739" y="1724025"/>
            <a:ext cx="3643312" cy="22621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38739" y="4138615"/>
            <a:ext cx="3643312" cy="22637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DF0278-6018-455A-853E-75708C3EB08B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5348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51" y="205740"/>
            <a:ext cx="8645525" cy="6038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5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20749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1"/>
          </p:nvPr>
        </p:nvSpPr>
        <p:spPr>
          <a:xfrm>
            <a:off x="296525" y="953725"/>
            <a:ext cx="8505945" cy="5174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SG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51" y="205740"/>
            <a:ext cx="8645525" cy="6038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SG" dirty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7465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E897D5-DBA7-4E3C-AC3D-2764B58DDF5F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 userDrawn="1"/>
        </p:nvSpPr>
        <p:spPr bwMode="auto">
          <a:xfrm>
            <a:off x="222250" y="238125"/>
            <a:ext cx="8636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CN" sz="2800" dirty="0">
              <a:solidFill>
                <a:srgbClr val="FFFFFF"/>
              </a:solidFill>
              <a:ea typeface="SimSun"/>
              <a:cs typeface="SimSun"/>
            </a:endParaRPr>
          </a:p>
        </p:txBody>
      </p:sp>
    </p:spTree>
    <p:extLst>
      <p:ext uri="{BB962C8B-B14F-4D97-AF65-F5344CB8AC3E}">
        <p14:creationId xmlns:p14="http://schemas.microsoft.com/office/powerpoint/2010/main" val="2759716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770A35-C9BA-4ADA-8F97-E522206A8916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6350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3026" y="1724027"/>
            <a:ext cx="3643313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8739" y="1724027"/>
            <a:ext cx="3643312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2DF075-FB03-4886-8FC9-7048671DDBF9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0728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2251" y="193675"/>
            <a:ext cx="8645525" cy="61595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SG" dirty="0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C471FB-7503-416E-A858-6E9CECE3153A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2679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939D2D-3F0F-4A80-A501-61C07349BD3C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7885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4EB3E9-572A-4C79-9EE6-0B98A504B731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3195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1AB8E6-932B-49DC-9775-13DED6D9F664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11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SG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0F408B-CB77-4DA6-9625-0AD6E7E2BC6C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504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0"/>
          <p:cNvSpPr>
            <a:spLocks noChangeArrowheads="1"/>
          </p:cNvSpPr>
          <p:nvPr/>
        </p:nvSpPr>
        <p:spPr bwMode="auto">
          <a:xfrm>
            <a:off x="0" y="2"/>
            <a:ext cx="9144000" cy="1000125"/>
          </a:xfrm>
          <a:prstGeom prst="rect">
            <a:avLst/>
          </a:prstGeom>
          <a:solidFill>
            <a:srgbClr val="0E1724"/>
          </a:solidFill>
          <a:ln>
            <a:noFill/>
          </a:ln>
          <a:extLst/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22251" y="237600"/>
            <a:ext cx="8645525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43026" y="1724027"/>
            <a:ext cx="7439025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0" y="6621465"/>
            <a:ext cx="9144000" cy="236537"/>
          </a:xfrm>
          <a:prstGeom prst="rect">
            <a:avLst/>
          </a:prstGeom>
          <a:solidFill>
            <a:srgbClr val="0E1724"/>
          </a:solidFill>
          <a:ln>
            <a:noFill/>
          </a:ln>
          <a:extLst/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2056" name="Text Box 9"/>
          <p:cNvSpPr txBox="1">
            <a:spLocks noChangeArrowheads="1"/>
          </p:cNvSpPr>
          <p:nvPr/>
        </p:nvSpPr>
        <p:spPr bwMode="auto">
          <a:xfrm>
            <a:off x="121120" y="6673445"/>
            <a:ext cx="5583012" cy="123112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fontAlgn="base">
              <a:spcBef>
                <a:spcPct val="50000"/>
              </a:spcBef>
              <a:spcAft>
                <a:spcPct val="50000"/>
              </a:spcAft>
              <a:defRPr/>
            </a:pPr>
            <a:r>
              <a:rPr lang="en-GB" sz="800" dirty="0">
                <a:solidFill>
                  <a:srgbClr val="FFFFFF"/>
                </a:solidFill>
                <a:latin typeface="Helvetica"/>
              </a:rPr>
              <a:t>2017 Copyright © NIBCLive.com – Not for Redistribution</a:t>
            </a:r>
            <a:endParaRPr lang="en-AU" sz="800" dirty="0">
              <a:solidFill>
                <a:srgbClr val="FFFFFF"/>
              </a:solidFill>
              <a:latin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763542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9pPr>
    </p:titleStyle>
    <p:bodyStyle>
      <a:lvl1pPr marL="190500" indent="-190500" algn="l" rtl="0" eaLnBrk="0" fontAlgn="base" hangingPunct="0">
        <a:spcBef>
          <a:spcPct val="0"/>
        </a:spcBef>
        <a:spcAft>
          <a:spcPts val="600"/>
        </a:spcAft>
        <a:buClr>
          <a:srgbClr val="003399"/>
        </a:buClr>
        <a:buFont typeface="Wingdings" pitchFamily="2" charset="2"/>
        <a:buChar char="n"/>
        <a:defRPr sz="1200">
          <a:solidFill>
            <a:schemeClr val="tx1"/>
          </a:solidFill>
          <a:latin typeface="+mn-lt"/>
          <a:ea typeface="+mn-ea"/>
          <a:cs typeface="+mn-cs"/>
        </a:defRPr>
      </a:lvl1pPr>
      <a:lvl2pPr marL="381000" indent="-188913" algn="l" rtl="0" eaLnBrk="0" fontAlgn="base" hangingPunct="0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2pPr>
      <a:lvl3pPr marL="584200" indent="-201613" algn="l" rtl="0" eaLnBrk="0" fontAlgn="base" hangingPunct="0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3pPr>
      <a:lvl4pPr marL="749300" indent="-163513" algn="l" rtl="0" eaLnBrk="0" fontAlgn="base" hangingPunct="0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4pPr>
      <a:lvl5pPr marL="952500" indent="-201613" algn="l" rtl="0" eaLnBrk="0" fontAlgn="base" hangingPunct="0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5pPr>
      <a:lvl6pPr marL="1409700" indent="-201613" algn="l" rtl="0" fontAlgn="base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6pPr>
      <a:lvl7pPr marL="1866900" indent="-201613" algn="l" rtl="0" fontAlgn="base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7pPr>
      <a:lvl8pPr marL="2324100" indent="-201613" algn="l" rtl="0" fontAlgn="base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8pPr>
      <a:lvl9pPr marL="2781300" indent="-201613" algn="l" rtl="0" fontAlgn="base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2476" y="73027"/>
            <a:ext cx="8645525" cy="859663"/>
          </a:xfrm>
        </p:spPr>
        <p:txBody>
          <a:bodyPr/>
          <a:lstStyle/>
          <a:p>
            <a:r>
              <a:rPr lang="en-US" dirty="0">
                <a:latin typeface="+mn-lt"/>
                <a:cs typeface="Arial" pitchFamily="34" charset="0"/>
              </a:rPr>
              <a:t>Cashflow </a:t>
            </a:r>
            <a:r>
              <a:rPr lang="en-US" dirty="0">
                <a:cs typeface="Arial" pitchFamily="34" charset="0"/>
              </a:rPr>
              <a:t>Assumptions Summary (EA) </a:t>
            </a:r>
            <a:endParaRPr lang="en-US" sz="2000" dirty="0">
              <a:latin typeface="+mn-lt"/>
              <a:cs typeface="Arial" pitchFamily="34" charset="0"/>
            </a:endParaRPr>
          </a:p>
        </p:txBody>
      </p:sp>
      <p:graphicFrame>
        <p:nvGraphicFramePr>
          <p:cNvPr id="13" name="Group 476"/>
          <p:cNvGraphicFramePr>
            <a:graphicFrameLocks noGrp="1"/>
          </p:cNvGraphicFramePr>
          <p:nvPr>
            <p:extLst/>
          </p:nvPr>
        </p:nvGraphicFramePr>
        <p:xfrm>
          <a:off x="289243" y="1287696"/>
          <a:ext cx="8550276" cy="4781636"/>
        </p:xfrm>
        <a:graphic>
          <a:graphicData uri="http://schemas.openxmlformats.org/drawingml/2006/table">
            <a:tbl>
              <a:tblPr/>
              <a:tblGrid>
                <a:gridCol w="8178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20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55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24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76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Category</a:t>
                      </a:r>
                    </a:p>
                  </a:txBody>
                  <a:tcPr marL="45720" marR="36576" marT="18288" marB="18288" anchor="ctr" horzOverflow="overflow">
                    <a:lnL cap="flat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E3448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80975" marR="0" lvl="0" indent="-1809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Input Values</a:t>
                      </a:r>
                    </a:p>
                  </a:txBody>
                  <a:tcPr marL="36576" marR="0" marT="18288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E344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180975" marR="0" lvl="0" indent="-1809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CA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36576" marR="0" marT="18288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Comments</a:t>
                      </a:r>
                    </a:p>
                  </a:txBody>
                  <a:tcPr marL="36576" marR="0" marT="18288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E34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00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CA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45720" marR="36576" marT="36000" marB="18288" horzOverflow="overflow">
                    <a:lnL cap="flat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FY2014</a:t>
                      </a:r>
                    </a:p>
                  </a:txBody>
                  <a:tcPr marL="36576" marR="0" marT="36000" marB="18288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2015-2019</a:t>
                      </a:r>
                    </a:p>
                  </a:txBody>
                  <a:tcPr marL="36576" marR="0" marT="36000" marB="18288" horzOverflow="overflow">
                    <a:lnL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Pct val="100000"/>
                        <a:buFont typeface="Arial"/>
                        <a:buNone/>
                        <a:tabLst>
                          <a:tab pos="4668838" algn="l"/>
                        </a:tabLst>
                        <a:defRPr/>
                      </a:pPr>
                      <a:endParaRPr kumimoji="0" lang="en-US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576" marR="0" marT="36000" marB="18288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17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EBITDA Margin</a:t>
                      </a:r>
                    </a:p>
                  </a:txBody>
                  <a:tcPr marL="45720" marR="36576" marT="36000" marB="18288" horzOverflow="overflow">
                    <a:lnL cap="flat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23.5% | $944m</a:t>
                      </a:r>
                      <a:endParaRPr kumimoji="0" lang="en-US" sz="9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576" marR="0" marT="36000" marB="18288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23-25%</a:t>
                      </a:r>
                      <a:endParaRPr kumimoji="0" 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576" marR="0" marT="36000" marB="18288" horzOverflow="overflow">
                    <a:lnL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003399"/>
                        </a:buClr>
                        <a:buSzPct val="70000"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2014: Improvement in margins due to management dedication to cost reduction (cost of revenues declined from 34% to 32% of sales and shift towards higher digital mix in distributing product (digital revenue increased from 44% to 46% of sales)  </a:t>
                      </a:r>
                    </a:p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003399"/>
                        </a:buClr>
                        <a:buSzPct val="70000"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2015-2019: Management guidance ~20-22% but 2015</a:t>
                      </a:r>
                      <a:r>
                        <a:rPr lang="en-US" sz="9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limited due to </a:t>
                      </a:r>
                      <a:r>
                        <a:rPr kumimoji="0"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titles that will start to bear royalties </a:t>
                      </a:r>
                    </a:p>
                  </a:txBody>
                  <a:tcPr marL="36576" marR="0" marT="36000" marB="18288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62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Cost of Revenues</a:t>
                      </a:r>
                    </a:p>
                  </a:txBody>
                  <a:tcPr marL="45720" marR="36576" marT="36000" marB="18288" horzOverflow="overflow">
                    <a:lnL cap="flat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CA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32% | $1.3bn</a:t>
                      </a:r>
                      <a:endParaRPr kumimoji="0" lang="en-CA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36576" marR="0" marT="36000" marB="18288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30-32%</a:t>
                      </a:r>
                    </a:p>
                  </a:txBody>
                  <a:tcPr marL="36576" marR="0" marT="36000" marB="18288" horzOverflow="overflow">
                    <a:lnL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70000"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Management</a:t>
                      </a:r>
                      <a:r>
                        <a:rPr lang="en-US" sz="9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guidance to 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decline due to increased cost discipline, increased efficiencies and a stronger focus on fewer products</a:t>
                      </a:r>
                    </a:p>
                  </a:txBody>
                  <a:tcPr marL="36576" marR="0" marT="36000" marB="18288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Marketing &amp; Sales</a:t>
                      </a:r>
                    </a:p>
                  </a:txBody>
                  <a:tcPr marL="45720" marR="36576" marT="36000" marB="18288" horzOverflow="overflow">
                    <a:lnL cap="flat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CA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16% | $680m </a:t>
                      </a:r>
                      <a:endParaRPr kumimoji="0" lang="en-CA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36576" marR="0" marT="36000" marB="18288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~16%</a:t>
                      </a:r>
                      <a:endParaRPr kumimoji="0" lang="en-CA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36576" marR="0" marT="36000" marB="18288" horzOverflow="overflow">
                    <a:lnL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70000"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More efficient marketing schemes with a focus on point-to-point marketing</a:t>
                      </a:r>
                      <a:r>
                        <a:rPr lang="en-US" sz="9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social marketing individual marketing vs. TV campaigns </a:t>
                      </a:r>
                    </a:p>
                  </a:txBody>
                  <a:tcPr marL="36576" marR="0" marT="36000" marB="18288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General &amp; Admin</a:t>
                      </a:r>
                    </a:p>
                  </a:txBody>
                  <a:tcPr marL="45720" marR="36576" marT="36000" marB="18288" horzOverflow="overflow">
                    <a:lnL cap="flat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CA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2.6% | $183m</a:t>
                      </a:r>
                      <a:endParaRPr kumimoji="0" lang="en-CA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36576" marR="0" marT="36000" marB="18288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CA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~2.5%</a:t>
                      </a:r>
                      <a:endParaRPr kumimoji="0" lang="en-CA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36576" marR="0" marT="36000" marB="18288" horzOverflow="overflow">
                    <a:lnL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70000"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kumimoji="0" lang="en-CA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Expected decrease as a percentage of sales due to scale</a:t>
                      </a:r>
                    </a:p>
                  </a:txBody>
                  <a:tcPr marL="36576" marR="0" marT="36000" marB="18288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26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CA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R&amp;D</a:t>
                      </a:r>
                    </a:p>
                  </a:txBody>
                  <a:tcPr marL="45720" marR="36576" marT="36000" marB="18288" horzOverflow="overflow">
                    <a:lnL cap="flat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CA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25.7% | $1.1bn</a:t>
                      </a:r>
                    </a:p>
                  </a:txBody>
                  <a:tcPr marL="36576" marR="0" marT="36000" marB="18288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CA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~24%</a:t>
                      </a:r>
                    </a:p>
                  </a:txBody>
                  <a:tcPr marL="36576" marR="0" marT="36000" marB="18288" horzOverflow="overflow">
                    <a:lnL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70000"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kumimoji="0" lang="en-CA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As a result of fewer titles being released each fiscal year due to a focus on major AAA titles, R&amp;D growth is forecasted to slow slightly</a:t>
                      </a:r>
                    </a:p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70000"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Management guidance for moderate spending on R&amp;D, trying to hold flat</a:t>
                      </a:r>
                    </a:p>
                  </a:txBody>
                  <a:tcPr marL="36576" marR="0" marT="36000" marB="18288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56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Capital Expenditure</a:t>
                      </a:r>
                    </a:p>
                  </a:txBody>
                  <a:tcPr marL="45720" marR="36576" marT="36000" marB="18288" horzOverflow="overflow">
                    <a:lnL cap="flat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CA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2.4% | $103m</a:t>
                      </a:r>
                      <a:endParaRPr kumimoji="0" lang="en-CA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36576" marR="0" marT="36000" marB="18288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3.5%</a:t>
                      </a:r>
                      <a:endParaRPr kumimoji="0" lang="en-CA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36576" marR="0" marT="36000" marB="18288" horzOverflow="overflow">
                    <a:lnL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70000"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kumimoji="0" lang="en-CA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Management guidance </a:t>
                      </a:r>
                      <a:r>
                        <a:rPr kumimoji="0"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for f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iscal 2015 - $100m forecasted </a:t>
                      </a:r>
                    </a:p>
                  </a:txBody>
                  <a:tcPr marL="36576" marR="0" marT="36000" marB="18288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62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Working Capital</a:t>
                      </a:r>
                    </a:p>
                  </a:txBody>
                  <a:tcPr marL="45720" marR="36576" marT="36000" marB="18288" horzOverflow="overflow">
                    <a:lnL cap="flat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CA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20.9% | $748m</a:t>
                      </a:r>
                    </a:p>
                  </a:txBody>
                  <a:tcPr marL="36576" marR="0" marT="36000" marB="18288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18-20% </a:t>
                      </a:r>
                      <a:endParaRPr kumimoji="0" lang="en-CA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36576" marR="0" marT="36000" marB="18288" horzOverflow="overflow">
                    <a:lnL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70000"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kumimoji="0" lang="en-CA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Inline with analyst reports </a:t>
                      </a:r>
                    </a:p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70000"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kumimoji="0" lang="en-CA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Cash balance forecasted to be maintained at ~60% for deal flexibility (FY2014: 66%) </a:t>
                      </a:r>
                    </a:p>
                  </a:txBody>
                  <a:tcPr marL="36576" marR="0" marT="36000" marB="18288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38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CA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Leverage</a:t>
                      </a:r>
                    </a:p>
                  </a:txBody>
                  <a:tcPr marL="45720" marR="36576" marT="36000" marB="18288" horzOverflow="overflow">
                    <a:lnL cap="flat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CA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0.6x Debt/EBITDA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CA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6.1% Debt/EV</a:t>
                      </a:r>
                      <a:endParaRPr kumimoji="0" lang="en-CA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36576" marR="0" marT="36000" marB="18288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CA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0.6x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CA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6.0%</a:t>
                      </a:r>
                    </a:p>
                  </a:txBody>
                  <a:tcPr marL="36576" marR="0" marT="36000" marB="18288" horzOverflow="overflow">
                    <a:lnL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70000"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kumimoji="0" lang="en-CA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Mgmt guidance to maintain in line with historical figures </a:t>
                      </a:r>
                    </a:p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70000"/>
                        <a:buFont typeface="Wingdings" charset="2"/>
                        <a:buChar char="§"/>
                        <a:tabLst/>
                        <a:defRPr/>
                      </a:pPr>
                      <a:endParaRPr kumimoji="0" lang="en-CA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576" marR="0" marT="36000" marB="18288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892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CA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Effective Tax Rate</a:t>
                      </a:r>
                    </a:p>
                  </a:txBody>
                  <a:tcPr marL="45720" marR="36576" marT="36000" marB="18288" horzOverflow="overflow">
                    <a:lnL cap="flat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CA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25%</a:t>
                      </a:r>
                      <a:endParaRPr kumimoji="0" lang="en-CA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36576" marR="0" marT="36000" marB="18288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CA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25%</a:t>
                      </a:r>
                      <a:endParaRPr kumimoji="0" lang="en-CA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36576" marR="0" marT="36000" marB="18288" horzOverflow="overflow">
                    <a:lnL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70000"/>
                        <a:buFont typeface="Arial"/>
                        <a:buChar char="•"/>
                        <a:tabLst/>
                        <a:defRPr/>
                      </a:pPr>
                      <a:r>
                        <a:rPr kumimoji="0" lang="en-CA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25% is inline with analyst reports </a:t>
                      </a:r>
                    </a:p>
                  </a:txBody>
                  <a:tcPr marL="36576" marR="0" marT="36000" marB="18288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9572819"/>
      </p:ext>
    </p:extLst>
  </p:cSld>
  <p:clrMapOvr>
    <a:masterClrMapping/>
  </p:clrMapOvr>
</p:sld>
</file>

<file path=ppt/theme/theme1.xml><?xml version="1.0" encoding="utf-8"?>
<a:theme xmlns:a="http://schemas.openxmlformats.org/drawingml/2006/main" name="2_NIBC 2013 Template">
  <a:themeElements>
    <a:clrScheme name="Custom 1">
      <a:dk1>
        <a:srgbClr val="000000"/>
      </a:dk1>
      <a:lt1>
        <a:srgbClr val="FFFFFF"/>
      </a:lt1>
      <a:dk2>
        <a:srgbClr val="660F1E"/>
      </a:dk2>
      <a:lt2>
        <a:srgbClr val="C5D1D7"/>
      </a:lt2>
      <a:accent1>
        <a:srgbClr val="736B4B"/>
      </a:accent1>
      <a:accent2>
        <a:srgbClr val="B3A674"/>
      </a:accent2>
      <a:accent3>
        <a:srgbClr val="FFFFFF"/>
      </a:accent3>
      <a:accent4>
        <a:srgbClr val="000000"/>
      </a:accent4>
      <a:accent5>
        <a:srgbClr val="BCBAB1"/>
      </a:accent5>
      <a:accent6>
        <a:srgbClr val="A29668"/>
      </a:accent6>
      <a:hlink>
        <a:srgbClr val="2A363C"/>
      </a:hlink>
      <a:folHlink>
        <a:srgbClr val="546D79"/>
      </a:folHlink>
    </a:clrScheme>
    <a:fontScheme name="Custom Design">
      <a:majorFont>
        <a:latin typeface="HelveticaNeue LT 45 Lt"/>
        <a:ea typeface=""/>
        <a:cs typeface="Arial"/>
      </a:majorFont>
      <a:minorFont>
        <a:latin typeface="Helvetic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2F2F"/>
        </a:dk2>
        <a:lt2>
          <a:srgbClr val="C5D1D7"/>
        </a:lt2>
        <a:accent1>
          <a:srgbClr val="046380"/>
        </a:accent1>
        <a:accent2>
          <a:srgbClr val="A7A37E"/>
        </a:accent2>
        <a:accent3>
          <a:srgbClr val="FFFFFF"/>
        </a:accent3>
        <a:accent4>
          <a:srgbClr val="000000"/>
        </a:accent4>
        <a:accent5>
          <a:srgbClr val="AAB7C0"/>
        </a:accent5>
        <a:accent6>
          <a:srgbClr val="979372"/>
        </a:accent6>
        <a:hlink>
          <a:srgbClr val="E6E2AF"/>
        </a:hlink>
        <a:folHlink>
          <a:srgbClr val="EFECC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5F4A05"/>
        </a:dk2>
        <a:lt2>
          <a:srgbClr val="C5D1D7"/>
        </a:lt2>
        <a:accent1>
          <a:srgbClr val="928E16"/>
        </a:accent1>
        <a:accent2>
          <a:srgbClr val="C5C259"/>
        </a:accent2>
        <a:accent3>
          <a:srgbClr val="FFFFFF"/>
        </a:accent3>
        <a:accent4>
          <a:srgbClr val="000000"/>
        </a:accent4>
        <a:accent5>
          <a:srgbClr val="C7C6AB"/>
        </a:accent5>
        <a:accent6>
          <a:srgbClr val="B2B050"/>
        </a:accent6>
        <a:hlink>
          <a:srgbClr val="8A6A07"/>
        </a:hlink>
        <a:folHlink>
          <a:srgbClr val="AD94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1F4012"/>
        </a:dk2>
        <a:lt2>
          <a:srgbClr val="C5D1D7"/>
        </a:lt2>
        <a:accent1>
          <a:srgbClr val="2E621C"/>
        </a:accent1>
        <a:accent2>
          <a:srgbClr val="4A992B"/>
        </a:accent2>
        <a:accent3>
          <a:srgbClr val="FFFFFF"/>
        </a:accent3>
        <a:accent4>
          <a:srgbClr val="000000"/>
        </a:accent4>
        <a:accent5>
          <a:srgbClr val="ADB7AB"/>
        </a:accent5>
        <a:accent6>
          <a:srgbClr val="428A26"/>
        </a:accent6>
        <a:hlink>
          <a:srgbClr val="7CE31F"/>
        </a:hlink>
        <a:folHlink>
          <a:srgbClr val="B0A92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FFFFFF"/>
        </a:lt1>
        <a:dk2>
          <a:srgbClr val="660F1E"/>
        </a:dk2>
        <a:lt2>
          <a:srgbClr val="C5D1D7"/>
        </a:lt2>
        <a:accent1>
          <a:srgbClr val="736B4B"/>
        </a:accent1>
        <a:accent2>
          <a:srgbClr val="B3A674"/>
        </a:accent2>
        <a:accent3>
          <a:srgbClr val="FFFFFF"/>
        </a:accent3>
        <a:accent4>
          <a:srgbClr val="000000"/>
        </a:accent4>
        <a:accent5>
          <a:srgbClr val="BCBAB1"/>
        </a:accent5>
        <a:accent6>
          <a:srgbClr val="A29668"/>
        </a:accent6>
        <a:hlink>
          <a:srgbClr val="9D1918"/>
        </a:hlink>
        <a:folHlink>
          <a:srgbClr val="D20F0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FF"/>
        </a:lt1>
        <a:dk2>
          <a:srgbClr val="1B3540"/>
        </a:dk2>
        <a:lt2>
          <a:srgbClr val="C5D1D7"/>
        </a:lt2>
        <a:accent1>
          <a:srgbClr val="6BA6C1"/>
        </a:accent1>
        <a:accent2>
          <a:srgbClr val="B7D6E3"/>
        </a:accent2>
        <a:accent3>
          <a:srgbClr val="FFFFFF"/>
        </a:accent3>
        <a:accent4>
          <a:srgbClr val="000000"/>
        </a:accent4>
        <a:accent5>
          <a:srgbClr val="BAD0DD"/>
        </a:accent5>
        <a:accent6>
          <a:srgbClr val="A6C2CE"/>
        </a:accent6>
        <a:hlink>
          <a:srgbClr val="2B5566"/>
        </a:hlink>
        <a:folHlink>
          <a:srgbClr val="3E7B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1756</TotalTime>
  <Words>306</Words>
  <PresentationFormat>On-screen Show (4:3)</PresentationFormat>
  <Paragraphs>47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MS PGothic</vt:lpstr>
      <vt:lpstr>SimSun</vt:lpstr>
      <vt:lpstr>Arial</vt:lpstr>
      <vt:lpstr>Calibri</vt:lpstr>
      <vt:lpstr>Helvetica</vt:lpstr>
      <vt:lpstr>HelveticaNeue LT 45 Lt</vt:lpstr>
      <vt:lpstr>HelveticaNeue LT 65 Medium</vt:lpstr>
      <vt:lpstr>Wingdings</vt:lpstr>
      <vt:lpstr>2_NIBC 2013 Template</vt:lpstr>
      <vt:lpstr>Cashflow Assumptions Summary (EA)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NIBC Live</dc:creator>
  <dcterms:created xsi:type="dcterms:W3CDTF">2017-04-02T18:24:58Z</dcterms:created>
  <dcterms:modified xsi:type="dcterms:W3CDTF">2017-04-04T02:58:29Z</dcterms:modified>
</cp:coreProperties>
</file>