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583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7C681-B3C5-485A-AC12-D649672F0E7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4C6DE-C993-483F-BD8F-AE8DB8A8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4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575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6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595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3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074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6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75971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35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2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7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8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19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0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2017 Copyright © NIBCLive.com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6354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76" y="73027"/>
            <a:ext cx="8645525" cy="859663"/>
          </a:xfrm>
        </p:spPr>
        <p:txBody>
          <a:bodyPr/>
          <a:lstStyle/>
          <a:p>
            <a:r>
              <a:rPr lang="en-US" dirty="0">
                <a:latin typeface="+mn-lt"/>
                <a:cs typeface="Arial" pitchFamily="34" charset="0"/>
              </a:rPr>
              <a:t>Cashflow </a:t>
            </a:r>
            <a:r>
              <a:rPr lang="en-US" dirty="0">
                <a:cs typeface="Arial" pitchFamily="34" charset="0"/>
              </a:rPr>
              <a:t>Assumptions Summary (EA) </a:t>
            </a:r>
            <a:endParaRPr lang="en-US" sz="2000" dirty="0">
              <a:latin typeface="+mn-lt"/>
              <a:cs typeface="Arial" pitchFamily="34" charset="0"/>
            </a:endParaRPr>
          </a:p>
        </p:txBody>
      </p:sp>
      <p:graphicFrame>
        <p:nvGraphicFramePr>
          <p:cNvPr id="13" name="Group 476"/>
          <p:cNvGraphicFramePr>
            <a:graphicFrameLocks noGrp="1"/>
          </p:cNvGraphicFramePr>
          <p:nvPr>
            <p:extLst/>
          </p:nvPr>
        </p:nvGraphicFramePr>
        <p:xfrm>
          <a:off x="289243" y="1287696"/>
          <a:ext cx="8550276" cy="4781636"/>
        </p:xfrm>
        <a:graphic>
          <a:graphicData uri="http://schemas.openxmlformats.org/drawingml/2006/table">
            <a:tbl>
              <a:tblPr/>
              <a:tblGrid>
                <a:gridCol w="81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2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76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Category</a:t>
                      </a:r>
                    </a:p>
                  </a:txBody>
                  <a:tcPr marL="45720" marR="36576" marT="18288" marB="18288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0975" marR="0" lvl="0" indent="-1809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Input Values</a:t>
                      </a:r>
                    </a:p>
                  </a:txBody>
                  <a:tcPr marL="36576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80975" marR="0" lvl="0" indent="-1809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CA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Comments</a:t>
                      </a:r>
                    </a:p>
                  </a:txBody>
                  <a:tcPr marL="36576" marR="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CA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FY2014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2015-2019</a:t>
                      </a: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Pct val="100000"/>
                        <a:buFont typeface="Arial"/>
                        <a:buNone/>
                        <a:tabLst>
                          <a:tab pos="4668838" algn="l"/>
                        </a:tabLst>
                        <a:defRPr/>
                      </a:pP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EBITDA Margin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23.5% | $944m</a:t>
                      </a:r>
                      <a:endParaRPr kumimoji="0" lang="en-US" sz="9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23-25%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2014: Improvement in margins due to management dedication to cost reduction (cost of revenues declined from 34% to 32% of sales and shift towards higher digital mix in distributing product (digital revenue increased from 44% to 46% of sales) 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2015-2019: Management guidance ~20-22% but 2015</a:t>
                      </a: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limited due to </a:t>
                      </a: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titles that will start to bear royalties 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Cost of Revenues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32% | $1.3bn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30-32%</a:t>
                      </a: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guidance to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decline due to increased cost discipline, increased efficiencies and a stronger focus on fewer products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Marketing &amp; Sales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16% | $680m 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~16%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efficient marketing schemes with a focus on point-to-point marketing</a:t>
                      </a: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marketing individual marketing vs. TV campaigns 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General &amp; Admin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2.6% | $183m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~2.5%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Expected decrease as a percentage of sales due to scale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R&amp;D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25.7% | $1.1bn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~24%</a:t>
                      </a: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 a result of fewer titles being released each fiscal year due to a focus on major AAA titles, R&amp;D growth is forecasted to slow slightly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 guidance for moderate spending on R&amp;D, trying to hold flat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Capital Expenditure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2.4% | $103m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3.5%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Management guidance </a:t>
                      </a: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 f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iscal 2015 - $100m forecasted 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Working Capital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20.9% | $748m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18-20% 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Inline with analyst reports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Cash balance forecasted to be maintained at ~60% for deal flexibility (FY2014: 66%) 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Leverage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0.6x Debt/EBITDA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6.1% Debt/EV</a:t>
                      </a:r>
                      <a:endParaRPr kumimoji="0" lang="en-CA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0.6x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6.0%</a:t>
                      </a: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Mgmt guidance to maintain in line with historical figures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charset="2"/>
                        <a:buChar char="§"/>
                        <a:tabLst/>
                        <a:defRPr/>
                      </a:pPr>
                      <a:endParaRPr kumimoji="0" lang="en-CA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9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Effective Tax Rate</a:t>
                      </a:r>
                    </a:p>
                  </a:txBody>
                  <a:tcPr marL="45720" marR="36576" marT="36000" marB="18288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25%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25%</a:t>
                      </a:r>
                      <a:endParaRPr kumimoji="0" lang="en-CA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36576" marR="0" marT="36000" marB="18288" horzOverflow="overflow">
                    <a:lnL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CA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25% is inline with analyst reports </a:t>
                      </a:r>
                    </a:p>
                  </a:txBody>
                  <a:tcPr marL="36576" marR="0" marT="36000" marB="1828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572819"/>
      </p:ext>
    </p:extLst>
  </p:cSld>
  <p:clrMapOvr>
    <a:masterClrMapping/>
  </p:clrMapOvr>
</p:sld>
</file>

<file path=ppt/theme/theme1.xml><?xml version="1.0" encoding="utf-8"?>
<a:theme xmlns:a="http://schemas.openxmlformats.org/drawingml/2006/main" name="2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1756</TotalTime>
  <Words>306</Words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SimSun</vt:lpstr>
      <vt:lpstr>Arial</vt:lpstr>
      <vt:lpstr>Calibri</vt:lpstr>
      <vt:lpstr>Helvetica</vt:lpstr>
      <vt:lpstr>HelveticaNeue LT 45 Lt</vt:lpstr>
      <vt:lpstr>HelveticaNeue LT 65 Medium</vt:lpstr>
      <vt:lpstr>Wingdings</vt:lpstr>
      <vt:lpstr>2_NIBC 2013 Template</vt:lpstr>
      <vt:lpstr>Cashflow Assumptions Summary (EA)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NIBC Live</dc:creator>
  <dcterms:created xsi:type="dcterms:W3CDTF">2017-04-02T18:24:58Z</dcterms:created>
  <dcterms:modified xsi:type="dcterms:W3CDTF">2017-04-04T02:58:29Z</dcterms:modified>
</cp:coreProperties>
</file>